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34"/>
  </p:notesMasterIdLst>
  <p:handoutMasterIdLst>
    <p:handoutMasterId r:id="rId35"/>
  </p:handoutMasterIdLst>
  <p:sldIdLst>
    <p:sldId id="256" r:id="rId2"/>
    <p:sldId id="258" r:id="rId3"/>
    <p:sldId id="289" r:id="rId4"/>
    <p:sldId id="293" r:id="rId5"/>
    <p:sldId id="292" r:id="rId6"/>
    <p:sldId id="294" r:id="rId7"/>
    <p:sldId id="345" r:id="rId8"/>
    <p:sldId id="346" r:id="rId9"/>
    <p:sldId id="347" r:id="rId10"/>
    <p:sldId id="295" r:id="rId11"/>
    <p:sldId id="296" r:id="rId12"/>
    <p:sldId id="303" r:id="rId13"/>
    <p:sldId id="297" r:id="rId14"/>
    <p:sldId id="348" r:id="rId15"/>
    <p:sldId id="298" r:id="rId16"/>
    <p:sldId id="349" r:id="rId17"/>
    <p:sldId id="299" r:id="rId18"/>
    <p:sldId id="300" r:id="rId19"/>
    <p:sldId id="301" r:id="rId20"/>
    <p:sldId id="302" r:id="rId21"/>
    <p:sldId id="307" r:id="rId22"/>
    <p:sldId id="308" r:id="rId23"/>
    <p:sldId id="309" r:id="rId24"/>
    <p:sldId id="310" r:id="rId25"/>
    <p:sldId id="311" r:id="rId26"/>
    <p:sldId id="312" r:id="rId27"/>
    <p:sldId id="337" r:id="rId28"/>
    <p:sldId id="343" r:id="rId29"/>
    <p:sldId id="344" r:id="rId30"/>
    <p:sldId id="339" r:id="rId31"/>
    <p:sldId id="341" r:id="rId32"/>
    <p:sldId id="314" r:id="rId33"/>
  </p:sldIdLst>
  <p:sldSz cx="9144000" cy="6858000" type="screen4x3"/>
  <p:notesSz cx="6858000" cy="9144000"/>
  <p:custShowLst>
    <p:custShow name="例题9-1" id="0">
      <p:sldLst/>
    </p:custShow>
    <p:custShow name="例题9-2" id="1">
      <p:sldLst/>
    </p:custShow>
    <p:custShow name="例题9-3" id="2">
      <p:sldLst/>
    </p:custShow>
    <p:custShow name="例题9-4" id="3">
      <p:sldLst/>
    </p:custShow>
    <p:custShow name="例题9-5" id="4">
      <p:sldLst/>
    </p:custShow>
    <p:custShow name="例题9-6" id="5">
      <p:sldLst/>
    </p:custShow>
  </p:custShowLst>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F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84"/>
    <p:restoredTop sz="94694"/>
  </p:normalViewPr>
  <p:slideViewPr>
    <p:cSldViewPr>
      <p:cViewPr varScale="1">
        <p:scale>
          <a:sx n="121" d="100"/>
          <a:sy n="121" d="100"/>
        </p:scale>
        <p:origin x="2120" y="168"/>
      </p:cViewPr>
      <p:guideLst>
        <p:guide orient="horz" pos="2160"/>
        <p:guide pos="2880"/>
      </p:guideLst>
    </p:cSldViewPr>
  </p:slideViewPr>
  <p:notesTextViewPr>
    <p:cViewPr>
      <p:scale>
        <a:sx n="100" d="100"/>
        <a:sy n="100" d="100"/>
      </p:scale>
      <p:origin x="0" y="0"/>
    </p:cViewPr>
  </p:notesTextViewPr>
  <p:notesViewPr>
    <p:cSldViewPr>
      <p:cViewPr varScale="1">
        <p:scale>
          <a:sx n="77" d="100"/>
          <a:sy n="77" d="100"/>
        </p:scale>
        <p:origin x="-14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A1E818E-696B-CA8F-D89C-07833EAA6A90}"/>
              </a:ext>
            </a:extLst>
          </p:cNvPr>
          <p:cNvSpPr>
            <a:spLocks noGrp="1" noChangeArrowheads="1"/>
          </p:cNvSpPr>
          <p:nvPr>
            <p:ph type="hdr" sz="quarter"/>
          </p:nvPr>
        </p:nvSpPr>
        <p:spPr bwMode="auto">
          <a:xfrm>
            <a:off x="1196975"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35843" name="Rectangle 3">
            <a:extLst>
              <a:ext uri="{FF2B5EF4-FFF2-40B4-BE49-F238E27FC236}">
                <a16:creationId xmlns:a16="http://schemas.microsoft.com/office/drawing/2014/main" id="{22534A42-1008-A0C8-EBA8-50D75A380710}"/>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35844" name="Rectangle 4">
            <a:extLst>
              <a:ext uri="{FF2B5EF4-FFF2-40B4-BE49-F238E27FC236}">
                <a16:creationId xmlns:a16="http://schemas.microsoft.com/office/drawing/2014/main" id="{6315CFE6-5CCC-9886-8AEC-BC274326D27C}"/>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35845" name="Rectangle 5">
            <a:extLst>
              <a:ext uri="{FF2B5EF4-FFF2-40B4-BE49-F238E27FC236}">
                <a16:creationId xmlns:a16="http://schemas.microsoft.com/office/drawing/2014/main" id="{EAD454A5-7188-F7FF-9245-0C69FFEF25D7}"/>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56BFDD62-D124-C944-89AC-1261502088BB}"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21B8812F-F130-6415-ECB7-7BA35665EBF1}"/>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33795" name="Rectangle 3">
            <a:extLst>
              <a:ext uri="{FF2B5EF4-FFF2-40B4-BE49-F238E27FC236}">
                <a16:creationId xmlns:a16="http://schemas.microsoft.com/office/drawing/2014/main" id="{F13C8F41-BA97-DA8C-8685-6DDF32DD4F24}"/>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3076" name="Rectangle 4">
            <a:extLst>
              <a:ext uri="{FF2B5EF4-FFF2-40B4-BE49-F238E27FC236}">
                <a16:creationId xmlns:a16="http://schemas.microsoft.com/office/drawing/2014/main" id="{59A071B8-EC67-A105-C9D1-84B96DB76A1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7" name="Rectangle 5">
            <a:extLst>
              <a:ext uri="{FF2B5EF4-FFF2-40B4-BE49-F238E27FC236}">
                <a16:creationId xmlns:a16="http://schemas.microsoft.com/office/drawing/2014/main" id="{F2EE4DAD-22A3-398A-AAC5-E6C806000EEB}"/>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3798" name="Rectangle 6">
            <a:extLst>
              <a:ext uri="{FF2B5EF4-FFF2-40B4-BE49-F238E27FC236}">
                <a16:creationId xmlns:a16="http://schemas.microsoft.com/office/drawing/2014/main" id="{3335781A-6D51-AED2-2AE6-114765805CF4}"/>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33799" name="Rectangle 7">
            <a:extLst>
              <a:ext uri="{FF2B5EF4-FFF2-40B4-BE49-F238E27FC236}">
                <a16:creationId xmlns:a16="http://schemas.microsoft.com/office/drawing/2014/main" id="{74C446CA-311F-39A5-5CB1-D3EA2BDB1E8C}"/>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903DC22-BDC9-8B4B-AD15-634A7F3FF2A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5BC88DCA-E9E5-94E9-CCE9-341F76A9848E}"/>
              </a:ext>
            </a:extLst>
          </p:cNvPr>
          <p:cNvGrpSpPr>
            <a:grpSpLocks/>
          </p:cNvGrpSpPr>
          <p:nvPr userDrawn="1"/>
        </p:nvGrpSpPr>
        <p:grpSpPr bwMode="auto">
          <a:xfrm>
            <a:off x="127000" y="792163"/>
            <a:ext cx="8542338" cy="1052512"/>
            <a:chOff x="80" y="624"/>
            <a:chExt cx="5381" cy="663"/>
          </a:xfrm>
        </p:grpSpPr>
        <p:sp>
          <p:nvSpPr>
            <p:cNvPr id="3" name="Rectangle 26">
              <a:extLst>
                <a:ext uri="{FF2B5EF4-FFF2-40B4-BE49-F238E27FC236}">
                  <a16:creationId xmlns:a16="http://schemas.microsoft.com/office/drawing/2014/main" id="{909C6690-1B20-EC05-59B6-14F1B6A805D1}"/>
                </a:ext>
              </a:extLst>
            </p:cNvPr>
            <p:cNvSpPr>
              <a:spLocks noChangeArrowheads="1"/>
            </p:cNvSpPr>
            <p:nvPr/>
          </p:nvSpPr>
          <p:spPr bwMode="ltGray">
            <a:xfrm>
              <a:off x="263" y="692"/>
              <a:ext cx="276" cy="299"/>
            </a:xfrm>
            <a:prstGeom prst="rect">
              <a:avLst/>
            </a:prstGeom>
            <a:solidFill>
              <a:srgbClr val="0000FF"/>
            </a:soli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4" name="Rectangle 27">
              <a:extLst>
                <a:ext uri="{FF2B5EF4-FFF2-40B4-BE49-F238E27FC236}">
                  <a16:creationId xmlns:a16="http://schemas.microsoft.com/office/drawing/2014/main" id="{91211B3B-2534-F7FA-2473-94EBD778821A}"/>
                </a:ext>
              </a:extLst>
            </p:cNvPr>
            <p:cNvSpPr>
              <a:spLocks noChangeArrowheads="1"/>
            </p:cNvSpPr>
            <p:nvPr/>
          </p:nvSpPr>
          <p:spPr bwMode="ltGray">
            <a:xfrm>
              <a:off x="504" y="692"/>
              <a:ext cx="207" cy="299"/>
            </a:xfrm>
            <a:prstGeom prst="rect">
              <a:avLst/>
            </a:prstGeom>
            <a:gradFill rotWithShape="1">
              <a:gsLst>
                <a:gs pos="0">
                  <a:srgbClr val="0000FF"/>
                </a:gs>
                <a:gs pos="100000">
                  <a:schemeClr val="bg1"/>
                </a:gs>
              </a:gsLst>
              <a:lin ang="0" scaled="1"/>
            </a:gra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5" name="Rectangle 28">
              <a:extLst>
                <a:ext uri="{FF2B5EF4-FFF2-40B4-BE49-F238E27FC236}">
                  <a16:creationId xmlns:a16="http://schemas.microsoft.com/office/drawing/2014/main" id="{D08A7EDC-C10C-0F65-67DA-86F5D98E412D}"/>
                </a:ext>
              </a:extLst>
            </p:cNvPr>
            <p:cNvSpPr>
              <a:spLocks noChangeArrowheads="1"/>
            </p:cNvSpPr>
            <p:nvPr/>
          </p:nvSpPr>
          <p:spPr bwMode="ltGray">
            <a:xfrm>
              <a:off x="341" y="958"/>
              <a:ext cx="266" cy="299"/>
            </a:xfrm>
            <a:prstGeom prst="rect">
              <a:avLst/>
            </a:prstGeom>
            <a:solidFill>
              <a:srgbClr val="FFFF00"/>
            </a:soli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6" name="Rectangle 29">
              <a:extLst>
                <a:ext uri="{FF2B5EF4-FFF2-40B4-BE49-F238E27FC236}">
                  <a16:creationId xmlns:a16="http://schemas.microsoft.com/office/drawing/2014/main" id="{FA5A7908-CBFE-387C-BB33-7E2428AF1E50}"/>
                </a:ext>
              </a:extLst>
            </p:cNvPr>
            <p:cNvSpPr>
              <a:spLocks noChangeArrowheads="1"/>
            </p:cNvSpPr>
            <p:nvPr/>
          </p:nvSpPr>
          <p:spPr bwMode="ltGray">
            <a:xfrm>
              <a:off x="574" y="958"/>
              <a:ext cx="232" cy="299"/>
            </a:xfrm>
            <a:prstGeom prst="rect">
              <a:avLst/>
            </a:prstGeom>
            <a:gradFill rotWithShape="1">
              <a:gsLst>
                <a:gs pos="0">
                  <a:srgbClr val="FFFF00"/>
                </a:gs>
                <a:gs pos="100000">
                  <a:schemeClr val="bg1"/>
                </a:gs>
              </a:gsLst>
              <a:lin ang="0" scaled="1"/>
            </a:gra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7" name="Rectangle 30">
              <a:extLst>
                <a:ext uri="{FF2B5EF4-FFF2-40B4-BE49-F238E27FC236}">
                  <a16:creationId xmlns:a16="http://schemas.microsoft.com/office/drawing/2014/main" id="{D482E671-C9B5-852C-55B4-3E3EB181D566}"/>
                </a:ext>
              </a:extLst>
            </p:cNvPr>
            <p:cNvSpPr>
              <a:spLocks noChangeArrowheads="1"/>
            </p:cNvSpPr>
            <p:nvPr/>
          </p:nvSpPr>
          <p:spPr bwMode="ltGray">
            <a:xfrm>
              <a:off x="80" y="912"/>
              <a:ext cx="353" cy="266"/>
            </a:xfrm>
            <a:prstGeom prst="rect">
              <a:avLst/>
            </a:prstGeom>
            <a:gradFill rotWithShape="1">
              <a:gsLst>
                <a:gs pos="0">
                  <a:schemeClr val="bg1"/>
                </a:gs>
                <a:gs pos="100000">
                  <a:srgbClr val="FF0000"/>
                </a:gs>
              </a:gsLst>
              <a:lin ang="18900000" scaled="1"/>
            </a:gra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8" name="Rectangle 31">
              <a:extLst>
                <a:ext uri="{FF2B5EF4-FFF2-40B4-BE49-F238E27FC236}">
                  <a16:creationId xmlns:a16="http://schemas.microsoft.com/office/drawing/2014/main" id="{D9061471-A9C6-D118-D4D6-395EDDFC8737}"/>
                </a:ext>
              </a:extLst>
            </p:cNvPr>
            <p:cNvSpPr>
              <a:spLocks noChangeArrowheads="1"/>
            </p:cNvSpPr>
            <p:nvPr/>
          </p:nvSpPr>
          <p:spPr bwMode="gray">
            <a:xfrm>
              <a:off x="480" y="624"/>
              <a:ext cx="20" cy="663"/>
            </a:xfrm>
            <a:prstGeom prst="rect">
              <a:avLst/>
            </a:prstGeom>
            <a:solidFill>
              <a:schemeClr val="tx1"/>
            </a:soli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9" name="Rectangle 32">
              <a:extLst>
                <a:ext uri="{FF2B5EF4-FFF2-40B4-BE49-F238E27FC236}">
                  <a16:creationId xmlns:a16="http://schemas.microsoft.com/office/drawing/2014/main" id="{EBF081F7-91B7-8051-D273-E2F980784F75}"/>
                </a:ext>
              </a:extLst>
            </p:cNvPr>
            <p:cNvSpPr>
              <a:spLocks noChangeArrowheads="1"/>
            </p:cNvSpPr>
            <p:nvPr/>
          </p:nvSpPr>
          <p:spPr bwMode="gray">
            <a:xfrm>
              <a:off x="279" y="1122"/>
              <a:ext cx="5182" cy="20"/>
            </a:xfrm>
            <a:prstGeom prst="rect">
              <a:avLst/>
            </a:prstGeom>
            <a:gradFill rotWithShape="0">
              <a:gsLst>
                <a:gs pos="0">
                  <a:schemeClr val="tx1"/>
                </a:gs>
                <a:gs pos="100000">
                  <a:schemeClr val="bg1"/>
                </a:gs>
              </a:gsLst>
              <a:lin ang="0" scaled="1"/>
            </a:gra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grpSp>
      <p:sp>
        <p:nvSpPr>
          <p:cNvPr id="31756" name="Rectangle 12"/>
          <p:cNvSpPr>
            <a:spLocks noGrp="1" noChangeArrowheads="1"/>
          </p:cNvSpPr>
          <p:nvPr>
            <p:ph type="ctrTitle"/>
          </p:nvPr>
        </p:nvSpPr>
        <p:spPr>
          <a:xfrm>
            <a:off x="971550" y="333375"/>
            <a:ext cx="7772400" cy="1128713"/>
          </a:xfrm>
        </p:spPr>
        <p:txBody>
          <a:bodyPr/>
          <a:lstStyle>
            <a:lvl1pPr algn="ctr">
              <a:defRPr sz="6000">
                <a:ea typeface="隶书" pitchFamily="49" charset="-122"/>
              </a:defRPr>
            </a:lvl1pPr>
          </a:lstStyle>
          <a:p>
            <a:pPr lvl="0"/>
            <a:r>
              <a:rPr lang="zh-CN" altLang="en-US" noProof="0"/>
              <a:t>单击编辑标题样式</a:t>
            </a:r>
          </a:p>
        </p:txBody>
      </p:sp>
      <p:sp>
        <p:nvSpPr>
          <p:cNvPr id="31757" name="Rectangle 13"/>
          <p:cNvSpPr>
            <a:spLocks noGrp="1" noChangeArrowheads="1"/>
          </p:cNvSpPr>
          <p:nvPr>
            <p:ph type="subTitle" idx="1"/>
          </p:nvPr>
        </p:nvSpPr>
        <p:spPr>
          <a:xfrm>
            <a:off x="971550" y="1844675"/>
            <a:ext cx="7704138" cy="4392613"/>
          </a:xfrm>
        </p:spPr>
        <p:txBody>
          <a:bodyPr/>
          <a:lstStyle>
            <a:lvl1pPr algn="just">
              <a:buClr>
                <a:schemeClr val="tx1"/>
              </a:buClr>
              <a:buSzPct val="85000"/>
              <a:buFontTx/>
              <a:buNone/>
              <a:defRPr/>
            </a:lvl1pPr>
            <a:lvl2pPr marL="719138" lvl="1" indent="-271463" algn="just">
              <a:lnSpc>
                <a:spcPct val="130000"/>
              </a:lnSpc>
              <a:buClr>
                <a:schemeClr val="tx1"/>
              </a:buClr>
              <a:buSzPct val="90000"/>
              <a:buFontTx/>
              <a:buChar char="•"/>
              <a:defRPr sz="2400"/>
            </a:lvl2pPr>
          </a:lstStyle>
          <a:p>
            <a:pPr lvl="0"/>
            <a:r>
              <a:rPr lang="zh-CN" altLang="en-US" noProof="0"/>
              <a:t>单击此处编辑母版文本样式</a:t>
            </a:r>
          </a:p>
          <a:p>
            <a:pPr lvl="1"/>
            <a:r>
              <a:rPr lang="zh-CN" altLang="en-US" noProof="0"/>
              <a:t>单击此处编辑文本样式</a:t>
            </a:r>
          </a:p>
          <a:p>
            <a:pPr lvl="1"/>
            <a:r>
              <a:rPr lang="zh-CN" altLang="en-US" noProof="0"/>
              <a:t>单击此处编辑文本样式</a:t>
            </a:r>
          </a:p>
          <a:p>
            <a:pPr lvl="1"/>
            <a:r>
              <a:rPr lang="zh-CN" altLang="en-US" noProof="0"/>
              <a:t>单击此处编辑文本样式</a:t>
            </a:r>
          </a:p>
          <a:p>
            <a:pPr lvl="1"/>
            <a:r>
              <a:rPr lang="zh-CN" altLang="en-US" noProof="0"/>
              <a:t>单击此处编辑文本样式</a:t>
            </a:r>
          </a:p>
        </p:txBody>
      </p:sp>
      <p:sp>
        <p:nvSpPr>
          <p:cNvPr id="10" name="Rectangle 16">
            <a:extLst>
              <a:ext uri="{FF2B5EF4-FFF2-40B4-BE49-F238E27FC236}">
                <a16:creationId xmlns:a16="http://schemas.microsoft.com/office/drawing/2014/main" id="{0314B9C7-CFA9-4ACA-4506-EC7FB79FA0F1}"/>
              </a:ext>
            </a:extLst>
          </p:cNvPr>
          <p:cNvSpPr>
            <a:spLocks noGrp="1" noChangeArrowheads="1"/>
          </p:cNvSpPr>
          <p:nvPr>
            <p:ph type="sldNum" sz="quarter" idx="10"/>
          </p:nvPr>
        </p:nvSpPr>
        <p:spPr/>
        <p:txBody>
          <a:bodyPr/>
          <a:lstStyle>
            <a:lvl1pPr>
              <a:defRPr/>
            </a:lvl1pPr>
          </a:lstStyle>
          <a:p>
            <a:pPr>
              <a:defRPr/>
            </a:pPr>
            <a:fld id="{46DC74CD-AE59-1B4E-8C67-3E5C3CCB6BF5}" type="slidenum">
              <a:rPr lang="en-US" altLang="zh-CN"/>
              <a:pPr>
                <a:defRPr/>
              </a:pPr>
              <a:t>‹#›</a:t>
            </a:fld>
            <a:endParaRPr lang="en-US" altLang="zh-CN"/>
          </a:p>
        </p:txBody>
      </p:sp>
    </p:spTree>
    <p:extLst>
      <p:ext uri="{BB962C8B-B14F-4D97-AF65-F5344CB8AC3E}">
        <p14:creationId xmlns:p14="http://schemas.microsoft.com/office/powerpoint/2010/main" val="531815065"/>
      </p:ext>
    </p:extLst>
  </p:cSld>
  <p:clrMapOvr>
    <a:masterClrMapping/>
  </p:clrMapOvr>
  <p:transition spd="slow">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a:extLst>
              <a:ext uri="{FF2B5EF4-FFF2-40B4-BE49-F238E27FC236}">
                <a16:creationId xmlns:a16="http://schemas.microsoft.com/office/drawing/2014/main" id="{93C3056D-4BE7-A149-B6C9-99E6CA80FF17}"/>
              </a:ext>
            </a:extLst>
          </p:cNvPr>
          <p:cNvSpPr>
            <a:spLocks noGrp="1" noChangeArrowheads="1"/>
          </p:cNvSpPr>
          <p:nvPr>
            <p:ph type="sldNum" sz="quarter" idx="10"/>
          </p:nvPr>
        </p:nvSpPr>
        <p:spPr>
          <a:ln/>
        </p:spPr>
        <p:txBody>
          <a:bodyPr/>
          <a:lstStyle>
            <a:lvl1pPr>
              <a:defRPr/>
            </a:lvl1pPr>
          </a:lstStyle>
          <a:p>
            <a:pPr>
              <a:defRPr/>
            </a:pPr>
            <a:fld id="{DB192C5B-E836-9E49-9E24-07E2CE077951}" type="slidenum">
              <a:rPr lang="en-US" altLang="zh-CN"/>
              <a:pPr>
                <a:defRPr/>
              </a:pPr>
              <a:t>‹#›</a:t>
            </a:fld>
            <a:endParaRPr lang="en-US" altLang="zh-CN"/>
          </a:p>
        </p:txBody>
      </p:sp>
    </p:spTree>
    <p:extLst>
      <p:ext uri="{BB962C8B-B14F-4D97-AF65-F5344CB8AC3E}">
        <p14:creationId xmlns:p14="http://schemas.microsoft.com/office/powerpoint/2010/main" val="1123822084"/>
      </p:ext>
    </p:extLst>
  </p:cSld>
  <p:clrMapOvr>
    <a:masterClrMapping/>
  </p:clrMapOvr>
  <p:transition spd="slow">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3563" y="142875"/>
            <a:ext cx="2051050" cy="63833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0" y="142875"/>
            <a:ext cx="6005513" cy="63833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a:extLst>
              <a:ext uri="{FF2B5EF4-FFF2-40B4-BE49-F238E27FC236}">
                <a16:creationId xmlns:a16="http://schemas.microsoft.com/office/drawing/2014/main" id="{87262A5F-BF92-69F9-E7C9-1C122A934A21}"/>
              </a:ext>
            </a:extLst>
          </p:cNvPr>
          <p:cNvSpPr>
            <a:spLocks noGrp="1" noChangeArrowheads="1"/>
          </p:cNvSpPr>
          <p:nvPr>
            <p:ph type="sldNum" sz="quarter" idx="10"/>
          </p:nvPr>
        </p:nvSpPr>
        <p:spPr>
          <a:ln/>
        </p:spPr>
        <p:txBody>
          <a:bodyPr/>
          <a:lstStyle>
            <a:lvl1pPr>
              <a:defRPr/>
            </a:lvl1pPr>
          </a:lstStyle>
          <a:p>
            <a:pPr>
              <a:defRPr/>
            </a:pPr>
            <a:fld id="{38D42685-C508-7C4D-8721-C49ADB485A20}" type="slidenum">
              <a:rPr lang="en-US" altLang="zh-CN"/>
              <a:pPr>
                <a:defRPr/>
              </a:pPr>
              <a:t>‹#›</a:t>
            </a:fld>
            <a:endParaRPr lang="en-US" altLang="zh-CN"/>
          </a:p>
        </p:txBody>
      </p:sp>
    </p:spTree>
    <p:extLst>
      <p:ext uri="{BB962C8B-B14F-4D97-AF65-F5344CB8AC3E}">
        <p14:creationId xmlns:p14="http://schemas.microsoft.com/office/powerpoint/2010/main" val="3329142437"/>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a:extLst>
              <a:ext uri="{FF2B5EF4-FFF2-40B4-BE49-F238E27FC236}">
                <a16:creationId xmlns:a16="http://schemas.microsoft.com/office/drawing/2014/main" id="{703DA8F0-70FE-ED97-94DC-CD526E97AC32}"/>
              </a:ext>
            </a:extLst>
          </p:cNvPr>
          <p:cNvSpPr>
            <a:spLocks noGrp="1" noChangeArrowheads="1"/>
          </p:cNvSpPr>
          <p:nvPr>
            <p:ph type="sldNum" sz="quarter" idx="10"/>
          </p:nvPr>
        </p:nvSpPr>
        <p:spPr>
          <a:ln/>
        </p:spPr>
        <p:txBody>
          <a:bodyPr/>
          <a:lstStyle>
            <a:lvl1pPr>
              <a:defRPr/>
            </a:lvl1pPr>
          </a:lstStyle>
          <a:p>
            <a:pPr>
              <a:defRPr/>
            </a:pPr>
            <a:fld id="{40F9AE2B-DFED-4D48-8DFD-88A49E441BD4}" type="slidenum">
              <a:rPr lang="en-US" altLang="zh-CN"/>
              <a:pPr>
                <a:defRPr/>
              </a:pPr>
              <a:t>‹#›</a:t>
            </a:fld>
            <a:endParaRPr lang="en-US" altLang="zh-CN"/>
          </a:p>
        </p:txBody>
      </p:sp>
    </p:spTree>
    <p:extLst>
      <p:ext uri="{BB962C8B-B14F-4D97-AF65-F5344CB8AC3E}">
        <p14:creationId xmlns:p14="http://schemas.microsoft.com/office/powerpoint/2010/main" val="2399164349"/>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8">
            <a:extLst>
              <a:ext uri="{FF2B5EF4-FFF2-40B4-BE49-F238E27FC236}">
                <a16:creationId xmlns:a16="http://schemas.microsoft.com/office/drawing/2014/main" id="{47586292-8B0C-1F21-82C0-6C6D73CD6D9A}"/>
              </a:ext>
            </a:extLst>
          </p:cNvPr>
          <p:cNvSpPr>
            <a:spLocks noGrp="1" noChangeArrowheads="1"/>
          </p:cNvSpPr>
          <p:nvPr>
            <p:ph type="sldNum" sz="quarter" idx="10"/>
          </p:nvPr>
        </p:nvSpPr>
        <p:spPr>
          <a:ln/>
        </p:spPr>
        <p:txBody>
          <a:bodyPr/>
          <a:lstStyle>
            <a:lvl1pPr>
              <a:defRPr/>
            </a:lvl1pPr>
          </a:lstStyle>
          <a:p>
            <a:pPr>
              <a:defRPr/>
            </a:pPr>
            <a:fld id="{FC735204-8AE7-414F-AAF3-94ABC332DDCF}" type="slidenum">
              <a:rPr lang="en-US" altLang="zh-CN"/>
              <a:pPr>
                <a:defRPr/>
              </a:pPr>
              <a:t>‹#›</a:t>
            </a:fld>
            <a:endParaRPr lang="en-US" altLang="zh-CN"/>
          </a:p>
        </p:txBody>
      </p:sp>
    </p:spTree>
    <p:extLst>
      <p:ext uri="{BB962C8B-B14F-4D97-AF65-F5344CB8AC3E}">
        <p14:creationId xmlns:p14="http://schemas.microsoft.com/office/powerpoint/2010/main" val="2047332192"/>
      </p:ext>
    </p:extLst>
  </p:cSld>
  <p:clrMapOvr>
    <a:masterClrMapping/>
  </p:clrMapOvr>
  <p:transition spd="slow">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0" y="1125538"/>
            <a:ext cx="4027488"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35538" y="1125538"/>
            <a:ext cx="40290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8">
            <a:extLst>
              <a:ext uri="{FF2B5EF4-FFF2-40B4-BE49-F238E27FC236}">
                <a16:creationId xmlns:a16="http://schemas.microsoft.com/office/drawing/2014/main" id="{54CA9825-B661-F9EF-4442-4B0956E0FC06}"/>
              </a:ext>
            </a:extLst>
          </p:cNvPr>
          <p:cNvSpPr>
            <a:spLocks noGrp="1" noChangeArrowheads="1"/>
          </p:cNvSpPr>
          <p:nvPr>
            <p:ph type="sldNum" sz="quarter" idx="10"/>
          </p:nvPr>
        </p:nvSpPr>
        <p:spPr>
          <a:ln/>
        </p:spPr>
        <p:txBody>
          <a:bodyPr/>
          <a:lstStyle>
            <a:lvl1pPr>
              <a:defRPr/>
            </a:lvl1pPr>
          </a:lstStyle>
          <a:p>
            <a:pPr>
              <a:defRPr/>
            </a:pPr>
            <a:fld id="{49D5BE89-73F3-034B-94FF-64E5D493851E}" type="slidenum">
              <a:rPr lang="en-US" altLang="zh-CN"/>
              <a:pPr>
                <a:defRPr/>
              </a:pPr>
              <a:t>‹#›</a:t>
            </a:fld>
            <a:endParaRPr lang="en-US" altLang="zh-CN"/>
          </a:p>
        </p:txBody>
      </p:sp>
    </p:spTree>
    <p:extLst>
      <p:ext uri="{BB962C8B-B14F-4D97-AF65-F5344CB8AC3E}">
        <p14:creationId xmlns:p14="http://schemas.microsoft.com/office/powerpoint/2010/main" val="3647697532"/>
      </p:ext>
    </p:extLst>
  </p:cSld>
  <p:clrMapOvr>
    <a:masterClrMapping/>
  </p:clrMapOvr>
  <p:transition spd="slow">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8">
            <a:extLst>
              <a:ext uri="{FF2B5EF4-FFF2-40B4-BE49-F238E27FC236}">
                <a16:creationId xmlns:a16="http://schemas.microsoft.com/office/drawing/2014/main" id="{F2814676-F8AE-63D2-987A-8713E81B0E7A}"/>
              </a:ext>
            </a:extLst>
          </p:cNvPr>
          <p:cNvSpPr>
            <a:spLocks noGrp="1" noChangeArrowheads="1"/>
          </p:cNvSpPr>
          <p:nvPr>
            <p:ph type="sldNum" sz="quarter" idx="10"/>
          </p:nvPr>
        </p:nvSpPr>
        <p:spPr>
          <a:ln/>
        </p:spPr>
        <p:txBody>
          <a:bodyPr/>
          <a:lstStyle>
            <a:lvl1pPr>
              <a:defRPr/>
            </a:lvl1pPr>
          </a:lstStyle>
          <a:p>
            <a:pPr>
              <a:defRPr/>
            </a:pPr>
            <a:fld id="{33F48DB1-210B-3E49-8875-514A72E28AEE}" type="slidenum">
              <a:rPr lang="en-US" altLang="zh-CN"/>
              <a:pPr>
                <a:defRPr/>
              </a:pPr>
              <a:t>‹#›</a:t>
            </a:fld>
            <a:endParaRPr lang="en-US" altLang="zh-CN"/>
          </a:p>
        </p:txBody>
      </p:sp>
    </p:spTree>
    <p:extLst>
      <p:ext uri="{BB962C8B-B14F-4D97-AF65-F5344CB8AC3E}">
        <p14:creationId xmlns:p14="http://schemas.microsoft.com/office/powerpoint/2010/main" val="110977794"/>
      </p:ext>
    </p:extLst>
  </p:cSld>
  <p:clrMapOvr>
    <a:masterClrMapping/>
  </p:clrMapOvr>
  <p:transition spd="slow">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8">
            <a:extLst>
              <a:ext uri="{FF2B5EF4-FFF2-40B4-BE49-F238E27FC236}">
                <a16:creationId xmlns:a16="http://schemas.microsoft.com/office/drawing/2014/main" id="{51B379FC-1A9B-FE9D-91CF-33134339C904}"/>
              </a:ext>
            </a:extLst>
          </p:cNvPr>
          <p:cNvSpPr>
            <a:spLocks noGrp="1" noChangeArrowheads="1"/>
          </p:cNvSpPr>
          <p:nvPr>
            <p:ph type="sldNum" sz="quarter" idx="10"/>
          </p:nvPr>
        </p:nvSpPr>
        <p:spPr>
          <a:ln/>
        </p:spPr>
        <p:txBody>
          <a:bodyPr/>
          <a:lstStyle>
            <a:lvl1pPr>
              <a:defRPr/>
            </a:lvl1pPr>
          </a:lstStyle>
          <a:p>
            <a:pPr>
              <a:defRPr/>
            </a:pPr>
            <a:fld id="{BAC375C3-4472-5B4D-89B4-09CA99FB22B5}" type="slidenum">
              <a:rPr lang="en-US" altLang="zh-CN"/>
              <a:pPr>
                <a:defRPr/>
              </a:pPr>
              <a:t>‹#›</a:t>
            </a:fld>
            <a:endParaRPr lang="en-US" altLang="zh-CN"/>
          </a:p>
        </p:txBody>
      </p:sp>
    </p:spTree>
    <p:extLst>
      <p:ext uri="{BB962C8B-B14F-4D97-AF65-F5344CB8AC3E}">
        <p14:creationId xmlns:p14="http://schemas.microsoft.com/office/powerpoint/2010/main" val="3272350703"/>
      </p:ext>
    </p:extLst>
  </p:cSld>
  <p:clrMapOvr>
    <a:masterClrMapping/>
  </p:clrMapOvr>
  <p:transition spd="slow">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8">
            <a:extLst>
              <a:ext uri="{FF2B5EF4-FFF2-40B4-BE49-F238E27FC236}">
                <a16:creationId xmlns:a16="http://schemas.microsoft.com/office/drawing/2014/main" id="{13326E4F-F7D1-1B15-A577-FE94DB062B24}"/>
              </a:ext>
            </a:extLst>
          </p:cNvPr>
          <p:cNvSpPr>
            <a:spLocks noGrp="1" noChangeArrowheads="1"/>
          </p:cNvSpPr>
          <p:nvPr>
            <p:ph type="sldNum" sz="quarter" idx="10"/>
          </p:nvPr>
        </p:nvSpPr>
        <p:spPr>
          <a:ln/>
        </p:spPr>
        <p:txBody>
          <a:bodyPr/>
          <a:lstStyle>
            <a:lvl1pPr>
              <a:defRPr/>
            </a:lvl1pPr>
          </a:lstStyle>
          <a:p>
            <a:pPr>
              <a:defRPr/>
            </a:pPr>
            <a:fld id="{57E8922E-8EE9-9D42-B183-6A4235F76341}" type="slidenum">
              <a:rPr lang="en-US" altLang="zh-CN"/>
              <a:pPr>
                <a:defRPr/>
              </a:pPr>
              <a:t>‹#›</a:t>
            </a:fld>
            <a:endParaRPr lang="en-US" altLang="zh-CN"/>
          </a:p>
        </p:txBody>
      </p:sp>
    </p:spTree>
    <p:extLst>
      <p:ext uri="{BB962C8B-B14F-4D97-AF65-F5344CB8AC3E}">
        <p14:creationId xmlns:p14="http://schemas.microsoft.com/office/powerpoint/2010/main" val="1659011102"/>
      </p:ext>
    </p:extLst>
  </p:cSld>
  <p:clrMapOvr>
    <a:masterClrMapping/>
  </p:clrMapOvr>
  <p:transition spd="slow">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8">
            <a:extLst>
              <a:ext uri="{FF2B5EF4-FFF2-40B4-BE49-F238E27FC236}">
                <a16:creationId xmlns:a16="http://schemas.microsoft.com/office/drawing/2014/main" id="{044514DD-023A-D63E-1FC0-27FD6E830809}"/>
              </a:ext>
            </a:extLst>
          </p:cNvPr>
          <p:cNvSpPr>
            <a:spLocks noGrp="1" noChangeArrowheads="1"/>
          </p:cNvSpPr>
          <p:nvPr>
            <p:ph type="sldNum" sz="quarter" idx="10"/>
          </p:nvPr>
        </p:nvSpPr>
        <p:spPr>
          <a:ln/>
        </p:spPr>
        <p:txBody>
          <a:bodyPr/>
          <a:lstStyle>
            <a:lvl1pPr>
              <a:defRPr/>
            </a:lvl1pPr>
          </a:lstStyle>
          <a:p>
            <a:pPr>
              <a:defRPr/>
            </a:pPr>
            <a:fld id="{A71CA54B-06C6-1841-A78B-2DA8F2752CD2}" type="slidenum">
              <a:rPr lang="en-US" altLang="zh-CN"/>
              <a:pPr>
                <a:defRPr/>
              </a:pPr>
              <a:t>‹#›</a:t>
            </a:fld>
            <a:endParaRPr lang="en-US" altLang="zh-CN"/>
          </a:p>
        </p:txBody>
      </p:sp>
    </p:spTree>
    <p:extLst>
      <p:ext uri="{BB962C8B-B14F-4D97-AF65-F5344CB8AC3E}">
        <p14:creationId xmlns:p14="http://schemas.microsoft.com/office/powerpoint/2010/main" val="392527708"/>
      </p:ext>
    </p:extLst>
  </p:cSld>
  <p:clrMapOvr>
    <a:masterClrMapping/>
  </p:clrMapOvr>
  <p:transition spd="slow">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8">
            <a:extLst>
              <a:ext uri="{FF2B5EF4-FFF2-40B4-BE49-F238E27FC236}">
                <a16:creationId xmlns:a16="http://schemas.microsoft.com/office/drawing/2014/main" id="{001F6844-E030-7143-67F9-57808065323F}"/>
              </a:ext>
            </a:extLst>
          </p:cNvPr>
          <p:cNvSpPr>
            <a:spLocks noGrp="1" noChangeArrowheads="1"/>
          </p:cNvSpPr>
          <p:nvPr>
            <p:ph type="sldNum" sz="quarter" idx="10"/>
          </p:nvPr>
        </p:nvSpPr>
        <p:spPr>
          <a:ln/>
        </p:spPr>
        <p:txBody>
          <a:bodyPr/>
          <a:lstStyle>
            <a:lvl1pPr>
              <a:defRPr/>
            </a:lvl1pPr>
          </a:lstStyle>
          <a:p>
            <a:pPr>
              <a:defRPr/>
            </a:pPr>
            <a:fld id="{F6563761-3521-3D47-A8F7-BEC0548D2E7D}" type="slidenum">
              <a:rPr lang="en-US" altLang="zh-CN"/>
              <a:pPr>
                <a:defRPr/>
              </a:pPr>
              <a:t>‹#›</a:t>
            </a:fld>
            <a:endParaRPr lang="en-US" altLang="zh-CN"/>
          </a:p>
        </p:txBody>
      </p:sp>
    </p:spTree>
    <p:extLst>
      <p:ext uri="{BB962C8B-B14F-4D97-AF65-F5344CB8AC3E}">
        <p14:creationId xmlns:p14="http://schemas.microsoft.com/office/powerpoint/2010/main" val="1396609548"/>
      </p:ext>
    </p:extLst>
  </p:cSld>
  <p:clrMapOvr>
    <a:masterClrMapping/>
  </p:clrMapOvr>
  <p:transition spd="slow">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14">
            <a:extLst>
              <a:ext uri="{FF2B5EF4-FFF2-40B4-BE49-F238E27FC236}">
                <a16:creationId xmlns:a16="http://schemas.microsoft.com/office/drawing/2014/main" id="{89E5392D-4EF2-64A4-D7C3-CDB12C85D046}"/>
              </a:ext>
            </a:extLst>
          </p:cNvPr>
          <p:cNvGrpSpPr>
            <a:grpSpLocks/>
          </p:cNvGrpSpPr>
          <p:nvPr userDrawn="1"/>
        </p:nvGrpSpPr>
        <p:grpSpPr bwMode="auto">
          <a:xfrm>
            <a:off x="127000" y="144463"/>
            <a:ext cx="8542338" cy="1052512"/>
            <a:chOff x="80" y="624"/>
            <a:chExt cx="5381" cy="663"/>
          </a:xfrm>
        </p:grpSpPr>
        <p:sp>
          <p:nvSpPr>
            <p:cNvPr id="1030" name="Rectangle 2">
              <a:extLst>
                <a:ext uri="{FF2B5EF4-FFF2-40B4-BE49-F238E27FC236}">
                  <a16:creationId xmlns:a16="http://schemas.microsoft.com/office/drawing/2014/main" id="{841EDBDC-FC05-F961-A600-63A1DED73843}"/>
                </a:ext>
              </a:extLst>
            </p:cNvPr>
            <p:cNvSpPr>
              <a:spLocks noChangeArrowheads="1"/>
            </p:cNvSpPr>
            <p:nvPr/>
          </p:nvSpPr>
          <p:spPr bwMode="ltGray">
            <a:xfrm>
              <a:off x="263" y="692"/>
              <a:ext cx="276" cy="299"/>
            </a:xfrm>
            <a:prstGeom prst="rect">
              <a:avLst/>
            </a:prstGeom>
            <a:solidFill>
              <a:srgbClr val="0000FF"/>
            </a:soli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31" name="Rectangle 3">
              <a:extLst>
                <a:ext uri="{FF2B5EF4-FFF2-40B4-BE49-F238E27FC236}">
                  <a16:creationId xmlns:a16="http://schemas.microsoft.com/office/drawing/2014/main" id="{42EBA09B-A5B8-93DA-26D5-58BEE40C512C}"/>
                </a:ext>
              </a:extLst>
            </p:cNvPr>
            <p:cNvSpPr>
              <a:spLocks noChangeArrowheads="1"/>
            </p:cNvSpPr>
            <p:nvPr/>
          </p:nvSpPr>
          <p:spPr bwMode="ltGray">
            <a:xfrm>
              <a:off x="504" y="692"/>
              <a:ext cx="207" cy="299"/>
            </a:xfrm>
            <a:prstGeom prst="rect">
              <a:avLst/>
            </a:prstGeom>
            <a:gradFill rotWithShape="1">
              <a:gsLst>
                <a:gs pos="0">
                  <a:srgbClr val="0000FF"/>
                </a:gs>
                <a:gs pos="100000">
                  <a:schemeClr val="bg1"/>
                </a:gs>
              </a:gsLst>
              <a:lin ang="0" scaled="1"/>
            </a:gra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32" name="Rectangle 4">
              <a:extLst>
                <a:ext uri="{FF2B5EF4-FFF2-40B4-BE49-F238E27FC236}">
                  <a16:creationId xmlns:a16="http://schemas.microsoft.com/office/drawing/2014/main" id="{E2C4DB23-2C77-B8BE-8705-2C80EF06450F}"/>
                </a:ext>
              </a:extLst>
            </p:cNvPr>
            <p:cNvSpPr>
              <a:spLocks noChangeArrowheads="1"/>
            </p:cNvSpPr>
            <p:nvPr/>
          </p:nvSpPr>
          <p:spPr bwMode="ltGray">
            <a:xfrm>
              <a:off x="341" y="958"/>
              <a:ext cx="266" cy="299"/>
            </a:xfrm>
            <a:prstGeom prst="rect">
              <a:avLst/>
            </a:prstGeom>
            <a:solidFill>
              <a:srgbClr val="FFFF00"/>
            </a:soli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33" name="Rectangle 5">
              <a:extLst>
                <a:ext uri="{FF2B5EF4-FFF2-40B4-BE49-F238E27FC236}">
                  <a16:creationId xmlns:a16="http://schemas.microsoft.com/office/drawing/2014/main" id="{C89E3CD8-D0DF-5673-F6E4-628D9AF0A789}"/>
                </a:ext>
              </a:extLst>
            </p:cNvPr>
            <p:cNvSpPr>
              <a:spLocks noChangeArrowheads="1"/>
            </p:cNvSpPr>
            <p:nvPr/>
          </p:nvSpPr>
          <p:spPr bwMode="ltGray">
            <a:xfrm>
              <a:off x="574" y="958"/>
              <a:ext cx="232" cy="299"/>
            </a:xfrm>
            <a:prstGeom prst="rect">
              <a:avLst/>
            </a:prstGeom>
            <a:gradFill rotWithShape="1">
              <a:gsLst>
                <a:gs pos="0">
                  <a:srgbClr val="FFFF00"/>
                </a:gs>
                <a:gs pos="100000">
                  <a:schemeClr val="bg1"/>
                </a:gs>
              </a:gsLst>
              <a:lin ang="0" scaled="1"/>
            </a:gra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34" name="Rectangle 6">
              <a:extLst>
                <a:ext uri="{FF2B5EF4-FFF2-40B4-BE49-F238E27FC236}">
                  <a16:creationId xmlns:a16="http://schemas.microsoft.com/office/drawing/2014/main" id="{3755BACF-A520-0065-8930-4C84E379B960}"/>
                </a:ext>
              </a:extLst>
            </p:cNvPr>
            <p:cNvSpPr>
              <a:spLocks noChangeArrowheads="1"/>
            </p:cNvSpPr>
            <p:nvPr/>
          </p:nvSpPr>
          <p:spPr bwMode="ltGray">
            <a:xfrm>
              <a:off x="80" y="912"/>
              <a:ext cx="353" cy="266"/>
            </a:xfrm>
            <a:prstGeom prst="rect">
              <a:avLst/>
            </a:prstGeom>
            <a:gradFill rotWithShape="1">
              <a:gsLst>
                <a:gs pos="0">
                  <a:schemeClr val="bg1"/>
                </a:gs>
                <a:gs pos="100000">
                  <a:srgbClr val="FF0000"/>
                </a:gs>
              </a:gsLst>
              <a:lin ang="18900000" scaled="1"/>
            </a:gra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35" name="Rectangle 7">
              <a:extLst>
                <a:ext uri="{FF2B5EF4-FFF2-40B4-BE49-F238E27FC236}">
                  <a16:creationId xmlns:a16="http://schemas.microsoft.com/office/drawing/2014/main" id="{44A71B58-E693-292D-8063-2E047ABDBAAB}"/>
                </a:ext>
              </a:extLst>
            </p:cNvPr>
            <p:cNvSpPr>
              <a:spLocks noChangeArrowheads="1"/>
            </p:cNvSpPr>
            <p:nvPr/>
          </p:nvSpPr>
          <p:spPr bwMode="gray">
            <a:xfrm>
              <a:off x="480" y="624"/>
              <a:ext cx="20" cy="663"/>
            </a:xfrm>
            <a:prstGeom prst="rect">
              <a:avLst/>
            </a:prstGeom>
            <a:solidFill>
              <a:schemeClr val="tx1"/>
            </a:soli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sp>
          <p:nvSpPr>
            <p:cNvPr id="1036" name="Rectangle 8">
              <a:extLst>
                <a:ext uri="{FF2B5EF4-FFF2-40B4-BE49-F238E27FC236}">
                  <a16:creationId xmlns:a16="http://schemas.microsoft.com/office/drawing/2014/main" id="{773AD655-E43A-BEF4-EF4B-3A1D72532878}"/>
                </a:ext>
              </a:extLst>
            </p:cNvPr>
            <p:cNvSpPr>
              <a:spLocks noChangeArrowheads="1"/>
            </p:cNvSpPr>
            <p:nvPr/>
          </p:nvSpPr>
          <p:spPr bwMode="gray">
            <a:xfrm>
              <a:off x="279" y="1122"/>
              <a:ext cx="5182" cy="20"/>
            </a:xfrm>
            <a:prstGeom prst="rect">
              <a:avLst/>
            </a:prstGeom>
            <a:gradFill rotWithShape="0">
              <a:gsLst>
                <a:gs pos="0">
                  <a:schemeClr val="tx1"/>
                </a:gs>
                <a:gs pos="100000">
                  <a:schemeClr val="bg1"/>
                </a:gs>
              </a:gsLst>
              <a:lin ang="0" scaled="1"/>
            </a:gradFill>
            <a:ln>
              <a:noFill/>
            </a:ln>
            <a:effec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a:p>
          </p:txBody>
        </p:sp>
      </p:grpSp>
      <p:sp>
        <p:nvSpPr>
          <p:cNvPr id="1027" name="Rectangle 9">
            <a:extLst>
              <a:ext uri="{FF2B5EF4-FFF2-40B4-BE49-F238E27FC236}">
                <a16:creationId xmlns:a16="http://schemas.microsoft.com/office/drawing/2014/main" id="{A9CBB457-F517-0C90-CB33-FDA3BC678697}"/>
              </a:ext>
            </a:extLst>
          </p:cNvPr>
          <p:cNvSpPr>
            <a:spLocks noGrp="1" noChangeArrowheads="1"/>
          </p:cNvSpPr>
          <p:nvPr>
            <p:ph type="title"/>
          </p:nvPr>
        </p:nvSpPr>
        <p:spPr bwMode="auto">
          <a:xfrm>
            <a:off x="1150938" y="142875"/>
            <a:ext cx="779303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30" name="Rectangle 10">
            <a:extLst>
              <a:ext uri="{FF2B5EF4-FFF2-40B4-BE49-F238E27FC236}">
                <a16:creationId xmlns:a16="http://schemas.microsoft.com/office/drawing/2014/main" id="{0E7A3CFC-EB7F-543D-B5F6-BEFF090673A9}"/>
              </a:ext>
            </a:extLst>
          </p:cNvPr>
          <p:cNvSpPr>
            <a:spLocks noGrp="1" noChangeArrowheads="1"/>
          </p:cNvSpPr>
          <p:nvPr>
            <p:ph type="body" idx="1"/>
          </p:nvPr>
        </p:nvSpPr>
        <p:spPr bwMode="auto">
          <a:xfrm>
            <a:off x="755650" y="1125538"/>
            <a:ext cx="8208963"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sp>
        <p:nvSpPr>
          <p:cNvPr id="30738" name="Rectangle 18">
            <a:extLst>
              <a:ext uri="{FF2B5EF4-FFF2-40B4-BE49-F238E27FC236}">
                <a16:creationId xmlns:a16="http://schemas.microsoft.com/office/drawing/2014/main" id="{87960052-4829-39E1-DE6B-5D00BDE05231}"/>
              </a:ext>
            </a:extLst>
          </p:cNvPr>
          <p:cNvSpPr>
            <a:spLocks noGrp="1" noChangeArrowheads="1"/>
          </p:cNvSpPr>
          <p:nvPr>
            <p:ph type="sldNum" sz="quarter" idx="4"/>
          </p:nvPr>
        </p:nvSpPr>
        <p:spPr bwMode="auto">
          <a:xfrm>
            <a:off x="3530600" y="6400800"/>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sz="1000" b="1">
                <a:solidFill>
                  <a:schemeClr val="bg2"/>
                </a:solidFill>
                <a:latin typeface="Times New Roman" panose="02020603050405020304" pitchFamily="18" charset="0"/>
                <a:ea typeface="华文行楷" panose="02010800040101010101" pitchFamily="2" charset="-122"/>
              </a:defRPr>
            </a:lvl1pPr>
          </a:lstStyle>
          <a:p>
            <a:pPr>
              <a:defRPr/>
            </a:pPr>
            <a:fld id="{D0E37D2B-1C28-504F-9909-C536F1354FD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34"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500"/>
                                  </p:stCondLst>
                                  <p:childTnLst>
                                    <p:set>
                                      <p:cBhvr>
                                        <p:cTn id="6" dur="1" fill="hold">
                                          <p:stCondLst>
                                            <p:cond delay="0"/>
                                          </p:stCondLst>
                                        </p:cTn>
                                        <p:tgtEl>
                                          <p:spTgt spid="30730">
                                            <p:txEl>
                                              <p:pRg st="0" end="0"/>
                                            </p:txEl>
                                          </p:spTgt>
                                        </p:tgtEl>
                                        <p:attrNameLst>
                                          <p:attrName>style.visibility</p:attrName>
                                        </p:attrNameLst>
                                      </p:cBhvr>
                                      <p:to>
                                        <p:strVal val="visible"/>
                                      </p:to>
                                    </p:set>
                                    <p:anim calcmode="lin" valueType="num">
                                      <p:cBhvr additive="base">
                                        <p:cTn id="7" dur="500" fill="hold"/>
                                        <p:tgtEl>
                                          <p:spTgt spid="307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3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9" presetClass="entr" presetSubtype="0" fill="hold" nodeType="afterEffect">
                                  <p:stCondLst>
                                    <p:cond delay="0"/>
                                  </p:stCondLst>
                                  <p:childTnLst>
                                    <p:set>
                                      <p:cBhvr>
                                        <p:cTn id="11" dur="1" fill="hold">
                                          <p:stCondLst>
                                            <p:cond delay="0"/>
                                          </p:stCondLst>
                                        </p:cTn>
                                        <p:tgtEl>
                                          <p:spTgt spid="30730">
                                            <p:txEl>
                                              <p:pRg st="1" end="1"/>
                                            </p:txEl>
                                          </p:spTgt>
                                        </p:tgtEl>
                                        <p:attrNameLst>
                                          <p:attrName>style.visibility</p:attrName>
                                        </p:attrNameLst>
                                      </p:cBhvr>
                                      <p:to>
                                        <p:strVal val="visible"/>
                                      </p:to>
                                    </p:set>
                                    <p:anim calcmode="lin" valueType="num">
                                      <p:cBhvr>
                                        <p:cTn id="12" dur="500" fill="hold"/>
                                        <p:tgtEl>
                                          <p:spTgt spid="30730">
                                            <p:txEl>
                                              <p:pRg st="1" end="1"/>
                                            </p:txEl>
                                          </p:spTgt>
                                        </p:tgtEl>
                                        <p:attrNameLst>
                                          <p:attrName>ppt_x</p:attrName>
                                        </p:attrNameLst>
                                      </p:cBhvr>
                                      <p:tavLst>
                                        <p:tav tm="0">
                                          <p:val>
                                            <p:strVal val="#ppt_x-.2"/>
                                          </p:val>
                                        </p:tav>
                                        <p:tav tm="100000">
                                          <p:val>
                                            <p:strVal val="#ppt_x"/>
                                          </p:val>
                                        </p:tav>
                                      </p:tavLst>
                                    </p:anim>
                                    <p:anim calcmode="lin" valueType="num">
                                      <p:cBhvr>
                                        <p:cTn id="13" dur="500" fill="hold"/>
                                        <p:tgtEl>
                                          <p:spTgt spid="30730">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500"/>
                                        <p:tgtEl>
                                          <p:spTgt spid="307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build="p">
        <p:tmplLst>
          <p:tmpl lvl="1">
            <p:tnLst>
              <p:par>
                <p:cTn presetID="2" presetClass="entr" presetSubtype="8" fill="hold" nodeType="afterEffect">
                  <p:stCondLst>
                    <p:cond delay="500"/>
                  </p:stCondLst>
                  <p:childTnLst>
                    <p:set>
                      <p:cBhvr>
                        <p:cTn dur="1" fill="hold">
                          <p:stCondLst>
                            <p:cond delay="0"/>
                          </p:stCondLst>
                        </p:cTn>
                        <p:tgtEl>
                          <p:spTgt spid="30730"/>
                        </p:tgtEl>
                        <p:attrNameLst>
                          <p:attrName>style.visibility</p:attrName>
                        </p:attrNameLst>
                      </p:cBhvr>
                      <p:to>
                        <p:strVal val="visible"/>
                      </p:to>
                    </p:set>
                    <p:anim calcmode="lin" valueType="num">
                      <p:cBhvr additive="base">
                        <p:cTn dur="500" fill="hold"/>
                        <p:tgtEl>
                          <p:spTgt spid="30730"/>
                        </p:tgtEl>
                        <p:attrNameLst>
                          <p:attrName>ppt_x</p:attrName>
                        </p:attrNameLst>
                      </p:cBhvr>
                      <p:tavLst>
                        <p:tav tm="0">
                          <p:val>
                            <p:strVal val="0-#ppt_w/2"/>
                          </p:val>
                        </p:tav>
                        <p:tav tm="100000">
                          <p:val>
                            <p:strVal val="#ppt_x"/>
                          </p:val>
                        </p:tav>
                      </p:tavLst>
                    </p:anim>
                    <p:anim calcmode="lin" valueType="num">
                      <p:cBhvr additive="base">
                        <p:cTn dur="500" fill="hold"/>
                        <p:tgtEl>
                          <p:spTgt spid="30730"/>
                        </p:tgtEl>
                        <p:attrNameLst>
                          <p:attrName>ppt_y</p:attrName>
                        </p:attrNameLst>
                      </p:cBhvr>
                      <p:tavLst>
                        <p:tav tm="0">
                          <p:val>
                            <p:strVal val="#ppt_y"/>
                          </p:val>
                        </p:tav>
                        <p:tav tm="100000">
                          <p:val>
                            <p:strVal val="#ppt_y"/>
                          </p:val>
                        </p:tav>
                      </p:tavLst>
                    </p:anim>
                  </p:childTnLst>
                </p:cTn>
              </p:par>
            </p:tnLst>
          </p:tmpl>
          <p:tmpl lvl="2">
            <p:tnLst>
              <p:par>
                <p:cTn presetID="29" presetClass="entr" presetSubtype="0" fill="hold" nodeType="afterEffect">
                  <p:stCondLst>
                    <p:cond delay="0"/>
                  </p:stCondLst>
                  <p:childTnLst>
                    <p:set>
                      <p:cBhvr>
                        <p:cTn dur="1" fill="hold">
                          <p:stCondLst>
                            <p:cond delay="0"/>
                          </p:stCondLst>
                        </p:cTn>
                        <p:tgtEl>
                          <p:spTgt spid="30730"/>
                        </p:tgtEl>
                        <p:attrNameLst>
                          <p:attrName>style.visibility</p:attrName>
                        </p:attrNameLst>
                      </p:cBhvr>
                      <p:to>
                        <p:strVal val="visible"/>
                      </p:to>
                    </p:set>
                    <p:anim calcmode="lin" valueType="num">
                      <p:cBhvr>
                        <p:cTn dur="500" fill="hold"/>
                        <p:tgtEl>
                          <p:spTgt spid="30730"/>
                        </p:tgtEl>
                        <p:attrNameLst>
                          <p:attrName>ppt_x</p:attrName>
                        </p:attrNameLst>
                      </p:cBhvr>
                      <p:tavLst>
                        <p:tav tm="0">
                          <p:val>
                            <p:strVal val="#ppt_x-.2"/>
                          </p:val>
                        </p:tav>
                        <p:tav tm="100000">
                          <p:val>
                            <p:strVal val="#ppt_x"/>
                          </p:val>
                        </p:tav>
                      </p:tavLst>
                    </p:anim>
                    <p:anim calcmode="lin" valueType="num">
                      <p:cBhvr>
                        <p:cTn dur="500" fill="hold"/>
                        <p:tgtEl>
                          <p:spTgt spid="30730"/>
                        </p:tgtEl>
                        <p:attrNameLst>
                          <p:attrName>ppt_y</p:attrName>
                        </p:attrNameLst>
                      </p:cBhvr>
                      <p:tavLst>
                        <p:tav tm="0">
                          <p:val>
                            <p:strVal val="#ppt_y"/>
                          </p:val>
                        </p:tav>
                        <p:tav tm="100000">
                          <p:val>
                            <p:strVal val="#ppt_y"/>
                          </p:val>
                        </p:tav>
                      </p:tavLst>
                    </p:anim>
                    <p:animEffect transition="in" filter="wipe(right)" prLst="gradientSize: 0.1">
                      <p:cBhvr>
                        <p:cTn dur="500"/>
                        <p:tgtEl>
                          <p:spTgt spid="30730"/>
                        </p:tgtEl>
                      </p:cBhvr>
                    </p:animEffect>
                  </p:childTnLst>
                </p:cTn>
              </p:par>
            </p:tnLst>
          </p:tmpl>
        </p:tmplLst>
      </p:bldP>
    </p:bldLst>
  </p:timing>
  <p:hf hdr="0" ftr="0" dt="0"/>
  <p:txStyles>
    <p:titleStyle>
      <a:lvl1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mj-lt"/>
          <a:ea typeface="+mj-ea"/>
          <a:cs typeface="+mj-cs"/>
        </a:defRPr>
      </a:lvl1pPr>
      <a:lvl2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2pPr>
      <a:lvl3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3pPr>
      <a:lvl4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4pPr>
      <a:lvl5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5pPr>
      <a:lvl6pPr marL="457200" algn="l" rtl="0" fontAlgn="base">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6pPr>
      <a:lvl7pPr marL="914400" algn="l" rtl="0" fontAlgn="base">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7pPr>
      <a:lvl8pPr marL="1371600" algn="l" rtl="0" fontAlgn="base">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8pPr>
      <a:lvl9pPr marL="1828800" algn="l" rtl="0" fontAlgn="base">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tabLst>
          <a:tab pos="541338" algn="l"/>
        </a:tabLst>
        <a:defRPr kumimoji="1" sz="3200">
          <a:solidFill>
            <a:srgbClr val="036D7B"/>
          </a:solidFill>
          <a:latin typeface="+mn-lt"/>
          <a:ea typeface="+mn-ea"/>
          <a:cs typeface="+mn-cs"/>
        </a:defRPr>
      </a:lvl1pPr>
      <a:lvl2pPr marL="450850" indent="6350" algn="l" rtl="0" eaLnBrk="0" fontAlgn="base" hangingPunct="0">
        <a:lnSpc>
          <a:spcPct val="115000"/>
        </a:lnSpc>
        <a:spcBef>
          <a:spcPct val="20000"/>
        </a:spcBef>
        <a:spcAft>
          <a:spcPct val="0"/>
        </a:spcAft>
        <a:buClr>
          <a:schemeClr val="hlink"/>
        </a:buClr>
        <a:buFont typeface="Wingdings" pitchFamily="2" charset="2"/>
        <a:tabLst>
          <a:tab pos="541338" algn="l"/>
        </a:tabLst>
        <a:defRPr sz="2200" b="1">
          <a:solidFill>
            <a:schemeClr val="tx1"/>
          </a:solidFill>
          <a:latin typeface="Tahoma" pitchFamily="34" charset="0"/>
          <a:ea typeface="华文楷体" pitchFamily="2" charset="-122"/>
        </a:defRPr>
      </a:lvl2pPr>
      <a:lvl3pPr marL="1235075" indent="-228600" algn="l" rtl="0" eaLnBrk="0" fontAlgn="base" hangingPunct="0">
        <a:spcBef>
          <a:spcPct val="20000"/>
        </a:spcBef>
        <a:spcAft>
          <a:spcPct val="0"/>
        </a:spcAft>
        <a:buClr>
          <a:schemeClr val="folHlink"/>
        </a:buClr>
        <a:buFont typeface="Wingdings" pitchFamily="2" charset="2"/>
        <a:tabLst>
          <a:tab pos="541338" algn="l"/>
        </a:tabLst>
        <a:defRPr sz="2400">
          <a:solidFill>
            <a:schemeClr val="tx1"/>
          </a:solidFill>
          <a:latin typeface="Tahoma" pitchFamily="34" charset="0"/>
          <a:ea typeface="宋体" pitchFamily="2" charset="-122"/>
        </a:defRPr>
      </a:lvl3pPr>
      <a:lvl4pPr marL="1643063" indent="-228600" algn="l" rtl="0" eaLnBrk="0" fontAlgn="base" hangingPunct="0">
        <a:spcBef>
          <a:spcPct val="20000"/>
        </a:spcBef>
        <a:spcAft>
          <a:spcPct val="0"/>
        </a:spcAft>
        <a:buClr>
          <a:schemeClr val="accent2"/>
        </a:buClr>
        <a:buFont typeface="Wingdings" pitchFamily="2" charset="2"/>
        <a:tabLst>
          <a:tab pos="541338" algn="l"/>
        </a:tabLst>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Font typeface="Wingdings" pitchFamily="2" charset="2"/>
        <a:tabLst>
          <a:tab pos="541338" algn="l"/>
        </a:tabLst>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Font typeface="Wingdings" pitchFamily="2" charset="2"/>
        <a:tabLst>
          <a:tab pos="541338" algn="l"/>
        </a:tabLst>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Font typeface="Wingdings" pitchFamily="2" charset="2"/>
        <a:tabLst>
          <a:tab pos="541338" algn="l"/>
        </a:tabLst>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Font typeface="Wingdings" pitchFamily="2" charset="2"/>
        <a:tabLst>
          <a:tab pos="541338" algn="l"/>
        </a:tabLst>
        <a:defRPr sz="2000">
          <a:solidFill>
            <a:schemeClr val="tx1"/>
          </a:solidFill>
          <a:latin typeface="Tahoma" pitchFamily="34"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785CEBA-5A7F-FAD4-D7E6-DCC2CC8CAE1F}"/>
              </a:ext>
            </a:extLst>
          </p:cNvPr>
          <p:cNvSpPr>
            <a:spLocks noGrp="1" noChangeArrowheads="1"/>
          </p:cNvSpPr>
          <p:nvPr>
            <p:ph type="ctrTitle"/>
          </p:nvPr>
        </p:nvSpPr>
        <p:spPr/>
        <p:txBody>
          <a:bodyPr/>
          <a:lstStyle/>
          <a:p>
            <a:pPr eaLnBrk="1" hangingPunct="1"/>
            <a:r>
              <a:rPr lang="zh-CN" altLang="en-US" sz="5400"/>
              <a:t>项目资金来源与融资方案</a:t>
            </a:r>
          </a:p>
        </p:txBody>
      </p:sp>
      <p:sp>
        <p:nvSpPr>
          <p:cNvPr id="5123" name="Rectangle 3">
            <a:extLst>
              <a:ext uri="{FF2B5EF4-FFF2-40B4-BE49-F238E27FC236}">
                <a16:creationId xmlns:a16="http://schemas.microsoft.com/office/drawing/2014/main" id="{4D0CF7DF-DC22-49F4-2437-F5A734A7576B}"/>
              </a:ext>
            </a:extLst>
          </p:cNvPr>
          <p:cNvSpPr>
            <a:spLocks noGrp="1" noChangeArrowheads="1"/>
          </p:cNvSpPr>
          <p:nvPr>
            <p:ph type="subTitle" idx="1"/>
          </p:nvPr>
        </p:nvSpPr>
        <p:spPr>
          <a:xfrm>
            <a:off x="971550" y="1844675"/>
            <a:ext cx="6624638" cy="3168650"/>
          </a:xfrm>
        </p:spPr>
        <p:txBody>
          <a:bodyPr/>
          <a:lstStyle/>
          <a:p>
            <a:pPr marL="0" indent="0" algn="l" eaLnBrk="1" hangingPunct="1"/>
            <a:r>
              <a:rPr lang="zh-CN" altLang="en-US" dirty="0"/>
              <a:t>本讲内容</a:t>
            </a:r>
          </a:p>
          <a:p>
            <a:pPr lvl="1" algn="l" eaLnBrk="1" hangingPunct="1"/>
            <a:r>
              <a:rPr lang="zh-CN" altLang="en-US" dirty="0"/>
              <a:t>融资主体及其融资方式</a:t>
            </a:r>
          </a:p>
          <a:p>
            <a:pPr lvl="1" algn="l" eaLnBrk="1" hangingPunct="1"/>
            <a:r>
              <a:rPr lang="zh-CN" altLang="en-US" dirty="0"/>
              <a:t>项目资本金及债务资金的融通</a:t>
            </a:r>
          </a:p>
          <a:p>
            <a:pPr lvl="1" algn="l" eaLnBrk="1" hangingPunct="1"/>
            <a:r>
              <a:rPr lang="zh-CN" altLang="en-US" dirty="0"/>
              <a:t>融资方案分析</a:t>
            </a:r>
          </a:p>
        </p:txBody>
      </p:sp>
    </p:spTree>
  </p:cSld>
  <p:clrMapOvr>
    <a:masterClrMapping/>
  </p:clrMapOvr>
  <p:transition spd="slow">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68BE8BAA-0F77-32C9-D1AA-43A326927B49}"/>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7ADF044-79FD-CC4E-8A22-1040EA48029E}" type="slidenum">
              <a:rPr kumimoji="0" lang="en-US" altLang="zh-CN" sz="1000" smtClean="0">
                <a:solidFill>
                  <a:schemeClr val="bg2"/>
                </a:solidFill>
                <a:ea typeface="华文行楷" panose="02010800040101010101" pitchFamily="2" charset="-122"/>
              </a:rPr>
              <a:pPr>
                <a:spcBef>
                  <a:spcPct val="0"/>
                </a:spcBef>
                <a:buClrTx/>
                <a:buSzTx/>
                <a:buFontTx/>
                <a:buNone/>
              </a:pPr>
              <a:t>10</a:t>
            </a:fld>
            <a:endParaRPr kumimoji="0" lang="en-US" altLang="zh-CN" sz="1000">
              <a:solidFill>
                <a:schemeClr val="bg2"/>
              </a:solidFill>
              <a:ea typeface="华文行楷" panose="02010800040101010101" pitchFamily="2" charset="-122"/>
            </a:endParaRPr>
          </a:p>
        </p:txBody>
      </p:sp>
      <p:sp>
        <p:nvSpPr>
          <p:cNvPr id="11267" name="Rectangle 2">
            <a:extLst>
              <a:ext uri="{FF2B5EF4-FFF2-40B4-BE49-F238E27FC236}">
                <a16:creationId xmlns:a16="http://schemas.microsoft.com/office/drawing/2014/main" id="{FFA99302-55AE-52BB-DBE8-CB829591EC35}"/>
              </a:ext>
            </a:extLst>
          </p:cNvPr>
          <p:cNvSpPr>
            <a:spLocks noGrp="1" noChangeArrowheads="1"/>
          </p:cNvSpPr>
          <p:nvPr>
            <p:ph type="title"/>
          </p:nvPr>
        </p:nvSpPr>
        <p:spPr/>
        <p:txBody>
          <a:bodyPr/>
          <a:lstStyle/>
          <a:p>
            <a:pPr eaLnBrk="1" hangingPunct="1"/>
            <a:r>
              <a:rPr lang="zh-CN" altLang="en-US" dirty="0">
                <a:solidFill>
                  <a:srgbClr val="908F17"/>
                </a:solidFill>
              </a:rPr>
              <a:t>项目资本金融通</a:t>
            </a:r>
          </a:p>
        </p:txBody>
      </p:sp>
      <p:sp>
        <p:nvSpPr>
          <p:cNvPr id="76875" name="Rectangle 75">
            <a:extLst>
              <a:ext uri="{FF2B5EF4-FFF2-40B4-BE49-F238E27FC236}">
                <a16:creationId xmlns:a16="http://schemas.microsoft.com/office/drawing/2014/main" id="{F75B642A-11EB-AA05-B451-8CB983642219}"/>
              </a:ext>
            </a:extLst>
          </p:cNvPr>
          <p:cNvSpPr>
            <a:spLocks noChangeArrowheads="1"/>
          </p:cNvSpPr>
          <p:nvPr/>
        </p:nvSpPr>
        <p:spPr bwMode="auto">
          <a:xfrm>
            <a:off x="0" y="1844675"/>
            <a:ext cx="9144000" cy="4392613"/>
          </a:xfrm>
          <a:prstGeom prst="rect">
            <a:avLst/>
          </a:prstGeom>
          <a:gradFill rotWithShape="1">
            <a:gsLst>
              <a:gs pos="0">
                <a:srgbClr val="CCFFFF">
                  <a:alpha val="42999"/>
                </a:srgbClr>
              </a:gs>
              <a:gs pos="50000">
                <a:srgbClr val="FFFFFF"/>
              </a:gs>
              <a:gs pos="100000">
                <a:srgbClr val="CCFFFF">
                  <a:alpha val="42999"/>
                </a:srgbClr>
              </a:gs>
            </a:gsLst>
            <a:lin ang="5400000" scaled="1"/>
          </a:gradFill>
          <a:ln>
            <a:noFill/>
          </a:ln>
          <a:effectLst/>
        </p:spPr>
        <p:txBody>
          <a:bodyPr anchor="ctr">
            <a:spAutoFit/>
          </a:bodyPr>
          <a:lstStyle/>
          <a:p>
            <a:pPr eaLnBrk="1" hangingPunct="1">
              <a:defRPr/>
            </a:pPr>
            <a:endParaRPr lang="zh-CN" altLang="en-US"/>
          </a:p>
        </p:txBody>
      </p:sp>
      <p:sp>
        <p:nvSpPr>
          <p:cNvPr id="76876" name="Rectangle 76">
            <a:extLst>
              <a:ext uri="{FF2B5EF4-FFF2-40B4-BE49-F238E27FC236}">
                <a16:creationId xmlns:a16="http://schemas.microsoft.com/office/drawing/2014/main" id="{5F148915-985C-8182-3CC0-88967265A719}"/>
              </a:ext>
            </a:extLst>
          </p:cNvPr>
          <p:cNvSpPr>
            <a:spLocks noChangeArrowheads="1"/>
          </p:cNvSpPr>
          <p:nvPr/>
        </p:nvSpPr>
        <p:spPr bwMode="auto">
          <a:xfrm>
            <a:off x="611188" y="1909763"/>
            <a:ext cx="7777162" cy="42418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spAutoFit/>
          </a:bodyPr>
          <a:lstStyle>
            <a:lvl1pPr marL="179388" indent="-179388">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buClrTx/>
              <a:buSzPct val="70000"/>
              <a:buFont typeface="Wingdings" pitchFamily="2" charset="2"/>
              <a:buChar char="l"/>
            </a:pPr>
            <a:r>
              <a:rPr lang="zh-CN" altLang="en-US" sz="2000" b="1" dirty="0">
                <a:solidFill>
                  <a:srgbClr val="000000"/>
                </a:solidFill>
                <a:latin typeface="楷体_GB2312" pitchFamily="49" charset="-122"/>
                <a:ea typeface="楷体_GB2312" pitchFamily="49" charset="-122"/>
              </a:rPr>
              <a:t>中央和地方各级</a:t>
            </a:r>
            <a:r>
              <a:rPr lang="zh-CN" altLang="en-US" sz="2000" b="1" dirty="0">
                <a:solidFill>
                  <a:srgbClr val="FF0000"/>
                </a:solidFill>
                <a:latin typeface="楷体_GB2312" pitchFamily="49" charset="-122"/>
                <a:ea typeface="楷体_GB2312" pitchFamily="49" charset="-122"/>
              </a:rPr>
              <a:t>政府预算内资金</a:t>
            </a:r>
          </a:p>
          <a:p>
            <a:pPr eaLnBrk="1" hangingPunct="1">
              <a:lnSpc>
                <a:spcPct val="130000"/>
              </a:lnSpc>
              <a:buClrTx/>
              <a:buSzPct val="70000"/>
              <a:buFont typeface="Wingdings" pitchFamily="2" charset="2"/>
              <a:buChar char="l"/>
            </a:pPr>
            <a:r>
              <a:rPr lang="zh-CN" altLang="en-US" sz="2000" b="1" dirty="0">
                <a:solidFill>
                  <a:srgbClr val="000000"/>
                </a:solidFill>
                <a:latin typeface="楷体_GB2312" pitchFamily="49" charset="-122"/>
                <a:ea typeface="楷体_GB2312" pitchFamily="49" charset="-122"/>
              </a:rPr>
              <a:t>国家批准的各项</a:t>
            </a:r>
            <a:r>
              <a:rPr lang="zh-CN" altLang="en-US" sz="2000" b="1" dirty="0">
                <a:solidFill>
                  <a:srgbClr val="FF0000"/>
                </a:solidFill>
                <a:latin typeface="楷体_GB2312" pitchFamily="49" charset="-122"/>
                <a:ea typeface="楷体_GB2312" pitchFamily="49" charset="-122"/>
              </a:rPr>
              <a:t>专项建设资金</a:t>
            </a:r>
          </a:p>
          <a:p>
            <a:pPr eaLnBrk="1" hangingPunct="1">
              <a:lnSpc>
                <a:spcPct val="130000"/>
              </a:lnSpc>
              <a:buClrTx/>
              <a:buSzPct val="70000"/>
              <a:buFont typeface="Wingdings" pitchFamily="2" charset="2"/>
              <a:buChar char="l"/>
            </a:pPr>
            <a:r>
              <a:rPr lang="zh-CN" altLang="en-US" sz="2000" b="1" dirty="0">
                <a:solidFill>
                  <a:srgbClr val="000000"/>
                </a:solidFill>
                <a:latin typeface="Arial" panose="020B0604020202020204" pitchFamily="34" charset="0"/>
                <a:ea typeface="楷体_GB2312" pitchFamily="49" charset="-122"/>
              </a:rPr>
              <a:t>“</a:t>
            </a:r>
            <a:r>
              <a:rPr lang="zh-CN" altLang="en-US" sz="2000" b="1" dirty="0">
                <a:solidFill>
                  <a:srgbClr val="000000"/>
                </a:solidFill>
                <a:latin typeface="楷体_GB2312" pitchFamily="49" charset="-122"/>
                <a:ea typeface="楷体_GB2312" pitchFamily="49" charset="-122"/>
              </a:rPr>
              <a:t>拨该贷</a:t>
            </a:r>
            <a:r>
              <a:rPr lang="zh-CN" altLang="en-US" sz="2000" b="1" dirty="0">
                <a:solidFill>
                  <a:srgbClr val="000000"/>
                </a:solidFill>
                <a:latin typeface="Arial" panose="020B0604020202020204" pitchFamily="34" charset="0"/>
                <a:ea typeface="楷体_GB2312" pitchFamily="49" charset="-122"/>
              </a:rPr>
              <a:t>”</a:t>
            </a:r>
            <a:r>
              <a:rPr lang="zh-CN" altLang="en-US" sz="2000" b="1" dirty="0">
                <a:solidFill>
                  <a:srgbClr val="000000"/>
                </a:solidFill>
                <a:latin typeface="楷体_GB2312" pitchFamily="49" charset="-122"/>
                <a:ea typeface="楷体_GB2312" pitchFamily="49" charset="-122"/>
              </a:rPr>
              <a:t>和经营性基本建设基金回收的本息</a:t>
            </a:r>
          </a:p>
          <a:p>
            <a:pPr eaLnBrk="1" hangingPunct="1">
              <a:lnSpc>
                <a:spcPct val="130000"/>
              </a:lnSpc>
              <a:spcBef>
                <a:spcPct val="0"/>
              </a:spcBef>
              <a:buClrTx/>
              <a:buSzPct val="70000"/>
              <a:buFont typeface="Wingdings" pitchFamily="2" charset="2"/>
              <a:buChar char="l"/>
            </a:pPr>
            <a:r>
              <a:rPr lang="zh-CN" altLang="en-US" sz="2000" b="1" dirty="0">
                <a:solidFill>
                  <a:srgbClr val="000000"/>
                </a:solidFill>
                <a:latin typeface="楷体_GB2312" pitchFamily="49" charset="-122"/>
                <a:ea typeface="楷体_GB2312" pitchFamily="49" charset="-122"/>
              </a:rPr>
              <a:t>土地批租收入</a:t>
            </a:r>
          </a:p>
          <a:p>
            <a:pPr eaLnBrk="1" hangingPunct="1">
              <a:lnSpc>
                <a:spcPct val="130000"/>
              </a:lnSpc>
              <a:buClrTx/>
              <a:buSzPct val="70000"/>
              <a:buFont typeface="Wingdings" pitchFamily="2" charset="2"/>
              <a:buChar char="l"/>
            </a:pPr>
            <a:r>
              <a:rPr lang="zh-CN" altLang="en-US" sz="2000" b="1" dirty="0">
                <a:solidFill>
                  <a:srgbClr val="000000"/>
                </a:solidFill>
                <a:latin typeface="楷体_GB2312" pitchFamily="49" charset="-122"/>
                <a:ea typeface="楷体_GB2312" pitchFamily="49" charset="-122"/>
              </a:rPr>
              <a:t>国有企业产权转让收入</a:t>
            </a:r>
          </a:p>
          <a:p>
            <a:pPr eaLnBrk="1" hangingPunct="1">
              <a:lnSpc>
                <a:spcPct val="130000"/>
              </a:lnSpc>
              <a:spcBef>
                <a:spcPct val="0"/>
              </a:spcBef>
              <a:buClrTx/>
              <a:buSzPct val="70000"/>
              <a:buFont typeface="Wingdings" pitchFamily="2" charset="2"/>
              <a:buChar char="l"/>
            </a:pPr>
            <a:r>
              <a:rPr lang="zh-CN" altLang="en-US" sz="2000" b="1" dirty="0">
                <a:solidFill>
                  <a:srgbClr val="000000"/>
                </a:solidFill>
                <a:latin typeface="楷体_GB2312" pitchFamily="49" charset="-122"/>
                <a:ea typeface="楷体_GB2312" pitchFamily="49" charset="-122"/>
              </a:rPr>
              <a:t>地方政府按国家有关规定收取的各项税费及其他预算外资金</a:t>
            </a:r>
          </a:p>
          <a:p>
            <a:pPr eaLnBrk="1" hangingPunct="1">
              <a:lnSpc>
                <a:spcPct val="130000"/>
              </a:lnSpc>
              <a:spcBef>
                <a:spcPct val="0"/>
              </a:spcBef>
              <a:buClrTx/>
              <a:buSzPct val="70000"/>
              <a:buFont typeface="Wingdings" pitchFamily="2" charset="2"/>
              <a:buChar char="l"/>
            </a:pPr>
            <a:r>
              <a:rPr lang="zh-CN" altLang="en-US" sz="2000" b="1" dirty="0">
                <a:solidFill>
                  <a:srgbClr val="000000"/>
                </a:solidFill>
                <a:latin typeface="楷体_GB2312" pitchFamily="49" charset="-122"/>
                <a:ea typeface="楷体_GB2312" pitchFamily="49" charset="-122"/>
              </a:rPr>
              <a:t>国家授权的</a:t>
            </a:r>
            <a:r>
              <a:rPr lang="zh-CN" altLang="en-US" sz="2000" b="1" dirty="0">
                <a:solidFill>
                  <a:srgbClr val="FF0000"/>
                </a:solidFill>
                <a:latin typeface="楷体_GB2312" pitchFamily="49" charset="-122"/>
                <a:ea typeface="楷体_GB2312" pitchFamily="49" charset="-122"/>
              </a:rPr>
              <a:t>投资机构及企业法人的所有者权益（包括资本金等）</a:t>
            </a:r>
          </a:p>
          <a:p>
            <a:pPr eaLnBrk="1" hangingPunct="1">
              <a:lnSpc>
                <a:spcPct val="130000"/>
              </a:lnSpc>
              <a:spcBef>
                <a:spcPct val="0"/>
              </a:spcBef>
              <a:buClrTx/>
              <a:buSzPct val="70000"/>
              <a:buFont typeface="Wingdings" pitchFamily="2" charset="2"/>
              <a:buChar char="l"/>
            </a:pPr>
            <a:r>
              <a:rPr lang="zh-CN" altLang="en-US" sz="2000" b="1" dirty="0">
                <a:solidFill>
                  <a:srgbClr val="000000"/>
                </a:solidFill>
                <a:latin typeface="楷体_GB2312" pitchFamily="49" charset="-122"/>
                <a:ea typeface="楷体_GB2312" pitchFamily="49" charset="-122"/>
              </a:rPr>
              <a:t>企业折旧基金以及投资者</a:t>
            </a:r>
            <a:r>
              <a:rPr lang="zh-CN" altLang="en-US" sz="2000" b="1" dirty="0">
                <a:solidFill>
                  <a:srgbClr val="FF0000"/>
                </a:solidFill>
                <a:latin typeface="楷体_GB2312" pitchFamily="49" charset="-122"/>
                <a:ea typeface="楷体_GB2312" pitchFamily="49" charset="-122"/>
              </a:rPr>
              <a:t>按照国家规定从资本市场上筹措的资金</a:t>
            </a:r>
          </a:p>
          <a:p>
            <a:pPr eaLnBrk="1" hangingPunct="1">
              <a:lnSpc>
                <a:spcPct val="130000"/>
              </a:lnSpc>
              <a:spcBef>
                <a:spcPct val="0"/>
              </a:spcBef>
              <a:buClrTx/>
              <a:buSzPct val="70000"/>
              <a:buFont typeface="Wingdings" pitchFamily="2" charset="2"/>
              <a:buChar char="l"/>
            </a:pPr>
            <a:r>
              <a:rPr lang="zh-CN" altLang="en-US" sz="2000" b="1" dirty="0">
                <a:solidFill>
                  <a:srgbClr val="000000"/>
                </a:solidFill>
                <a:latin typeface="楷体_GB2312" pitchFamily="49" charset="-122"/>
                <a:ea typeface="楷体_GB2312" pitchFamily="49" charset="-122"/>
              </a:rPr>
              <a:t>经批准，</a:t>
            </a:r>
            <a:r>
              <a:rPr lang="zh-CN" altLang="en-US" sz="2000" b="1" dirty="0">
                <a:solidFill>
                  <a:srgbClr val="FF0000"/>
                </a:solidFill>
                <a:latin typeface="楷体_GB2312" pitchFamily="49" charset="-122"/>
                <a:ea typeface="楷体_GB2312" pitchFamily="49" charset="-122"/>
              </a:rPr>
              <a:t>发行股票或可转换债券</a:t>
            </a:r>
          </a:p>
          <a:p>
            <a:pPr eaLnBrk="1" hangingPunct="1">
              <a:lnSpc>
                <a:spcPct val="130000"/>
              </a:lnSpc>
              <a:spcBef>
                <a:spcPct val="0"/>
              </a:spcBef>
              <a:buClrTx/>
              <a:buSzPct val="70000"/>
              <a:buFont typeface="Wingdings" pitchFamily="2" charset="2"/>
              <a:buChar char="l"/>
            </a:pPr>
            <a:r>
              <a:rPr lang="zh-CN" altLang="en-US" sz="2000" b="1" dirty="0">
                <a:solidFill>
                  <a:srgbClr val="000000"/>
                </a:solidFill>
                <a:latin typeface="楷体_GB2312" pitchFamily="49" charset="-122"/>
                <a:ea typeface="楷体_GB2312" pitchFamily="49" charset="-122"/>
              </a:rPr>
              <a:t>国家规定的其他可用作项目资本金的资金</a:t>
            </a:r>
          </a:p>
        </p:txBody>
      </p:sp>
      <p:sp>
        <p:nvSpPr>
          <p:cNvPr id="76877" name="Rectangle 77">
            <a:extLst>
              <a:ext uri="{FF2B5EF4-FFF2-40B4-BE49-F238E27FC236}">
                <a16:creationId xmlns:a16="http://schemas.microsoft.com/office/drawing/2014/main" id="{82EB7838-71BF-9AC5-25C0-9F7CDEC5C53F}"/>
              </a:ext>
            </a:extLst>
          </p:cNvPr>
          <p:cNvSpPr>
            <a:spLocks noChangeArrowheads="1"/>
          </p:cNvSpPr>
          <p:nvPr/>
        </p:nvSpPr>
        <p:spPr bwMode="auto">
          <a:xfrm>
            <a:off x="611188" y="1309043"/>
            <a:ext cx="5097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Tx/>
            </a:pPr>
            <a:r>
              <a:rPr kumimoji="0" lang="en-US" altLang="zh-CN" sz="2400" b="1" dirty="0">
                <a:latin typeface="幼圆" pitchFamily="49" charset="-122"/>
                <a:ea typeface="幼圆" pitchFamily="49" charset="-122"/>
              </a:rPr>
              <a:t>1.</a:t>
            </a:r>
            <a:r>
              <a:rPr kumimoji="0" lang="zh-CN" altLang="en-US" sz="2400" b="1" dirty="0">
                <a:latin typeface="幼圆" pitchFamily="49" charset="-122"/>
                <a:ea typeface="幼圆" pitchFamily="49" charset="-122"/>
              </a:rPr>
              <a:t>项目资本金的来源</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76877"/>
                                        </p:tgtEl>
                                        <p:attrNameLst>
                                          <p:attrName>style.visibility</p:attrName>
                                        </p:attrNameLst>
                                      </p:cBhvr>
                                      <p:to>
                                        <p:strVal val="visible"/>
                                      </p:to>
                                    </p:set>
                                    <p:animEffect transition="in" filter="slide(fromLeft)">
                                      <p:cBhvr>
                                        <p:cTn id="7" dur="1000"/>
                                        <p:tgtEl>
                                          <p:spTgt spid="768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76875"/>
                                        </p:tgtEl>
                                        <p:attrNameLst>
                                          <p:attrName>style.visibility</p:attrName>
                                        </p:attrNameLst>
                                      </p:cBhvr>
                                      <p:to>
                                        <p:strVal val="visible"/>
                                      </p:to>
                                    </p:set>
                                    <p:animEffect transition="in" filter="slide(fromBottom)">
                                      <p:cBhvr>
                                        <p:cTn id="12" dur="500"/>
                                        <p:tgtEl>
                                          <p:spTgt spid="76875"/>
                                        </p:tgtEl>
                                      </p:cBhvr>
                                    </p:animEffect>
                                  </p:childTnLst>
                                </p:cTn>
                              </p:par>
                              <p:par>
                                <p:cTn id="13" presetID="12" presetClass="entr" presetSubtype="4" fill="hold" nodeType="withEffect">
                                  <p:stCondLst>
                                    <p:cond delay="0"/>
                                  </p:stCondLst>
                                  <p:childTnLst>
                                    <p:set>
                                      <p:cBhvr>
                                        <p:cTn id="14" dur="1" fill="hold">
                                          <p:stCondLst>
                                            <p:cond delay="0"/>
                                          </p:stCondLst>
                                        </p:cTn>
                                        <p:tgtEl>
                                          <p:spTgt spid="76876"/>
                                        </p:tgtEl>
                                        <p:attrNameLst>
                                          <p:attrName>style.visibility</p:attrName>
                                        </p:attrNameLst>
                                      </p:cBhvr>
                                      <p:to>
                                        <p:strVal val="visible"/>
                                      </p:to>
                                    </p:set>
                                    <p:animEffect transition="in" filter="slide(fromBottom)">
                                      <p:cBhvr>
                                        <p:cTn id="15" dur="500"/>
                                        <p:tgtEl>
                                          <p:spTgt spid="76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76" grpId="0"/>
      <p:bldP spid="768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a:extLst>
              <a:ext uri="{FF2B5EF4-FFF2-40B4-BE49-F238E27FC236}">
                <a16:creationId xmlns:a16="http://schemas.microsoft.com/office/drawing/2014/main" id="{C5F10AB2-BFF2-552D-8D9B-DC51E1C3AF2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6DD0E95-5976-8448-8B1A-2722E3EBA7FE}" type="slidenum">
              <a:rPr kumimoji="0" lang="en-US" altLang="zh-CN" sz="1000" smtClean="0">
                <a:solidFill>
                  <a:schemeClr val="bg2"/>
                </a:solidFill>
                <a:ea typeface="华文行楷" panose="02010800040101010101" pitchFamily="2" charset="-122"/>
              </a:rPr>
              <a:pPr>
                <a:spcBef>
                  <a:spcPct val="0"/>
                </a:spcBef>
                <a:buClrTx/>
                <a:buSzTx/>
                <a:buFontTx/>
                <a:buNone/>
              </a:pPr>
              <a:t>11</a:t>
            </a:fld>
            <a:endParaRPr kumimoji="0" lang="en-US" altLang="zh-CN" sz="1000">
              <a:solidFill>
                <a:schemeClr val="bg2"/>
              </a:solidFill>
              <a:ea typeface="华文行楷" panose="02010800040101010101" pitchFamily="2" charset="-122"/>
            </a:endParaRPr>
          </a:p>
        </p:txBody>
      </p:sp>
      <p:sp>
        <p:nvSpPr>
          <p:cNvPr id="12291" name="Rectangle 2">
            <a:extLst>
              <a:ext uri="{FF2B5EF4-FFF2-40B4-BE49-F238E27FC236}">
                <a16:creationId xmlns:a16="http://schemas.microsoft.com/office/drawing/2014/main" id="{DB019ABF-CEC8-6EA3-41B0-7A2766DC53DF}"/>
              </a:ext>
            </a:extLst>
          </p:cNvPr>
          <p:cNvSpPr>
            <a:spLocks noGrp="1" noChangeArrowheads="1"/>
          </p:cNvSpPr>
          <p:nvPr>
            <p:ph type="title"/>
          </p:nvPr>
        </p:nvSpPr>
        <p:spPr/>
        <p:txBody>
          <a:bodyPr/>
          <a:lstStyle/>
          <a:p>
            <a:pPr eaLnBrk="1" hangingPunct="1"/>
            <a:r>
              <a:rPr lang="zh-CN" altLang="en-US" dirty="0">
                <a:solidFill>
                  <a:srgbClr val="908F17"/>
                </a:solidFill>
              </a:rPr>
              <a:t>项目资本金融通</a:t>
            </a:r>
          </a:p>
        </p:txBody>
      </p:sp>
      <p:sp>
        <p:nvSpPr>
          <p:cNvPr id="77888" name="Rectangle 64">
            <a:extLst>
              <a:ext uri="{FF2B5EF4-FFF2-40B4-BE49-F238E27FC236}">
                <a16:creationId xmlns:a16="http://schemas.microsoft.com/office/drawing/2014/main" id="{57A87BD7-2CBF-26A5-A1ED-ABD89D71D4B6}"/>
              </a:ext>
            </a:extLst>
          </p:cNvPr>
          <p:cNvSpPr>
            <a:spLocks noChangeArrowheads="1"/>
          </p:cNvSpPr>
          <p:nvPr/>
        </p:nvSpPr>
        <p:spPr bwMode="auto">
          <a:xfrm>
            <a:off x="688181" y="1246113"/>
            <a:ext cx="5097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Tx/>
            </a:pPr>
            <a:r>
              <a:rPr kumimoji="0" lang="en-US" altLang="zh-CN" sz="2400" b="1" dirty="0">
                <a:latin typeface="幼圆" pitchFamily="49" charset="-122"/>
                <a:ea typeface="幼圆" pitchFamily="49" charset="-122"/>
              </a:rPr>
              <a:t>2.</a:t>
            </a:r>
            <a:r>
              <a:rPr kumimoji="0" lang="zh-CN" altLang="en-US" sz="2400" b="1" dirty="0">
                <a:latin typeface="幼圆" pitchFamily="49" charset="-122"/>
                <a:ea typeface="幼圆" pitchFamily="49" charset="-122"/>
              </a:rPr>
              <a:t>项目资本金的筹措</a:t>
            </a:r>
          </a:p>
        </p:txBody>
      </p:sp>
      <p:sp>
        <p:nvSpPr>
          <p:cNvPr id="77889" name="Rectangle 65">
            <a:extLst>
              <a:ext uri="{FF2B5EF4-FFF2-40B4-BE49-F238E27FC236}">
                <a16:creationId xmlns:a16="http://schemas.microsoft.com/office/drawing/2014/main" id="{2EEC3730-022A-EF02-DE24-C6C597A05C0C}"/>
              </a:ext>
            </a:extLst>
          </p:cNvPr>
          <p:cNvSpPr>
            <a:spLocks noChangeArrowheads="1"/>
          </p:cNvSpPr>
          <p:nvPr/>
        </p:nvSpPr>
        <p:spPr bwMode="auto">
          <a:xfrm>
            <a:off x="539750" y="1897063"/>
            <a:ext cx="26971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a:latin typeface="幼圆" pitchFamily="49" charset="-122"/>
                <a:ea typeface="幼圆" pitchFamily="49" charset="-122"/>
              </a:rPr>
              <a:t> ① </a:t>
            </a:r>
            <a:r>
              <a:rPr lang="zh-CN" altLang="en-US" sz="2000" b="1">
                <a:latin typeface="幼圆" pitchFamily="49" charset="-122"/>
                <a:ea typeface="幼圆" pitchFamily="49" charset="-122"/>
              </a:rPr>
              <a:t>股东直接投资</a:t>
            </a:r>
          </a:p>
        </p:txBody>
      </p:sp>
      <p:sp>
        <p:nvSpPr>
          <p:cNvPr id="77890" name="AutoShape 66">
            <a:extLst>
              <a:ext uri="{FF2B5EF4-FFF2-40B4-BE49-F238E27FC236}">
                <a16:creationId xmlns:a16="http://schemas.microsoft.com/office/drawing/2014/main" id="{63E3DD5F-0BF7-A57E-1C79-A34BE3CFBEF3}"/>
              </a:ext>
            </a:extLst>
          </p:cNvPr>
          <p:cNvSpPr>
            <a:spLocks noChangeArrowheads="1"/>
          </p:cNvSpPr>
          <p:nvPr/>
        </p:nvSpPr>
        <p:spPr bwMode="gray">
          <a:xfrm>
            <a:off x="1212850" y="2549525"/>
            <a:ext cx="2768600" cy="609600"/>
          </a:xfrm>
          <a:prstGeom prst="can">
            <a:avLst>
              <a:gd name="adj" fmla="val 25000"/>
            </a:avLst>
          </a:prstGeom>
          <a:gradFill rotWithShape="1">
            <a:gsLst>
              <a:gs pos="0">
                <a:srgbClr val="FFFFFF"/>
              </a:gs>
              <a:gs pos="100000">
                <a:srgbClr val="A6C7DE"/>
              </a:gs>
            </a:gsLst>
            <a:path path="rect">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buClr>
                <a:schemeClr val="tx1"/>
              </a:buClr>
              <a:buSzTx/>
            </a:pPr>
            <a:r>
              <a:rPr kumimoji="0" lang="zh-CN" altLang="en-US" sz="2000" b="1">
                <a:solidFill>
                  <a:srgbClr val="000000"/>
                </a:solidFill>
                <a:latin typeface="幼圆" pitchFamily="49" charset="-122"/>
                <a:ea typeface="幼圆" pitchFamily="49" charset="-122"/>
              </a:rPr>
              <a:t>国家资本金</a:t>
            </a:r>
          </a:p>
        </p:txBody>
      </p:sp>
      <p:sp>
        <p:nvSpPr>
          <p:cNvPr id="77891" name="AutoShape 67">
            <a:extLst>
              <a:ext uri="{FF2B5EF4-FFF2-40B4-BE49-F238E27FC236}">
                <a16:creationId xmlns:a16="http://schemas.microsoft.com/office/drawing/2014/main" id="{D48F4937-E890-E3BD-0FBF-1636ACBAB0CB}"/>
              </a:ext>
            </a:extLst>
          </p:cNvPr>
          <p:cNvSpPr>
            <a:spLocks noChangeArrowheads="1"/>
          </p:cNvSpPr>
          <p:nvPr/>
        </p:nvSpPr>
        <p:spPr bwMode="gray">
          <a:xfrm>
            <a:off x="1187450" y="3400425"/>
            <a:ext cx="2844800" cy="546100"/>
          </a:xfrm>
          <a:prstGeom prst="can">
            <a:avLst>
              <a:gd name="adj" fmla="val 25000"/>
            </a:avLst>
          </a:prstGeom>
          <a:gradFill rotWithShape="1">
            <a:gsLst>
              <a:gs pos="0">
                <a:srgbClr val="FFFFFF"/>
              </a:gs>
              <a:gs pos="100000">
                <a:srgbClr val="A6C7DE"/>
              </a:gs>
            </a:gsLst>
            <a:path path="rect">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buClr>
                <a:schemeClr val="tx1"/>
              </a:buClr>
              <a:buSzTx/>
            </a:pPr>
            <a:r>
              <a:rPr kumimoji="0" lang="zh-CN" altLang="en-US" sz="2000" b="1">
                <a:solidFill>
                  <a:srgbClr val="000000"/>
                </a:solidFill>
                <a:latin typeface="幼圆" pitchFamily="49" charset="-122"/>
                <a:ea typeface="幼圆" pitchFamily="49" charset="-122"/>
              </a:rPr>
              <a:t>法人资本金</a:t>
            </a:r>
          </a:p>
        </p:txBody>
      </p:sp>
      <p:grpSp>
        <p:nvGrpSpPr>
          <p:cNvPr id="77892" name="Group 68">
            <a:extLst>
              <a:ext uri="{FF2B5EF4-FFF2-40B4-BE49-F238E27FC236}">
                <a16:creationId xmlns:a16="http://schemas.microsoft.com/office/drawing/2014/main" id="{A25DFEEB-2AAB-305D-DBF2-7D1E788BD41D}"/>
              </a:ext>
            </a:extLst>
          </p:cNvPr>
          <p:cNvGrpSpPr>
            <a:grpSpLocks/>
          </p:cNvGrpSpPr>
          <p:nvPr/>
        </p:nvGrpSpPr>
        <p:grpSpPr bwMode="auto">
          <a:xfrm>
            <a:off x="3930650" y="2473325"/>
            <a:ext cx="1711325" cy="1595438"/>
            <a:chOff x="2576" y="2512"/>
            <a:chExt cx="1078" cy="1005"/>
          </a:xfrm>
        </p:grpSpPr>
        <p:sp>
          <p:nvSpPr>
            <p:cNvPr id="12301" name="AutoShape 69">
              <a:extLst>
                <a:ext uri="{FF2B5EF4-FFF2-40B4-BE49-F238E27FC236}">
                  <a16:creationId xmlns:a16="http://schemas.microsoft.com/office/drawing/2014/main" id="{94C8ACA5-21B7-11D8-390D-349EF9F9641B}"/>
                </a:ext>
              </a:extLst>
            </p:cNvPr>
            <p:cNvSpPr>
              <a:spLocks noChangeArrowheads="1"/>
            </p:cNvSpPr>
            <p:nvPr/>
          </p:nvSpPr>
          <p:spPr bwMode="gray">
            <a:xfrm rot="16200000" flipH="1">
              <a:off x="2535" y="2959"/>
              <a:ext cx="192" cy="110"/>
            </a:xfrm>
            <a:prstGeom prst="upArrow">
              <a:avLst>
                <a:gd name="adj1" fmla="val 51676"/>
                <a:gd name="adj2" fmla="val 100000"/>
              </a:avLst>
            </a:prstGeom>
            <a:gradFill rotWithShape="1">
              <a:gsLst>
                <a:gs pos="0">
                  <a:srgbClr val="000000"/>
                </a:gs>
                <a:gs pos="100000">
                  <a:srgbClr val="9B9B9B"/>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2302" name="AutoShape 70">
              <a:extLst>
                <a:ext uri="{FF2B5EF4-FFF2-40B4-BE49-F238E27FC236}">
                  <a16:creationId xmlns:a16="http://schemas.microsoft.com/office/drawing/2014/main" id="{4B93D00D-021A-189C-806A-AEB45954F483}"/>
                </a:ext>
              </a:extLst>
            </p:cNvPr>
            <p:cNvSpPr>
              <a:spLocks noChangeArrowheads="1"/>
            </p:cNvSpPr>
            <p:nvPr/>
          </p:nvSpPr>
          <p:spPr bwMode="gray">
            <a:xfrm rot="5400000" flipH="1">
              <a:off x="3503" y="2938"/>
              <a:ext cx="192" cy="110"/>
            </a:xfrm>
            <a:prstGeom prst="upArrow">
              <a:avLst>
                <a:gd name="adj1" fmla="val 51676"/>
                <a:gd name="adj2" fmla="val 100000"/>
              </a:avLst>
            </a:prstGeom>
            <a:gradFill rotWithShape="1">
              <a:gsLst>
                <a:gs pos="0">
                  <a:srgbClr val="000000"/>
                </a:gs>
                <a:gs pos="100000">
                  <a:srgbClr val="9B9B9B"/>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2303" name="Oval 71">
              <a:extLst>
                <a:ext uri="{FF2B5EF4-FFF2-40B4-BE49-F238E27FC236}">
                  <a16:creationId xmlns:a16="http://schemas.microsoft.com/office/drawing/2014/main" id="{7B8E914F-D22A-82C2-8EF0-2CF2F80569A4}"/>
                </a:ext>
              </a:extLst>
            </p:cNvPr>
            <p:cNvSpPr>
              <a:spLocks noChangeArrowheads="1"/>
            </p:cNvSpPr>
            <p:nvPr/>
          </p:nvSpPr>
          <p:spPr bwMode="gray">
            <a:xfrm>
              <a:off x="2686" y="2512"/>
              <a:ext cx="865" cy="1005"/>
            </a:xfrm>
            <a:prstGeom prst="ellipse">
              <a:avLst/>
            </a:prstGeom>
            <a:gradFill rotWithShape="1">
              <a:gsLst>
                <a:gs pos="0">
                  <a:srgbClr val="767676"/>
                </a:gs>
                <a:gs pos="50000">
                  <a:srgbClr val="FFFFFF"/>
                </a:gs>
                <a:gs pos="100000">
                  <a:srgbClr val="767676"/>
                </a:gs>
              </a:gsLst>
              <a:lin ang="5400000" scaled="1"/>
            </a:gradFill>
            <a:ln w="57150" algn="ctr">
              <a:solidFill>
                <a:srgbClr val="FFFFFF"/>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2304" name="Oval 72">
              <a:extLst>
                <a:ext uri="{FF2B5EF4-FFF2-40B4-BE49-F238E27FC236}">
                  <a16:creationId xmlns:a16="http://schemas.microsoft.com/office/drawing/2014/main" id="{9716FF84-C9B9-1262-9216-4EFD39105CE5}"/>
                </a:ext>
              </a:extLst>
            </p:cNvPr>
            <p:cNvSpPr>
              <a:spLocks noChangeArrowheads="1"/>
            </p:cNvSpPr>
            <p:nvPr/>
          </p:nvSpPr>
          <p:spPr bwMode="gray">
            <a:xfrm>
              <a:off x="2736" y="2569"/>
              <a:ext cx="765" cy="889"/>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2305" name="Oval 73">
              <a:extLst>
                <a:ext uri="{FF2B5EF4-FFF2-40B4-BE49-F238E27FC236}">
                  <a16:creationId xmlns:a16="http://schemas.microsoft.com/office/drawing/2014/main" id="{3EFB271C-6FAD-5F58-6B89-789CD839F2D1}"/>
                </a:ext>
              </a:extLst>
            </p:cNvPr>
            <p:cNvSpPr>
              <a:spLocks noChangeArrowheads="1"/>
            </p:cNvSpPr>
            <p:nvPr/>
          </p:nvSpPr>
          <p:spPr bwMode="gray">
            <a:xfrm>
              <a:off x="2780" y="2622"/>
              <a:ext cx="676" cy="786"/>
            </a:xfrm>
            <a:prstGeom prst="ellipse">
              <a:avLst/>
            </a:prstGeom>
            <a:gradFill rotWithShape="1">
              <a:gsLst>
                <a:gs pos="0">
                  <a:srgbClr val="FFFFFF"/>
                </a:gs>
                <a:gs pos="50000">
                  <a:srgbClr val="009999"/>
                </a:gs>
                <a:gs pos="100000">
                  <a:srgbClr val="FFFFFF"/>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2306" name="Oval 74">
              <a:extLst>
                <a:ext uri="{FF2B5EF4-FFF2-40B4-BE49-F238E27FC236}">
                  <a16:creationId xmlns:a16="http://schemas.microsoft.com/office/drawing/2014/main" id="{8DE1E7B4-B093-E2E0-F062-DCAA4CC8251F}"/>
                </a:ext>
              </a:extLst>
            </p:cNvPr>
            <p:cNvSpPr>
              <a:spLocks noChangeArrowheads="1"/>
            </p:cNvSpPr>
            <p:nvPr/>
          </p:nvSpPr>
          <p:spPr bwMode="gray">
            <a:xfrm>
              <a:off x="2780" y="2622"/>
              <a:ext cx="676" cy="786"/>
            </a:xfrm>
            <a:prstGeom prst="ellipse">
              <a:avLst/>
            </a:prstGeom>
            <a:gradFill rotWithShape="1">
              <a:gsLst>
                <a:gs pos="0">
                  <a:srgbClr val="FFFFFF"/>
                </a:gs>
                <a:gs pos="100000">
                  <a:srgbClr val="B8E6D3"/>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2307" name="Oval 75">
              <a:extLst>
                <a:ext uri="{FF2B5EF4-FFF2-40B4-BE49-F238E27FC236}">
                  <a16:creationId xmlns:a16="http://schemas.microsoft.com/office/drawing/2014/main" id="{60B2652B-3FAF-2DCB-0258-4EF14295EE1F}"/>
                </a:ext>
              </a:extLst>
            </p:cNvPr>
            <p:cNvSpPr>
              <a:spLocks noChangeArrowheads="1"/>
            </p:cNvSpPr>
            <p:nvPr/>
          </p:nvSpPr>
          <p:spPr bwMode="gray">
            <a:xfrm>
              <a:off x="2825" y="2673"/>
              <a:ext cx="587" cy="683"/>
            </a:xfrm>
            <a:prstGeom prst="ellipse">
              <a:avLst/>
            </a:prstGeom>
            <a:gradFill rotWithShape="1">
              <a:gsLst>
                <a:gs pos="0">
                  <a:srgbClr val="005353"/>
                </a:gs>
                <a:gs pos="50000">
                  <a:srgbClr val="009999"/>
                </a:gs>
                <a:gs pos="100000">
                  <a:srgbClr val="005353"/>
                </a:gs>
              </a:gsLst>
              <a:lin ang="189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2308" name="Oval 76">
              <a:extLst>
                <a:ext uri="{FF2B5EF4-FFF2-40B4-BE49-F238E27FC236}">
                  <a16:creationId xmlns:a16="http://schemas.microsoft.com/office/drawing/2014/main" id="{E1058B43-BF74-6E7D-0CCC-820BFCF57A95}"/>
                </a:ext>
              </a:extLst>
            </p:cNvPr>
            <p:cNvSpPr>
              <a:spLocks noChangeArrowheads="1"/>
            </p:cNvSpPr>
            <p:nvPr/>
          </p:nvSpPr>
          <p:spPr bwMode="gray">
            <a:xfrm>
              <a:off x="2825" y="2660"/>
              <a:ext cx="587" cy="709"/>
            </a:xfrm>
            <a:prstGeom prst="ellipse">
              <a:avLst/>
            </a:prstGeom>
            <a:gradFill rotWithShape="1">
              <a:gsLst>
                <a:gs pos="0">
                  <a:srgbClr val="036D7B"/>
                </a:gs>
                <a:gs pos="100000">
                  <a:srgbClr val="FFFFCC"/>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buClr>
                  <a:schemeClr val="tx1"/>
                </a:buClr>
                <a:buSzTx/>
              </a:pPr>
              <a:r>
                <a:rPr kumimoji="0" lang="zh-CN" altLang="en-US" sz="2400" b="1">
                  <a:solidFill>
                    <a:srgbClr val="000000"/>
                  </a:solidFill>
                  <a:latin typeface="宋体" panose="02010600030101010101" pitchFamily="2" charset="-122"/>
                  <a:ea typeface="幼圆" pitchFamily="49" charset="-122"/>
                </a:rPr>
                <a:t>包</a:t>
              </a:r>
            </a:p>
            <a:p>
              <a:pPr algn="ctr" eaLnBrk="1" hangingPunct="1">
                <a:lnSpc>
                  <a:spcPct val="90000"/>
                </a:lnSpc>
                <a:buClr>
                  <a:schemeClr val="tx1"/>
                </a:buClr>
                <a:buSzTx/>
              </a:pPr>
              <a:r>
                <a:rPr kumimoji="0" lang="zh-CN" altLang="en-US" sz="2400" b="1">
                  <a:solidFill>
                    <a:srgbClr val="000000"/>
                  </a:solidFill>
                  <a:latin typeface="宋体" panose="02010600030101010101" pitchFamily="2" charset="-122"/>
                  <a:ea typeface="幼圆" pitchFamily="49" charset="-122"/>
                </a:rPr>
                <a:t>括</a:t>
              </a:r>
            </a:p>
          </p:txBody>
        </p:sp>
      </p:grpSp>
      <p:sp>
        <p:nvSpPr>
          <p:cNvPr id="77901" name="AutoShape 77">
            <a:extLst>
              <a:ext uri="{FF2B5EF4-FFF2-40B4-BE49-F238E27FC236}">
                <a16:creationId xmlns:a16="http://schemas.microsoft.com/office/drawing/2014/main" id="{E21960F1-895A-6CDC-5567-9A0D9424CFCF}"/>
              </a:ext>
            </a:extLst>
          </p:cNvPr>
          <p:cNvSpPr>
            <a:spLocks noChangeArrowheads="1"/>
          </p:cNvSpPr>
          <p:nvPr/>
        </p:nvSpPr>
        <p:spPr bwMode="gray">
          <a:xfrm>
            <a:off x="5611813" y="2544763"/>
            <a:ext cx="2768600" cy="609600"/>
          </a:xfrm>
          <a:prstGeom prst="can">
            <a:avLst>
              <a:gd name="adj" fmla="val 25000"/>
            </a:avLst>
          </a:prstGeom>
          <a:gradFill rotWithShape="1">
            <a:gsLst>
              <a:gs pos="0">
                <a:srgbClr val="FFFFFF"/>
              </a:gs>
              <a:gs pos="100000">
                <a:srgbClr val="A6C7DE"/>
              </a:gs>
            </a:gsLst>
            <a:path path="rect">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buClr>
                <a:schemeClr val="tx1"/>
              </a:buClr>
              <a:buSzTx/>
            </a:pPr>
            <a:r>
              <a:rPr kumimoji="0" lang="zh-CN" altLang="en-US" sz="2000" b="1">
                <a:solidFill>
                  <a:srgbClr val="000000"/>
                </a:solidFill>
                <a:latin typeface="幼圆" pitchFamily="49" charset="-122"/>
                <a:ea typeface="幼圆" pitchFamily="49" charset="-122"/>
              </a:rPr>
              <a:t>个人资本金</a:t>
            </a:r>
          </a:p>
        </p:txBody>
      </p:sp>
      <p:sp>
        <p:nvSpPr>
          <p:cNvPr id="77902" name="AutoShape 78">
            <a:extLst>
              <a:ext uri="{FF2B5EF4-FFF2-40B4-BE49-F238E27FC236}">
                <a16:creationId xmlns:a16="http://schemas.microsoft.com/office/drawing/2014/main" id="{55742E82-374E-5854-6846-FE637F28563E}"/>
              </a:ext>
            </a:extLst>
          </p:cNvPr>
          <p:cNvSpPr>
            <a:spLocks noChangeArrowheads="1"/>
          </p:cNvSpPr>
          <p:nvPr/>
        </p:nvSpPr>
        <p:spPr bwMode="gray">
          <a:xfrm>
            <a:off x="5586413" y="3395663"/>
            <a:ext cx="2844800" cy="546100"/>
          </a:xfrm>
          <a:prstGeom prst="can">
            <a:avLst>
              <a:gd name="adj" fmla="val 25000"/>
            </a:avLst>
          </a:prstGeom>
          <a:gradFill rotWithShape="1">
            <a:gsLst>
              <a:gs pos="0">
                <a:srgbClr val="FFFFFF"/>
              </a:gs>
              <a:gs pos="100000">
                <a:srgbClr val="A6C7DE"/>
              </a:gs>
            </a:gsLst>
            <a:path path="rect">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buClr>
                <a:schemeClr val="tx1"/>
              </a:buClr>
              <a:buSzTx/>
            </a:pPr>
            <a:r>
              <a:rPr kumimoji="0" lang="zh-CN" altLang="en-US" sz="2000" b="1">
                <a:solidFill>
                  <a:srgbClr val="000000"/>
                </a:solidFill>
                <a:latin typeface="幼圆" pitchFamily="49" charset="-122"/>
                <a:ea typeface="幼圆" pitchFamily="49" charset="-122"/>
              </a:rPr>
              <a:t>外商资本金</a:t>
            </a:r>
          </a:p>
        </p:txBody>
      </p:sp>
      <p:sp>
        <p:nvSpPr>
          <p:cNvPr id="77903" name="Text Box 79">
            <a:extLst>
              <a:ext uri="{FF2B5EF4-FFF2-40B4-BE49-F238E27FC236}">
                <a16:creationId xmlns:a16="http://schemas.microsoft.com/office/drawing/2014/main" id="{020696F1-023F-36DD-BBE6-D27914089125}"/>
              </a:ext>
            </a:extLst>
          </p:cNvPr>
          <p:cNvSpPr txBox="1">
            <a:spLocks noChangeArrowheads="1"/>
          </p:cNvSpPr>
          <p:nvPr/>
        </p:nvSpPr>
        <p:spPr bwMode="auto">
          <a:xfrm>
            <a:off x="402431" y="4223034"/>
            <a:ext cx="8028782" cy="961225"/>
          </a:xfrm>
          <a:prstGeom prst="rect">
            <a:avLst/>
          </a:prstGeom>
          <a:gradFill rotWithShape="1">
            <a:gsLst>
              <a:gs pos="0">
                <a:srgbClr val="FFFF99"/>
              </a:gs>
              <a:gs pos="50000">
                <a:srgbClr val="FFFFFF"/>
              </a:gs>
              <a:gs pos="100000">
                <a:srgbClr val="FFFF99"/>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buClrTx/>
              <a:buSzTx/>
              <a:buFontTx/>
              <a:buNone/>
            </a:pPr>
            <a:r>
              <a:rPr kumimoji="0" lang="en-US" altLang="zh-CN" sz="2000" b="1" dirty="0">
                <a:solidFill>
                  <a:srgbClr val="000000"/>
                </a:solidFill>
                <a:latin typeface="幼圆" pitchFamily="49" charset="-122"/>
                <a:ea typeface="幼圆" pitchFamily="49" charset="-122"/>
              </a:rPr>
              <a:t>    </a:t>
            </a:r>
            <a:r>
              <a:rPr kumimoji="0" lang="zh-CN" altLang="en-US" sz="2000" b="1" dirty="0">
                <a:solidFill>
                  <a:srgbClr val="FF0000"/>
                </a:solidFill>
                <a:latin typeface="幼圆" pitchFamily="49" charset="-122"/>
                <a:ea typeface="幼圆" pitchFamily="49" charset="-122"/>
              </a:rPr>
              <a:t>既有法人</a:t>
            </a:r>
            <a:r>
              <a:rPr kumimoji="0" lang="zh-CN" altLang="en-US" sz="2000" b="1" dirty="0">
                <a:solidFill>
                  <a:srgbClr val="000000"/>
                </a:solidFill>
                <a:latin typeface="幼圆" pitchFamily="49" charset="-122"/>
                <a:ea typeface="幼圆" pitchFamily="49" charset="-122"/>
              </a:rPr>
              <a:t>融资项目，股东直接投资表现为</a:t>
            </a:r>
            <a:r>
              <a:rPr kumimoji="0" lang="zh-CN" altLang="en-US" sz="2000" b="1" dirty="0">
                <a:solidFill>
                  <a:srgbClr val="FF0000"/>
                </a:solidFill>
                <a:latin typeface="幼圆" pitchFamily="49" charset="-122"/>
                <a:ea typeface="幼圆" pitchFamily="49" charset="-122"/>
              </a:rPr>
              <a:t>扩充</a:t>
            </a:r>
            <a:r>
              <a:rPr kumimoji="0" lang="zh-CN" altLang="en-US" sz="2000" b="1" dirty="0">
                <a:solidFill>
                  <a:srgbClr val="000000"/>
                </a:solidFill>
                <a:latin typeface="幼圆" pitchFamily="49" charset="-122"/>
                <a:ea typeface="幼圆" pitchFamily="49" charset="-122"/>
              </a:rPr>
              <a:t>既有企业的资本金，包括</a:t>
            </a:r>
            <a:r>
              <a:rPr kumimoji="0" lang="zh-CN" altLang="en-US" sz="2000" b="1" dirty="0">
                <a:solidFill>
                  <a:srgbClr val="FF0000"/>
                </a:solidFill>
                <a:latin typeface="幼圆" pitchFamily="49" charset="-122"/>
                <a:ea typeface="幼圆" pitchFamily="49" charset="-122"/>
              </a:rPr>
              <a:t>原有股东增资扩股和吸收新股东投资</a:t>
            </a:r>
            <a:r>
              <a:rPr kumimoji="0" lang="zh-CN" altLang="en-US" sz="2000" b="1" dirty="0">
                <a:solidFill>
                  <a:srgbClr val="000000"/>
                </a:solidFill>
                <a:latin typeface="幼圆" pitchFamily="49" charset="-122"/>
                <a:ea typeface="幼圆" pitchFamily="49" charset="-122"/>
              </a:rPr>
              <a:t>。</a:t>
            </a:r>
          </a:p>
        </p:txBody>
      </p:sp>
      <p:sp>
        <p:nvSpPr>
          <p:cNvPr id="77904" name="Text Box 80">
            <a:extLst>
              <a:ext uri="{FF2B5EF4-FFF2-40B4-BE49-F238E27FC236}">
                <a16:creationId xmlns:a16="http://schemas.microsoft.com/office/drawing/2014/main" id="{353152AE-E4FF-648B-5C91-C68B63E48B04}"/>
              </a:ext>
            </a:extLst>
          </p:cNvPr>
          <p:cNvSpPr txBox="1">
            <a:spLocks noChangeArrowheads="1"/>
          </p:cNvSpPr>
          <p:nvPr/>
        </p:nvSpPr>
        <p:spPr bwMode="auto">
          <a:xfrm>
            <a:off x="467544" y="5256283"/>
            <a:ext cx="7964239" cy="853503"/>
          </a:xfrm>
          <a:prstGeom prst="rect">
            <a:avLst/>
          </a:prstGeom>
          <a:gradFill rotWithShape="1">
            <a:gsLst>
              <a:gs pos="0">
                <a:srgbClr val="CCFFCC"/>
              </a:gs>
              <a:gs pos="50000">
                <a:srgbClr val="FFFFFF"/>
              </a:gs>
              <a:gs pos="100000">
                <a:srgbClr val="CCFFCC"/>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itchFamily="2" charset="2"/>
              <a:tabLst>
                <a:tab pos="449263" algn="l"/>
                <a:tab pos="623888" algn="l"/>
                <a:tab pos="900113" algn="l"/>
                <a:tab pos="7272338" algn="l"/>
                <a:tab pos="7358063"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449263" algn="l"/>
                <a:tab pos="623888" algn="l"/>
                <a:tab pos="900113" algn="l"/>
                <a:tab pos="7272338" algn="l"/>
                <a:tab pos="7358063"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449263" algn="l"/>
                <a:tab pos="623888" algn="l"/>
                <a:tab pos="900113" algn="l"/>
                <a:tab pos="7272338" algn="l"/>
                <a:tab pos="7358063"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449263" algn="l"/>
                <a:tab pos="623888" algn="l"/>
                <a:tab pos="900113" algn="l"/>
                <a:tab pos="7272338" algn="l"/>
                <a:tab pos="7358063"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449263" algn="l"/>
                <a:tab pos="623888" algn="l"/>
                <a:tab pos="900113" algn="l"/>
                <a:tab pos="7272338" algn="l"/>
                <a:tab pos="7358063"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449263" algn="l"/>
                <a:tab pos="623888" algn="l"/>
                <a:tab pos="900113" algn="l"/>
                <a:tab pos="7272338" algn="l"/>
                <a:tab pos="7358063"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449263" algn="l"/>
                <a:tab pos="623888" algn="l"/>
                <a:tab pos="900113" algn="l"/>
                <a:tab pos="7272338" algn="l"/>
                <a:tab pos="7358063"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449263" algn="l"/>
                <a:tab pos="623888" algn="l"/>
                <a:tab pos="900113" algn="l"/>
                <a:tab pos="7272338" algn="l"/>
                <a:tab pos="7358063"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449263" algn="l"/>
                <a:tab pos="623888" algn="l"/>
                <a:tab pos="900113" algn="l"/>
                <a:tab pos="7272338" algn="l"/>
                <a:tab pos="7358063" algn="l"/>
              </a:tabLst>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spcBef>
                <a:spcPct val="50000"/>
              </a:spcBef>
              <a:buClrTx/>
              <a:buSzTx/>
              <a:buFontTx/>
              <a:buNone/>
            </a:pPr>
            <a:r>
              <a:rPr kumimoji="0" lang="en-US" altLang="zh-CN" sz="2000" b="1" dirty="0">
                <a:solidFill>
                  <a:srgbClr val="000000"/>
                </a:solidFill>
                <a:latin typeface="幼圆" pitchFamily="49" charset="-122"/>
                <a:ea typeface="幼圆" pitchFamily="49" charset="-122"/>
              </a:rPr>
              <a:t>    </a:t>
            </a:r>
            <a:r>
              <a:rPr kumimoji="0" lang="zh-CN" altLang="en-US" sz="2000" b="1" dirty="0">
                <a:solidFill>
                  <a:srgbClr val="FF0000"/>
                </a:solidFill>
                <a:latin typeface="幼圆" pitchFamily="49" charset="-122"/>
                <a:ea typeface="幼圆" pitchFamily="49" charset="-122"/>
              </a:rPr>
              <a:t>新设法人</a:t>
            </a:r>
            <a:r>
              <a:rPr kumimoji="0" lang="zh-CN" altLang="en-US" sz="2000" b="1" dirty="0">
                <a:solidFill>
                  <a:srgbClr val="000000"/>
                </a:solidFill>
                <a:latin typeface="幼圆" pitchFamily="49" charset="-122"/>
                <a:ea typeface="幼圆" pitchFamily="49" charset="-122"/>
              </a:rPr>
              <a:t>融资项目，股东直接投资表现为投资者（</a:t>
            </a:r>
            <a:r>
              <a:rPr kumimoji="0" lang="zh-CN" altLang="en-US" sz="2000" b="1" dirty="0">
                <a:solidFill>
                  <a:srgbClr val="FF0000"/>
                </a:solidFill>
                <a:latin typeface="幼圆" pitchFamily="49" charset="-122"/>
                <a:ea typeface="幼圆" pitchFamily="49" charset="-122"/>
              </a:rPr>
              <a:t>原有股东或者新股东）</a:t>
            </a:r>
            <a:r>
              <a:rPr kumimoji="0" lang="zh-CN" altLang="en-US" sz="2000" b="1" dirty="0">
                <a:solidFill>
                  <a:srgbClr val="000000"/>
                </a:solidFill>
                <a:latin typeface="幼圆" pitchFamily="49" charset="-122"/>
                <a:ea typeface="幼圆" pitchFamily="49" charset="-122"/>
              </a:rPr>
              <a:t>为</a:t>
            </a:r>
            <a:r>
              <a:rPr kumimoji="0" lang="zh-CN" altLang="en-US" sz="2000" b="1" dirty="0">
                <a:solidFill>
                  <a:srgbClr val="FF0000"/>
                </a:solidFill>
                <a:latin typeface="幼圆" pitchFamily="49" charset="-122"/>
                <a:ea typeface="幼圆" pitchFamily="49" charset="-122"/>
              </a:rPr>
              <a:t>新项目</a:t>
            </a:r>
            <a:r>
              <a:rPr kumimoji="0" lang="zh-CN" altLang="en-US" sz="2000" b="1" dirty="0">
                <a:solidFill>
                  <a:srgbClr val="000000"/>
                </a:solidFill>
                <a:latin typeface="幼圆" pitchFamily="49" charset="-122"/>
                <a:ea typeface="幼圆" pitchFamily="49" charset="-122"/>
              </a:rPr>
              <a:t>提供资本金。</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77888"/>
                                        </p:tgtEl>
                                        <p:attrNameLst>
                                          <p:attrName>style.visibility</p:attrName>
                                        </p:attrNameLst>
                                      </p:cBhvr>
                                      <p:to>
                                        <p:strVal val="visible"/>
                                      </p:to>
                                    </p:set>
                                    <p:animEffect transition="in" filter="slide(fromLeft)">
                                      <p:cBhvr>
                                        <p:cTn id="7" dur="1000"/>
                                        <p:tgtEl>
                                          <p:spTgt spid="778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77889">
                                            <p:txEl>
                                              <p:pRg st="0" end="0"/>
                                            </p:txEl>
                                          </p:spTgt>
                                        </p:tgtEl>
                                        <p:attrNameLst>
                                          <p:attrName>style.visibility</p:attrName>
                                        </p:attrNameLst>
                                      </p:cBhvr>
                                      <p:to>
                                        <p:strVal val="visible"/>
                                      </p:to>
                                    </p:set>
                                    <p:animEffect transition="in" filter="slide(fromLeft)">
                                      <p:cBhvr>
                                        <p:cTn id="12" dur="1000"/>
                                        <p:tgtEl>
                                          <p:spTgt spid="7788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77892"/>
                                        </p:tgtEl>
                                        <p:attrNameLst>
                                          <p:attrName>style.visibility</p:attrName>
                                        </p:attrNameLst>
                                      </p:cBhvr>
                                      <p:to>
                                        <p:strVal val="visible"/>
                                      </p:to>
                                    </p:set>
                                    <p:animEffect transition="in" filter="box(out)">
                                      <p:cBhvr>
                                        <p:cTn id="17" dur="500"/>
                                        <p:tgtEl>
                                          <p:spTgt spid="77892"/>
                                        </p:tgtEl>
                                      </p:cBhvr>
                                    </p:animEffect>
                                  </p:childTnLst>
                                </p:cTn>
                              </p:par>
                            </p:childTnLst>
                          </p:cTn>
                        </p:par>
                        <p:par>
                          <p:cTn id="18" fill="hold" nodeType="afterGroup">
                            <p:stCondLst>
                              <p:cond delay="500"/>
                            </p:stCondLst>
                            <p:childTnLst>
                              <p:par>
                                <p:cTn id="19" presetID="12" presetClass="entr" presetSubtype="2" fill="hold" nodeType="afterEffect">
                                  <p:stCondLst>
                                    <p:cond delay="0"/>
                                  </p:stCondLst>
                                  <p:childTnLst>
                                    <p:set>
                                      <p:cBhvr>
                                        <p:cTn id="20" dur="1" fill="hold">
                                          <p:stCondLst>
                                            <p:cond delay="0"/>
                                          </p:stCondLst>
                                        </p:cTn>
                                        <p:tgtEl>
                                          <p:spTgt spid="77890"/>
                                        </p:tgtEl>
                                        <p:attrNameLst>
                                          <p:attrName>style.visibility</p:attrName>
                                        </p:attrNameLst>
                                      </p:cBhvr>
                                      <p:to>
                                        <p:strVal val="visible"/>
                                      </p:to>
                                    </p:set>
                                    <p:animEffect transition="in" filter="slide(fromRight)">
                                      <p:cBhvr>
                                        <p:cTn id="21" dur="500"/>
                                        <p:tgtEl>
                                          <p:spTgt spid="77890"/>
                                        </p:tgtEl>
                                      </p:cBhvr>
                                    </p:animEffect>
                                  </p:childTnLst>
                                </p:cTn>
                              </p:par>
                            </p:childTnLst>
                          </p:cTn>
                        </p:par>
                        <p:par>
                          <p:cTn id="22" fill="hold" nodeType="afterGroup">
                            <p:stCondLst>
                              <p:cond delay="1000"/>
                            </p:stCondLst>
                            <p:childTnLst>
                              <p:par>
                                <p:cTn id="23" presetID="12" presetClass="entr" presetSubtype="2" fill="hold" nodeType="afterEffect">
                                  <p:stCondLst>
                                    <p:cond delay="0"/>
                                  </p:stCondLst>
                                  <p:childTnLst>
                                    <p:set>
                                      <p:cBhvr>
                                        <p:cTn id="24" dur="1" fill="hold">
                                          <p:stCondLst>
                                            <p:cond delay="0"/>
                                          </p:stCondLst>
                                        </p:cTn>
                                        <p:tgtEl>
                                          <p:spTgt spid="77891"/>
                                        </p:tgtEl>
                                        <p:attrNameLst>
                                          <p:attrName>style.visibility</p:attrName>
                                        </p:attrNameLst>
                                      </p:cBhvr>
                                      <p:to>
                                        <p:strVal val="visible"/>
                                      </p:to>
                                    </p:set>
                                    <p:animEffect transition="in" filter="slide(fromRight)">
                                      <p:cBhvr>
                                        <p:cTn id="25" dur="500"/>
                                        <p:tgtEl>
                                          <p:spTgt spid="77891"/>
                                        </p:tgtEl>
                                      </p:cBhvr>
                                    </p:animEffect>
                                  </p:childTnLst>
                                </p:cTn>
                              </p:par>
                            </p:childTnLst>
                          </p:cTn>
                        </p:par>
                        <p:par>
                          <p:cTn id="26" fill="hold" nodeType="afterGroup">
                            <p:stCondLst>
                              <p:cond delay="1500"/>
                            </p:stCondLst>
                            <p:childTnLst>
                              <p:par>
                                <p:cTn id="27" presetID="12" presetClass="entr" presetSubtype="8" fill="hold" nodeType="afterEffect">
                                  <p:stCondLst>
                                    <p:cond delay="0"/>
                                  </p:stCondLst>
                                  <p:childTnLst>
                                    <p:set>
                                      <p:cBhvr>
                                        <p:cTn id="28" dur="1" fill="hold">
                                          <p:stCondLst>
                                            <p:cond delay="0"/>
                                          </p:stCondLst>
                                        </p:cTn>
                                        <p:tgtEl>
                                          <p:spTgt spid="77901"/>
                                        </p:tgtEl>
                                        <p:attrNameLst>
                                          <p:attrName>style.visibility</p:attrName>
                                        </p:attrNameLst>
                                      </p:cBhvr>
                                      <p:to>
                                        <p:strVal val="visible"/>
                                      </p:to>
                                    </p:set>
                                    <p:animEffect transition="in" filter="slide(fromLeft)">
                                      <p:cBhvr>
                                        <p:cTn id="29" dur="500"/>
                                        <p:tgtEl>
                                          <p:spTgt spid="77901"/>
                                        </p:tgtEl>
                                      </p:cBhvr>
                                    </p:animEffect>
                                  </p:childTnLst>
                                </p:cTn>
                              </p:par>
                            </p:childTnLst>
                          </p:cTn>
                        </p:par>
                        <p:par>
                          <p:cTn id="30" fill="hold" nodeType="afterGroup">
                            <p:stCondLst>
                              <p:cond delay="2000"/>
                            </p:stCondLst>
                            <p:childTnLst>
                              <p:par>
                                <p:cTn id="31" presetID="12" presetClass="entr" presetSubtype="8" fill="hold" nodeType="afterEffect">
                                  <p:stCondLst>
                                    <p:cond delay="0"/>
                                  </p:stCondLst>
                                  <p:childTnLst>
                                    <p:set>
                                      <p:cBhvr>
                                        <p:cTn id="32" dur="1" fill="hold">
                                          <p:stCondLst>
                                            <p:cond delay="0"/>
                                          </p:stCondLst>
                                        </p:cTn>
                                        <p:tgtEl>
                                          <p:spTgt spid="77902"/>
                                        </p:tgtEl>
                                        <p:attrNameLst>
                                          <p:attrName>style.visibility</p:attrName>
                                        </p:attrNameLst>
                                      </p:cBhvr>
                                      <p:to>
                                        <p:strVal val="visible"/>
                                      </p:to>
                                    </p:set>
                                    <p:animEffect transition="in" filter="slide(fromLeft)">
                                      <p:cBhvr>
                                        <p:cTn id="33" dur="500"/>
                                        <p:tgtEl>
                                          <p:spTgt spid="7790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nodeType="clickEffect">
                                  <p:stCondLst>
                                    <p:cond delay="0"/>
                                  </p:stCondLst>
                                  <p:childTnLst>
                                    <p:set>
                                      <p:cBhvr>
                                        <p:cTn id="37" dur="1" fill="hold">
                                          <p:stCondLst>
                                            <p:cond delay="0"/>
                                          </p:stCondLst>
                                        </p:cTn>
                                        <p:tgtEl>
                                          <p:spTgt spid="77903"/>
                                        </p:tgtEl>
                                        <p:attrNameLst>
                                          <p:attrName>style.visibility</p:attrName>
                                        </p:attrNameLst>
                                      </p:cBhvr>
                                      <p:to>
                                        <p:strVal val="visible"/>
                                      </p:to>
                                    </p:set>
                                    <p:animEffect transition="in" filter="slide(fromBottom)">
                                      <p:cBhvr>
                                        <p:cTn id="38" dur="500"/>
                                        <p:tgtEl>
                                          <p:spTgt spid="7790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4" fill="hold" nodeType="clickEffect">
                                  <p:stCondLst>
                                    <p:cond delay="0"/>
                                  </p:stCondLst>
                                  <p:childTnLst>
                                    <p:set>
                                      <p:cBhvr>
                                        <p:cTn id="42" dur="1" fill="hold">
                                          <p:stCondLst>
                                            <p:cond delay="0"/>
                                          </p:stCondLst>
                                        </p:cTn>
                                        <p:tgtEl>
                                          <p:spTgt spid="77904"/>
                                        </p:tgtEl>
                                        <p:attrNameLst>
                                          <p:attrName>style.visibility</p:attrName>
                                        </p:attrNameLst>
                                      </p:cBhvr>
                                      <p:to>
                                        <p:strVal val="visible"/>
                                      </p:to>
                                    </p:set>
                                    <p:animEffect transition="in" filter="slide(fromBottom)">
                                      <p:cBhvr>
                                        <p:cTn id="43" dur="500"/>
                                        <p:tgtEl>
                                          <p:spTgt spid="77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88" grpId="0"/>
      <p:bldP spid="77890" grpId="0" animBg="1"/>
      <p:bldP spid="77891" grpId="0" animBg="1"/>
      <p:bldP spid="77901" grpId="0" animBg="1"/>
      <p:bldP spid="77902" grpId="0" animBg="1"/>
      <p:bldP spid="77903" grpId="0" animBg="1"/>
      <p:bldP spid="7790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a:extLst>
              <a:ext uri="{FF2B5EF4-FFF2-40B4-BE49-F238E27FC236}">
                <a16:creationId xmlns:a16="http://schemas.microsoft.com/office/drawing/2014/main" id="{69EF69C6-D313-5BE4-13CE-44C7FCD48FB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215CBEA-E814-5248-ACE5-A08A57373834}" type="slidenum">
              <a:rPr kumimoji="0" lang="en-US" altLang="zh-CN" sz="1000" smtClean="0">
                <a:solidFill>
                  <a:schemeClr val="bg2"/>
                </a:solidFill>
                <a:ea typeface="华文行楷" panose="02010800040101010101" pitchFamily="2" charset="-122"/>
              </a:rPr>
              <a:pPr>
                <a:spcBef>
                  <a:spcPct val="0"/>
                </a:spcBef>
                <a:buClrTx/>
                <a:buSzTx/>
                <a:buFontTx/>
                <a:buNone/>
              </a:pPr>
              <a:t>12</a:t>
            </a:fld>
            <a:endParaRPr kumimoji="0" lang="en-US" altLang="zh-CN" sz="1000">
              <a:solidFill>
                <a:schemeClr val="bg2"/>
              </a:solidFill>
              <a:ea typeface="华文行楷" panose="02010800040101010101" pitchFamily="2" charset="-122"/>
            </a:endParaRPr>
          </a:p>
        </p:txBody>
      </p:sp>
      <p:sp>
        <p:nvSpPr>
          <p:cNvPr id="13315" name="Rectangle 2">
            <a:extLst>
              <a:ext uri="{FF2B5EF4-FFF2-40B4-BE49-F238E27FC236}">
                <a16:creationId xmlns:a16="http://schemas.microsoft.com/office/drawing/2014/main" id="{79D8845E-27E7-9D92-A293-45C3E17F9119}"/>
              </a:ext>
            </a:extLst>
          </p:cNvPr>
          <p:cNvSpPr>
            <a:spLocks noGrp="1" noChangeArrowheads="1"/>
          </p:cNvSpPr>
          <p:nvPr>
            <p:ph type="title"/>
          </p:nvPr>
        </p:nvSpPr>
        <p:spPr/>
        <p:txBody>
          <a:bodyPr/>
          <a:lstStyle/>
          <a:p>
            <a:pPr eaLnBrk="1" hangingPunct="1"/>
            <a:r>
              <a:rPr lang="zh-CN" altLang="en-US" dirty="0">
                <a:solidFill>
                  <a:srgbClr val="908F17"/>
                </a:solidFill>
              </a:rPr>
              <a:t>项目资本金融通</a:t>
            </a:r>
          </a:p>
        </p:txBody>
      </p:sp>
      <p:sp>
        <p:nvSpPr>
          <p:cNvPr id="87066" name="Rectangle 26">
            <a:extLst>
              <a:ext uri="{FF2B5EF4-FFF2-40B4-BE49-F238E27FC236}">
                <a16:creationId xmlns:a16="http://schemas.microsoft.com/office/drawing/2014/main" id="{59AC26C3-350A-16D0-5CEE-AE3C0ACF63F7}"/>
              </a:ext>
            </a:extLst>
          </p:cNvPr>
          <p:cNvSpPr>
            <a:spLocks noChangeArrowheads="1"/>
          </p:cNvSpPr>
          <p:nvPr/>
        </p:nvSpPr>
        <p:spPr bwMode="auto">
          <a:xfrm>
            <a:off x="468313" y="1817688"/>
            <a:ext cx="26971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a:latin typeface="幼圆" pitchFamily="49" charset="-122"/>
                <a:ea typeface="幼圆" pitchFamily="49" charset="-122"/>
              </a:rPr>
              <a:t> ② </a:t>
            </a:r>
            <a:r>
              <a:rPr lang="zh-CN" altLang="en-US" sz="2000" b="1">
                <a:latin typeface="幼圆" pitchFamily="49" charset="-122"/>
                <a:ea typeface="幼圆" pitchFamily="49" charset="-122"/>
              </a:rPr>
              <a:t>股票融资</a:t>
            </a:r>
          </a:p>
        </p:txBody>
      </p:sp>
      <p:grpSp>
        <p:nvGrpSpPr>
          <p:cNvPr id="87067" name="Group 27">
            <a:extLst>
              <a:ext uri="{FF2B5EF4-FFF2-40B4-BE49-F238E27FC236}">
                <a16:creationId xmlns:a16="http://schemas.microsoft.com/office/drawing/2014/main" id="{50DD45C5-8664-682C-D081-CFE85FF9CA05}"/>
              </a:ext>
            </a:extLst>
          </p:cNvPr>
          <p:cNvGrpSpPr>
            <a:grpSpLocks/>
          </p:cNvGrpSpPr>
          <p:nvPr/>
        </p:nvGrpSpPr>
        <p:grpSpPr bwMode="auto">
          <a:xfrm>
            <a:off x="682625" y="2335213"/>
            <a:ext cx="7707313" cy="1209675"/>
            <a:chOff x="430" y="1307"/>
            <a:chExt cx="4855" cy="762"/>
          </a:xfrm>
        </p:grpSpPr>
        <p:grpSp>
          <p:nvGrpSpPr>
            <p:cNvPr id="13332" name="Group 28">
              <a:extLst>
                <a:ext uri="{FF2B5EF4-FFF2-40B4-BE49-F238E27FC236}">
                  <a16:creationId xmlns:a16="http://schemas.microsoft.com/office/drawing/2014/main" id="{D6E8A5F2-7E47-F4EB-28D6-90E700CC730E}"/>
                </a:ext>
              </a:extLst>
            </p:cNvPr>
            <p:cNvGrpSpPr>
              <a:grpSpLocks/>
            </p:cNvGrpSpPr>
            <p:nvPr/>
          </p:nvGrpSpPr>
          <p:grpSpPr bwMode="auto">
            <a:xfrm>
              <a:off x="430" y="1307"/>
              <a:ext cx="4855" cy="762"/>
              <a:chOff x="472" y="1538"/>
              <a:chExt cx="5296" cy="415"/>
            </a:xfrm>
          </p:grpSpPr>
          <p:sp>
            <p:nvSpPr>
              <p:cNvPr id="13335" name="AutoShape 29">
                <a:extLst>
                  <a:ext uri="{FF2B5EF4-FFF2-40B4-BE49-F238E27FC236}">
                    <a16:creationId xmlns:a16="http://schemas.microsoft.com/office/drawing/2014/main" id="{E6D5D50F-7324-EF5C-E402-5B0E18596067}"/>
                  </a:ext>
                </a:extLst>
              </p:cNvPr>
              <p:cNvSpPr>
                <a:spLocks noChangeArrowheads="1"/>
              </p:cNvSpPr>
              <p:nvPr/>
            </p:nvSpPr>
            <p:spPr bwMode="auto">
              <a:xfrm>
                <a:off x="472" y="1538"/>
                <a:ext cx="796" cy="415"/>
              </a:xfrm>
              <a:prstGeom prst="homePlate">
                <a:avLst>
                  <a:gd name="adj" fmla="val 25095"/>
                </a:avLst>
              </a:prstGeom>
              <a:gradFill rotWithShape="1">
                <a:gsLst>
                  <a:gs pos="0">
                    <a:srgbClr val="FFFFFF"/>
                  </a:gs>
                  <a:gs pos="100000">
                    <a:srgbClr val="ABD9DD"/>
                  </a:gs>
                </a:gsLst>
                <a:path path="shape">
                  <a:fillToRect l="50000" t="50000" r="50000" b="50000"/>
                </a:path>
              </a:gra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3336" name="Freeform 30">
                <a:extLst>
                  <a:ext uri="{FF2B5EF4-FFF2-40B4-BE49-F238E27FC236}">
                    <a16:creationId xmlns:a16="http://schemas.microsoft.com/office/drawing/2014/main" id="{EF54CC97-75FE-F7AE-9016-78473B4CB7BE}"/>
                  </a:ext>
                </a:extLst>
              </p:cNvPr>
              <p:cNvSpPr>
                <a:spLocks/>
              </p:cNvSpPr>
              <p:nvPr/>
            </p:nvSpPr>
            <p:spPr bwMode="auto">
              <a:xfrm>
                <a:off x="1230" y="1538"/>
                <a:ext cx="4538" cy="415"/>
              </a:xfrm>
              <a:custGeom>
                <a:avLst/>
                <a:gdLst>
                  <a:gd name="T0" fmla="*/ 4538 w 4538"/>
                  <a:gd name="T1" fmla="*/ 0 h 1080"/>
                  <a:gd name="T2" fmla="*/ 0 w 4538"/>
                  <a:gd name="T3" fmla="*/ 0 h 1080"/>
                  <a:gd name="T4" fmla="*/ 105 w 4538"/>
                  <a:gd name="T5" fmla="*/ 12 h 1080"/>
                  <a:gd name="T6" fmla="*/ 0 w 4538"/>
                  <a:gd name="T7" fmla="*/ 23 h 1080"/>
                  <a:gd name="T8" fmla="*/ 4538 w 4538"/>
                  <a:gd name="T9" fmla="*/ 23 h 1080"/>
                  <a:gd name="T10" fmla="*/ 4538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xtLst>
                <a:ext uri="{909E8E84-426E-40DD-AFC4-6F175D3DCCD1}">
                  <a14:hiddenFill xmlns:a14="http://schemas.microsoft.com/office/drawing/2010/main">
                    <a:solidFill>
                      <a:srgbClr val="BBE0E3"/>
                    </a:solidFill>
                  </a14:hiddenFill>
                </a:ext>
              </a:extLst>
            </p:spPr>
            <p:txBody>
              <a:bodyPr/>
              <a:lstStyle/>
              <a:p>
                <a:endParaRPr lang="zh-CN" altLang="en-US"/>
              </a:p>
            </p:txBody>
          </p:sp>
        </p:grpSp>
        <p:sp>
          <p:nvSpPr>
            <p:cNvPr id="13333" name="Rectangle 31">
              <a:extLst>
                <a:ext uri="{FF2B5EF4-FFF2-40B4-BE49-F238E27FC236}">
                  <a16:creationId xmlns:a16="http://schemas.microsoft.com/office/drawing/2014/main" id="{1A95FBDB-04BA-529F-6E8F-FD23664F10AB}"/>
                </a:ext>
              </a:extLst>
            </p:cNvPr>
            <p:cNvSpPr>
              <a:spLocks noChangeArrowheads="1"/>
            </p:cNvSpPr>
            <p:nvPr/>
          </p:nvSpPr>
          <p:spPr bwMode="auto">
            <a:xfrm>
              <a:off x="1292" y="1349"/>
              <a:ext cx="3902" cy="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tabLst>
                  <a:tab pos="8521700" algn="r"/>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8521700" algn="r"/>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8521700" algn="r"/>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15000"/>
                </a:lnSpc>
              </a:pPr>
              <a:r>
                <a:rPr lang="zh-CN" altLang="en-US" sz="2000" b="1" dirty="0">
                  <a:ea typeface="幼圆" pitchFamily="49" charset="-122"/>
                </a:rPr>
                <a:t>无论是既有法人融资项目还是新设法人融资项目，凡符合规定条件的，均可以</a:t>
              </a:r>
              <a:r>
                <a:rPr lang="zh-CN" altLang="en-US" sz="2000" b="1" dirty="0">
                  <a:solidFill>
                    <a:srgbClr val="FF0000"/>
                  </a:solidFill>
                  <a:ea typeface="幼圆" pitchFamily="49" charset="-122"/>
                </a:rPr>
                <a:t>通过发行股票在资本市场募集股本资金。</a:t>
              </a:r>
            </a:p>
          </p:txBody>
        </p:sp>
        <p:sp>
          <p:nvSpPr>
            <p:cNvPr id="13334" name="Text Box 32">
              <a:extLst>
                <a:ext uri="{FF2B5EF4-FFF2-40B4-BE49-F238E27FC236}">
                  <a16:creationId xmlns:a16="http://schemas.microsoft.com/office/drawing/2014/main" id="{4C5FA25C-8BF2-40DE-0BA2-B9C0390A2EEF}"/>
                </a:ext>
              </a:extLst>
            </p:cNvPr>
            <p:cNvSpPr txBox="1">
              <a:spLocks noChangeArrowheads="1"/>
            </p:cNvSpPr>
            <p:nvPr/>
          </p:nvSpPr>
          <p:spPr bwMode="auto">
            <a:xfrm>
              <a:off x="595" y="1463"/>
              <a:ext cx="477"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400" b="1">
                  <a:solidFill>
                    <a:srgbClr val="000000"/>
                  </a:solidFill>
                  <a:latin typeface="楷体_GB2312" pitchFamily="49" charset="-122"/>
                  <a:ea typeface="楷体_GB2312" pitchFamily="49" charset="-122"/>
                </a:rPr>
                <a:t>适用范围</a:t>
              </a:r>
            </a:p>
          </p:txBody>
        </p:sp>
      </p:grpSp>
      <p:grpSp>
        <p:nvGrpSpPr>
          <p:cNvPr id="87073" name="Group 33">
            <a:extLst>
              <a:ext uri="{FF2B5EF4-FFF2-40B4-BE49-F238E27FC236}">
                <a16:creationId xmlns:a16="http://schemas.microsoft.com/office/drawing/2014/main" id="{CB46555A-9AC6-06CA-4187-CA8859781CE1}"/>
              </a:ext>
            </a:extLst>
          </p:cNvPr>
          <p:cNvGrpSpPr>
            <a:grpSpLocks/>
          </p:cNvGrpSpPr>
          <p:nvPr/>
        </p:nvGrpSpPr>
        <p:grpSpPr bwMode="auto">
          <a:xfrm>
            <a:off x="684213" y="3751263"/>
            <a:ext cx="7775575" cy="573087"/>
            <a:chOff x="431" y="2478"/>
            <a:chExt cx="4898" cy="361"/>
          </a:xfrm>
        </p:grpSpPr>
        <p:grpSp>
          <p:nvGrpSpPr>
            <p:cNvPr id="13327" name="Group 34">
              <a:extLst>
                <a:ext uri="{FF2B5EF4-FFF2-40B4-BE49-F238E27FC236}">
                  <a16:creationId xmlns:a16="http://schemas.microsoft.com/office/drawing/2014/main" id="{AD4C8FF3-A79E-7A6E-BC5A-5BDC407A487B}"/>
                </a:ext>
              </a:extLst>
            </p:cNvPr>
            <p:cNvGrpSpPr>
              <a:grpSpLocks/>
            </p:cNvGrpSpPr>
            <p:nvPr/>
          </p:nvGrpSpPr>
          <p:grpSpPr bwMode="auto">
            <a:xfrm>
              <a:off x="431" y="2478"/>
              <a:ext cx="4854" cy="361"/>
              <a:chOff x="472" y="1538"/>
              <a:chExt cx="5296" cy="415"/>
            </a:xfrm>
          </p:grpSpPr>
          <p:sp>
            <p:nvSpPr>
              <p:cNvPr id="13330" name="AutoShape 35">
                <a:extLst>
                  <a:ext uri="{FF2B5EF4-FFF2-40B4-BE49-F238E27FC236}">
                    <a16:creationId xmlns:a16="http://schemas.microsoft.com/office/drawing/2014/main" id="{8D74C3E4-6E64-8574-85C6-C33480BF2AA4}"/>
                  </a:ext>
                </a:extLst>
              </p:cNvPr>
              <p:cNvSpPr>
                <a:spLocks noChangeArrowheads="1"/>
              </p:cNvSpPr>
              <p:nvPr/>
            </p:nvSpPr>
            <p:spPr bwMode="auto">
              <a:xfrm>
                <a:off x="472" y="1538"/>
                <a:ext cx="796" cy="415"/>
              </a:xfrm>
              <a:prstGeom prst="homePlate">
                <a:avLst>
                  <a:gd name="adj" fmla="val 25095"/>
                </a:avLst>
              </a:prstGeom>
              <a:gradFill rotWithShape="1">
                <a:gsLst>
                  <a:gs pos="0">
                    <a:srgbClr val="FFFFFF"/>
                  </a:gs>
                  <a:gs pos="100000">
                    <a:srgbClr val="ABD9DD"/>
                  </a:gs>
                </a:gsLst>
                <a:path path="shape">
                  <a:fillToRect l="50000" t="50000" r="50000" b="50000"/>
                </a:path>
              </a:gra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3331" name="Freeform 36">
                <a:extLst>
                  <a:ext uri="{FF2B5EF4-FFF2-40B4-BE49-F238E27FC236}">
                    <a16:creationId xmlns:a16="http://schemas.microsoft.com/office/drawing/2014/main" id="{6EACEB5B-E378-E0C9-94E3-E3EC49E6DC4C}"/>
                  </a:ext>
                </a:extLst>
              </p:cNvPr>
              <p:cNvSpPr>
                <a:spLocks/>
              </p:cNvSpPr>
              <p:nvPr/>
            </p:nvSpPr>
            <p:spPr bwMode="auto">
              <a:xfrm>
                <a:off x="1230" y="1538"/>
                <a:ext cx="4538" cy="415"/>
              </a:xfrm>
              <a:custGeom>
                <a:avLst/>
                <a:gdLst>
                  <a:gd name="T0" fmla="*/ 4538 w 4538"/>
                  <a:gd name="T1" fmla="*/ 0 h 1080"/>
                  <a:gd name="T2" fmla="*/ 0 w 4538"/>
                  <a:gd name="T3" fmla="*/ 0 h 1080"/>
                  <a:gd name="T4" fmla="*/ 105 w 4538"/>
                  <a:gd name="T5" fmla="*/ 12 h 1080"/>
                  <a:gd name="T6" fmla="*/ 0 w 4538"/>
                  <a:gd name="T7" fmla="*/ 23 h 1080"/>
                  <a:gd name="T8" fmla="*/ 4538 w 4538"/>
                  <a:gd name="T9" fmla="*/ 23 h 1080"/>
                  <a:gd name="T10" fmla="*/ 4538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xtLst>
                <a:ext uri="{909E8E84-426E-40DD-AFC4-6F175D3DCCD1}">
                  <a14:hiddenFill xmlns:a14="http://schemas.microsoft.com/office/drawing/2010/main">
                    <a:solidFill>
                      <a:srgbClr val="9EC6B9"/>
                    </a:solidFill>
                  </a14:hiddenFill>
                </a:ext>
              </a:extLst>
            </p:spPr>
            <p:txBody>
              <a:bodyPr/>
              <a:lstStyle/>
              <a:p>
                <a:endParaRPr lang="zh-CN" altLang="en-US"/>
              </a:p>
            </p:txBody>
          </p:sp>
        </p:grpSp>
        <p:sp>
          <p:nvSpPr>
            <p:cNvPr id="13328" name="Rectangle 37">
              <a:extLst>
                <a:ext uri="{FF2B5EF4-FFF2-40B4-BE49-F238E27FC236}">
                  <a16:creationId xmlns:a16="http://schemas.microsoft.com/office/drawing/2014/main" id="{F68EE136-8958-8C10-24B8-30124B7E98D7}"/>
                </a:ext>
              </a:extLst>
            </p:cNvPr>
            <p:cNvSpPr>
              <a:spLocks noChangeArrowheads="1"/>
            </p:cNvSpPr>
            <p:nvPr/>
          </p:nvSpPr>
          <p:spPr bwMode="auto">
            <a:xfrm>
              <a:off x="1202" y="2566"/>
              <a:ext cx="412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indent="347663">
                <a:spcBef>
                  <a:spcPct val="20000"/>
                </a:spcBef>
                <a:buClr>
                  <a:schemeClr val="folHlink"/>
                </a:buClr>
                <a:buSzPct val="60000"/>
                <a:buFont typeface="Wingdings" pitchFamily="2" charset="2"/>
                <a:tabLst>
                  <a:tab pos="8521700" algn="r"/>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8521700" algn="r"/>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8521700" algn="r"/>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ea typeface="幼圆" pitchFamily="49" charset="-122"/>
                </a:rPr>
                <a:t>公募和私募两种形式</a:t>
              </a:r>
            </a:p>
          </p:txBody>
        </p:sp>
        <p:sp>
          <p:nvSpPr>
            <p:cNvPr id="13329" name="Text Box 38">
              <a:extLst>
                <a:ext uri="{FF2B5EF4-FFF2-40B4-BE49-F238E27FC236}">
                  <a16:creationId xmlns:a16="http://schemas.microsoft.com/office/drawing/2014/main" id="{199A2511-840E-D00A-2D0F-16ABBD250A32}"/>
                </a:ext>
              </a:extLst>
            </p:cNvPr>
            <p:cNvSpPr txBox="1">
              <a:spLocks noChangeArrowheads="1"/>
            </p:cNvSpPr>
            <p:nvPr/>
          </p:nvSpPr>
          <p:spPr bwMode="auto">
            <a:xfrm>
              <a:off x="577" y="2547"/>
              <a:ext cx="477"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400" b="1">
                  <a:solidFill>
                    <a:srgbClr val="000000"/>
                  </a:solidFill>
                  <a:latin typeface="楷体_GB2312" pitchFamily="49" charset="-122"/>
                  <a:ea typeface="楷体_GB2312" pitchFamily="49" charset="-122"/>
                </a:rPr>
                <a:t>形式</a:t>
              </a:r>
            </a:p>
          </p:txBody>
        </p:sp>
      </p:grpSp>
      <p:sp>
        <p:nvSpPr>
          <p:cNvPr id="87079" name="Rectangle 39">
            <a:extLst>
              <a:ext uri="{FF2B5EF4-FFF2-40B4-BE49-F238E27FC236}">
                <a16:creationId xmlns:a16="http://schemas.microsoft.com/office/drawing/2014/main" id="{84E4BB1A-4C22-EAC8-5448-C2140B1DDF24}"/>
              </a:ext>
            </a:extLst>
          </p:cNvPr>
          <p:cNvSpPr>
            <a:spLocks noChangeArrowheads="1"/>
          </p:cNvSpPr>
          <p:nvPr/>
        </p:nvSpPr>
        <p:spPr bwMode="auto">
          <a:xfrm>
            <a:off x="468313" y="4628356"/>
            <a:ext cx="2697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dirty="0">
                <a:latin typeface="幼圆" pitchFamily="49" charset="-122"/>
                <a:ea typeface="幼圆" pitchFamily="49" charset="-122"/>
              </a:rPr>
              <a:t> ③ </a:t>
            </a:r>
            <a:r>
              <a:rPr lang="zh-CN" altLang="en-US" sz="2000" b="1" dirty="0">
                <a:latin typeface="幼圆" pitchFamily="49" charset="-122"/>
                <a:ea typeface="幼圆" pitchFamily="49" charset="-122"/>
              </a:rPr>
              <a:t>政府投资</a:t>
            </a:r>
          </a:p>
        </p:txBody>
      </p:sp>
      <p:grpSp>
        <p:nvGrpSpPr>
          <p:cNvPr id="87080" name="Group 40">
            <a:extLst>
              <a:ext uri="{FF2B5EF4-FFF2-40B4-BE49-F238E27FC236}">
                <a16:creationId xmlns:a16="http://schemas.microsoft.com/office/drawing/2014/main" id="{3902D871-083A-B4D0-1A0B-A21697021E55}"/>
              </a:ext>
            </a:extLst>
          </p:cNvPr>
          <p:cNvGrpSpPr>
            <a:grpSpLocks/>
          </p:cNvGrpSpPr>
          <p:nvPr/>
        </p:nvGrpSpPr>
        <p:grpSpPr bwMode="auto">
          <a:xfrm>
            <a:off x="698500" y="5056188"/>
            <a:ext cx="7707313" cy="1325562"/>
            <a:chOff x="440" y="2913"/>
            <a:chExt cx="4855" cy="835"/>
          </a:xfrm>
        </p:grpSpPr>
        <p:grpSp>
          <p:nvGrpSpPr>
            <p:cNvPr id="13322" name="Group 41">
              <a:extLst>
                <a:ext uri="{FF2B5EF4-FFF2-40B4-BE49-F238E27FC236}">
                  <a16:creationId xmlns:a16="http://schemas.microsoft.com/office/drawing/2014/main" id="{362DA817-B653-390F-F2B5-7BD24E9F90DB}"/>
                </a:ext>
              </a:extLst>
            </p:cNvPr>
            <p:cNvGrpSpPr>
              <a:grpSpLocks/>
            </p:cNvGrpSpPr>
            <p:nvPr/>
          </p:nvGrpSpPr>
          <p:grpSpPr bwMode="auto">
            <a:xfrm>
              <a:off x="440" y="2913"/>
              <a:ext cx="4855" cy="835"/>
              <a:chOff x="472" y="1538"/>
              <a:chExt cx="5296" cy="415"/>
            </a:xfrm>
          </p:grpSpPr>
          <p:sp>
            <p:nvSpPr>
              <p:cNvPr id="13325" name="AutoShape 42">
                <a:extLst>
                  <a:ext uri="{FF2B5EF4-FFF2-40B4-BE49-F238E27FC236}">
                    <a16:creationId xmlns:a16="http://schemas.microsoft.com/office/drawing/2014/main" id="{573A507B-63C3-AE1A-81A7-57F38749F683}"/>
                  </a:ext>
                </a:extLst>
              </p:cNvPr>
              <p:cNvSpPr>
                <a:spLocks noChangeArrowheads="1"/>
              </p:cNvSpPr>
              <p:nvPr/>
            </p:nvSpPr>
            <p:spPr bwMode="auto">
              <a:xfrm>
                <a:off x="472" y="1538"/>
                <a:ext cx="796" cy="415"/>
              </a:xfrm>
              <a:prstGeom prst="homePlate">
                <a:avLst>
                  <a:gd name="adj" fmla="val 25095"/>
                </a:avLst>
              </a:prstGeom>
              <a:gradFill rotWithShape="1">
                <a:gsLst>
                  <a:gs pos="0">
                    <a:srgbClr val="FFFFFF"/>
                  </a:gs>
                  <a:gs pos="100000">
                    <a:srgbClr val="ABD9DD"/>
                  </a:gs>
                </a:gsLst>
                <a:path path="shape">
                  <a:fillToRect l="50000" t="50000" r="50000" b="50000"/>
                </a:path>
              </a:gra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3326" name="Freeform 43">
                <a:extLst>
                  <a:ext uri="{FF2B5EF4-FFF2-40B4-BE49-F238E27FC236}">
                    <a16:creationId xmlns:a16="http://schemas.microsoft.com/office/drawing/2014/main" id="{E76994E0-84F4-8BA5-15E3-17F0C10E832A}"/>
                  </a:ext>
                </a:extLst>
              </p:cNvPr>
              <p:cNvSpPr>
                <a:spLocks/>
              </p:cNvSpPr>
              <p:nvPr/>
            </p:nvSpPr>
            <p:spPr bwMode="auto">
              <a:xfrm>
                <a:off x="1230" y="1538"/>
                <a:ext cx="4538" cy="415"/>
              </a:xfrm>
              <a:custGeom>
                <a:avLst/>
                <a:gdLst>
                  <a:gd name="T0" fmla="*/ 4538 w 4538"/>
                  <a:gd name="T1" fmla="*/ 0 h 1080"/>
                  <a:gd name="T2" fmla="*/ 0 w 4538"/>
                  <a:gd name="T3" fmla="*/ 0 h 1080"/>
                  <a:gd name="T4" fmla="*/ 105 w 4538"/>
                  <a:gd name="T5" fmla="*/ 12 h 1080"/>
                  <a:gd name="T6" fmla="*/ 0 w 4538"/>
                  <a:gd name="T7" fmla="*/ 23 h 1080"/>
                  <a:gd name="T8" fmla="*/ 4538 w 4538"/>
                  <a:gd name="T9" fmla="*/ 23 h 1080"/>
                  <a:gd name="T10" fmla="*/ 4538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xtLst>
                <a:ext uri="{909E8E84-426E-40DD-AFC4-6F175D3DCCD1}">
                  <a14:hiddenFill xmlns:a14="http://schemas.microsoft.com/office/drawing/2010/main">
                    <a:solidFill>
                      <a:srgbClr val="BBE0E3"/>
                    </a:solidFill>
                  </a14:hiddenFill>
                </a:ext>
              </a:extLst>
            </p:spPr>
            <p:txBody>
              <a:bodyPr/>
              <a:lstStyle/>
              <a:p>
                <a:endParaRPr lang="zh-CN" altLang="en-US"/>
              </a:p>
            </p:txBody>
          </p:sp>
        </p:grpSp>
        <p:sp>
          <p:nvSpPr>
            <p:cNvPr id="13323" name="Rectangle 44">
              <a:extLst>
                <a:ext uri="{FF2B5EF4-FFF2-40B4-BE49-F238E27FC236}">
                  <a16:creationId xmlns:a16="http://schemas.microsoft.com/office/drawing/2014/main" id="{BC9038A2-02E8-3C76-2CF1-5C79401305D8}"/>
                </a:ext>
              </a:extLst>
            </p:cNvPr>
            <p:cNvSpPr>
              <a:spLocks noChangeArrowheads="1"/>
            </p:cNvSpPr>
            <p:nvPr/>
          </p:nvSpPr>
          <p:spPr bwMode="auto">
            <a:xfrm>
              <a:off x="1302" y="2990"/>
              <a:ext cx="3902" cy="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tabLst>
                  <a:tab pos="8521700" algn="r"/>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8521700" algn="r"/>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8521700" algn="r"/>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15000"/>
                </a:lnSpc>
              </a:pPr>
              <a:r>
                <a:rPr lang="zh-CN" altLang="en-US" sz="2000" b="1" dirty="0">
                  <a:ea typeface="幼圆" pitchFamily="49" charset="-122"/>
                </a:rPr>
                <a:t>包括</a:t>
              </a:r>
              <a:r>
                <a:rPr lang="zh-CN" altLang="en-US" sz="2000" b="1" dirty="0">
                  <a:solidFill>
                    <a:srgbClr val="FF0000"/>
                  </a:solidFill>
                  <a:ea typeface="幼圆" pitchFamily="49" charset="-122"/>
                </a:rPr>
                <a:t>各级政府</a:t>
              </a:r>
              <a:r>
                <a:rPr lang="zh-CN" altLang="en-US" sz="2000" b="1" dirty="0">
                  <a:ea typeface="幼圆" pitchFamily="49" charset="-122"/>
                </a:rPr>
                <a:t>的财政预算内资金、国家批准的各项专项建设基金、统借国外贷款、土地批租收入、地方政府按规定收取的各种费用及其他预算外资金等。</a:t>
              </a:r>
            </a:p>
          </p:txBody>
        </p:sp>
        <p:sp>
          <p:nvSpPr>
            <p:cNvPr id="13324" name="Text Box 45">
              <a:extLst>
                <a:ext uri="{FF2B5EF4-FFF2-40B4-BE49-F238E27FC236}">
                  <a16:creationId xmlns:a16="http://schemas.microsoft.com/office/drawing/2014/main" id="{27646224-B53E-3B33-C11F-4B58322D00DA}"/>
                </a:ext>
              </a:extLst>
            </p:cNvPr>
            <p:cNvSpPr txBox="1">
              <a:spLocks noChangeArrowheads="1"/>
            </p:cNvSpPr>
            <p:nvPr/>
          </p:nvSpPr>
          <p:spPr bwMode="auto">
            <a:xfrm>
              <a:off x="578" y="3116"/>
              <a:ext cx="477"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400" b="1">
                  <a:solidFill>
                    <a:srgbClr val="000000"/>
                  </a:solidFill>
                  <a:latin typeface="楷体_GB2312" pitchFamily="49" charset="-122"/>
                  <a:ea typeface="楷体_GB2312" pitchFamily="49" charset="-122"/>
                </a:rPr>
                <a:t>投资资金</a:t>
              </a:r>
            </a:p>
          </p:txBody>
        </p:sp>
      </p:grpSp>
      <p:sp>
        <p:nvSpPr>
          <p:cNvPr id="87086" name="Rectangle 46">
            <a:extLst>
              <a:ext uri="{FF2B5EF4-FFF2-40B4-BE49-F238E27FC236}">
                <a16:creationId xmlns:a16="http://schemas.microsoft.com/office/drawing/2014/main" id="{50449FF8-C420-5888-C578-5F5DFBC9763A}"/>
              </a:ext>
            </a:extLst>
          </p:cNvPr>
          <p:cNvSpPr>
            <a:spLocks noChangeArrowheads="1"/>
          </p:cNvSpPr>
          <p:nvPr/>
        </p:nvSpPr>
        <p:spPr bwMode="auto">
          <a:xfrm>
            <a:off x="616743" y="1170450"/>
            <a:ext cx="5097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Tx/>
            </a:pPr>
            <a:r>
              <a:rPr kumimoji="0" lang="en-US" altLang="zh-CN" sz="2400" b="1" dirty="0">
                <a:latin typeface="幼圆" pitchFamily="49" charset="-122"/>
                <a:ea typeface="幼圆" pitchFamily="49" charset="-122"/>
              </a:rPr>
              <a:t>2.</a:t>
            </a:r>
            <a:r>
              <a:rPr kumimoji="0" lang="zh-CN" altLang="en-US" sz="2400" b="1" dirty="0">
                <a:latin typeface="幼圆" pitchFamily="49" charset="-122"/>
                <a:ea typeface="幼圆" pitchFamily="49" charset="-122"/>
              </a:rPr>
              <a:t>项目资本金的筹措</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withEffect">
                                  <p:stCondLst>
                                    <p:cond delay="0"/>
                                  </p:stCondLst>
                                  <p:childTnLst>
                                    <p:set>
                                      <p:cBhvr>
                                        <p:cTn id="6" dur="1" fill="hold">
                                          <p:stCondLst>
                                            <p:cond delay="0"/>
                                          </p:stCondLst>
                                        </p:cTn>
                                        <p:tgtEl>
                                          <p:spTgt spid="87086"/>
                                        </p:tgtEl>
                                        <p:attrNameLst>
                                          <p:attrName>style.visibility</p:attrName>
                                        </p:attrNameLst>
                                      </p:cBhvr>
                                      <p:to>
                                        <p:strVal val="visible"/>
                                      </p:to>
                                    </p:set>
                                    <p:animEffect transition="in" filter="slide(fromLeft)">
                                      <p:cBhvr>
                                        <p:cTn id="7" dur="1000"/>
                                        <p:tgtEl>
                                          <p:spTgt spid="870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4" presetClass="entr" presetSubtype="0" fill="hold" nodeType="clickEffect">
                                  <p:stCondLst>
                                    <p:cond delay="0"/>
                                  </p:stCondLst>
                                  <p:childTnLst>
                                    <p:set>
                                      <p:cBhvr>
                                        <p:cTn id="11" dur="1" fill="hold">
                                          <p:stCondLst>
                                            <p:cond delay="0"/>
                                          </p:stCondLst>
                                        </p:cTn>
                                        <p:tgtEl>
                                          <p:spTgt spid="87066">
                                            <p:txEl>
                                              <p:pRg st="0" end="0"/>
                                            </p:txEl>
                                          </p:spTgt>
                                        </p:tgtEl>
                                        <p:attrNameLst>
                                          <p:attrName>style.visibility</p:attrName>
                                        </p:attrNameLst>
                                      </p:cBhvr>
                                      <p:to>
                                        <p:strVal val="visible"/>
                                      </p:to>
                                    </p:set>
                                    <p:anim from="(-#ppt_w/2)" to="(#ppt_x)" calcmode="lin" valueType="num">
                                      <p:cBhvr>
                                        <p:cTn id="12" dur="600" fill="hold">
                                          <p:stCondLst>
                                            <p:cond delay="0"/>
                                          </p:stCondLst>
                                        </p:cTn>
                                        <p:tgtEl>
                                          <p:spTgt spid="87066">
                                            <p:txEl>
                                              <p:pRg st="0" end="0"/>
                                            </p:txEl>
                                          </p:spTgt>
                                        </p:tgtEl>
                                        <p:attrNameLst>
                                          <p:attrName>ppt_x</p:attrName>
                                        </p:attrNameLst>
                                      </p:cBhvr>
                                    </p:anim>
                                    <p:anim from="0" to="-1.0" calcmode="lin" valueType="num">
                                      <p:cBhvr>
                                        <p:cTn id="13" dur="200" decel="50000" autoRev="1" fill="hold">
                                          <p:stCondLst>
                                            <p:cond delay="600"/>
                                          </p:stCondLst>
                                        </p:cTn>
                                        <p:tgtEl>
                                          <p:spTgt spid="87066">
                                            <p:txEl>
                                              <p:pRg st="0" end="0"/>
                                            </p:txEl>
                                          </p:spTgt>
                                        </p:tgtEl>
                                        <p:attrNameLst>
                                          <p:attrName>xshear</p:attrName>
                                        </p:attrNameLst>
                                      </p:cBhvr>
                                    </p:anim>
                                    <p:animScale>
                                      <p:cBhvr>
                                        <p:cTn id="14" dur="200" decel="100000" autoRev="1" fill="hold">
                                          <p:stCondLst>
                                            <p:cond delay="600"/>
                                          </p:stCondLst>
                                        </p:cTn>
                                        <p:tgtEl>
                                          <p:spTgt spid="87066">
                                            <p:txEl>
                                              <p:pRg st="0" end="0"/>
                                            </p:txEl>
                                          </p:spTgt>
                                        </p:tgtEl>
                                      </p:cBhvr>
                                      <p:from x="100000" y="100000"/>
                                      <p:to x="80000" y="100000"/>
                                    </p:animScale>
                                    <p:anim by="(#ppt_h/3+#ppt_w*0.1)" calcmode="lin" valueType="num">
                                      <p:cBhvr additive="sum">
                                        <p:cTn id="15" dur="200" decel="100000" autoRev="1" fill="hold">
                                          <p:stCondLst>
                                            <p:cond delay="600"/>
                                          </p:stCondLst>
                                        </p:cTn>
                                        <p:tgtEl>
                                          <p:spTgt spid="87066">
                                            <p:txEl>
                                              <p:pRg st="0" end="0"/>
                                            </p:txEl>
                                          </p:spTgt>
                                        </p:tgtEl>
                                        <p:attrNameLst>
                                          <p:attrName>ppt_x</p:attrName>
                                        </p:attrNameLst>
                                      </p:cBhvr>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87067"/>
                                        </p:tgtEl>
                                        <p:attrNameLst>
                                          <p:attrName>style.visibility</p:attrName>
                                        </p:attrNameLst>
                                      </p:cBhvr>
                                      <p:to>
                                        <p:strVal val="visible"/>
                                      </p:to>
                                    </p:set>
                                    <p:anim calcmode="lin" valueType="num">
                                      <p:cBhvr>
                                        <p:cTn id="20" dur="500" fill="hold"/>
                                        <p:tgtEl>
                                          <p:spTgt spid="87067"/>
                                        </p:tgtEl>
                                        <p:attrNameLst>
                                          <p:attrName>ppt_w</p:attrName>
                                        </p:attrNameLst>
                                      </p:cBhvr>
                                      <p:tavLst>
                                        <p:tav tm="0">
                                          <p:val>
                                            <p:strVal val="#ppt_w*0.70"/>
                                          </p:val>
                                        </p:tav>
                                        <p:tav tm="100000">
                                          <p:val>
                                            <p:strVal val="#ppt_w"/>
                                          </p:val>
                                        </p:tav>
                                      </p:tavLst>
                                    </p:anim>
                                    <p:anim calcmode="lin" valueType="num">
                                      <p:cBhvr>
                                        <p:cTn id="21" dur="500" fill="hold"/>
                                        <p:tgtEl>
                                          <p:spTgt spid="87067"/>
                                        </p:tgtEl>
                                        <p:attrNameLst>
                                          <p:attrName>ppt_h</p:attrName>
                                        </p:attrNameLst>
                                      </p:cBhvr>
                                      <p:tavLst>
                                        <p:tav tm="0">
                                          <p:val>
                                            <p:strVal val="#ppt_h"/>
                                          </p:val>
                                        </p:tav>
                                        <p:tav tm="100000">
                                          <p:val>
                                            <p:strVal val="#ppt_h"/>
                                          </p:val>
                                        </p:tav>
                                      </p:tavLst>
                                    </p:anim>
                                    <p:animEffect transition="in" filter="fade">
                                      <p:cBhvr>
                                        <p:cTn id="22" dur="500"/>
                                        <p:tgtEl>
                                          <p:spTgt spid="87067"/>
                                        </p:tgtEl>
                                      </p:cBhvr>
                                    </p:animEffect>
                                  </p:childTnLst>
                                </p:cTn>
                              </p:par>
                            </p:childTnLst>
                          </p:cTn>
                        </p:par>
                        <p:par>
                          <p:cTn id="23" fill="hold" nodeType="afterGroup">
                            <p:stCondLst>
                              <p:cond delay="500"/>
                            </p:stCondLst>
                            <p:childTnLst>
                              <p:par>
                                <p:cTn id="24" presetID="55" presetClass="entr" presetSubtype="0" fill="hold" nodeType="afterEffect">
                                  <p:stCondLst>
                                    <p:cond delay="0"/>
                                  </p:stCondLst>
                                  <p:childTnLst>
                                    <p:set>
                                      <p:cBhvr>
                                        <p:cTn id="25" dur="1" fill="hold">
                                          <p:stCondLst>
                                            <p:cond delay="0"/>
                                          </p:stCondLst>
                                        </p:cTn>
                                        <p:tgtEl>
                                          <p:spTgt spid="87073"/>
                                        </p:tgtEl>
                                        <p:attrNameLst>
                                          <p:attrName>style.visibility</p:attrName>
                                        </p:attrNameLst>
                                      </p:cBhvr>
                                      <p:to>
                                        <p:strVal val="visible"/>
                                      </p:to>
                                    </p:set>
                                    <p:anim calcmode="lin" valueType="num">
                                      <p:cBhvr>
                                        <p:cTn id="26" dur="500" fill="hold"/>
                                        <p:tgtEl>
                                          <p:spTgt spid="87073"/>
                                        </p:tgtEl>
                                        <p:attrNameLst>
                                          <p:attrName>ppt_w</p:attrName>
                                        </p:attrNameLst>
                                      </p:cBhvr>
                                      <p:tavLst>
                                        <p:tav tm="0">
                                          <p:val>
                                            <p:strVal val="#ppt_w*0.70"/>
                                          </p:val>
                                        </p:tav>
                                        <p:tav tm="100000">
                                          <p:val>
                                            <p:strVal val="#ppt_w"/>
                                          </p:val>
                                        </p:tav>
                                      </p:tavLst>
                                    </p:anim>
                                    <p:anim calcmode="lin" valueType="num">
                                      <p:cBhvr>
                                        <p:cTn id="27" dur="500" fill="hold"/>
                                        <p:tgtEl>
                                          <p:spTgt spid="87073"/>
                                        </p:tgtEl>
                                        <p:attrNameLst>
                                          <p:attrName>ppt_h</p:attrName>
                                        </p:attrNameLst>
                                      </p:cBhvr>
                                      <p:tavLst>
                                        <p:tav tm="0">
                                          <p:val>
                                            <p:strVal val="#ppt_h"/>
                                          </p:val>
                                        </p:tav>
                                        <p:tav tm="100000">
                                          <p:val>
                                            <p:strVal val="#ppt_h"/>
                                          </p:val>
                                        </p:tav>
                                      </p:tavLst>
                                    </p:anim>
                                    <p:animEffect transition="in" filter="fade">
                                      <p:cBhvr>
                                        <p:cTn id="28" dur="500"/>
                                        <p:tgtEl>
                                          <p:spTgt spid="8707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8" fill="hold" nodeType="clickEffect">
                                  <p:stCondLst>
                                    <p:cond delay="0"/>
                                  </p:stCondLst>
                                  <p:childTnLst>
                                    <p:set>
                                      <p:cBhvr>
                                        <p:cTn id="32" dur="1" fill="hold">
                                          <p:stCondLst>
                                            <p:cond delay="0"/>
                                          </p:stCondLst>
                                        </p:cTn>
                                        <p:tgtEl>
                                          <p:spTgt spid="87079">
                                            <p:txEl>
                                              <p:pRg st="0" end="0"/>
                                            </p:txEl>
                                          </p:spTgt>
                                        </p:tgtEl>
                                        <p:attrNameLst>
                                          <p:attrName>style.visibility</p:attrName>
                                        </p:attrNameLst>
                                      </p:cBhvr>
                                      <p:to>
                                        <p:strVal val="visible"/>
                                      </p:to>
                                    </p:set>
                                    <p:animEffect transition="in" filter="slide(fromLeft)">
                                      <p:cBhvr>
                                        <p:cTn id="33" dur="1000"/>
                                        <p:tgtEl>
                                          <p:spTgt spid="87079">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7" presetClass="entr" presetSubtype="0" fill="hold" nodeType="clickEffect">
                                  <p:stCondLst>
                                    <p:cond delay="0"/>
                                  </p:stCondLst>
                                  <p:childTnLst>
                                    <p:set>
                                      <p:cBhvr>
                                        <p:cTn id="37" dur="1" fill="hold">
                                          <p:stCondLst>
                                            <p:cond delay="0"/>
                                          </p:stCondLst>
                                        </p:cTn>
                                        <p:tgtEl>
                                          <p:spTgt spid="87080"/>
                                        </p:tgtEl>
                                        <p:attrNameLst>
                                          <p:attrName>style.visibility</p:attrName>
                                        </p:attrNameLst>
                                      </p:cBhvr>
                                      <p:to>
                                        <p:strVal val="visible"/>
                                      </p:to>
                                    </p:set>
                                    <p:animEffect transition="in" filter="fade">
                                      <p:cBhvr>
                                        <p:cTn id="38" dur="1000"/>
                                        <p:tgtEl>
                                          <p:spTgt spid="87080"/>
                                        </p:tgtEl>
                                      </p:cBhvr>
                                    </p:animEffect>
                                    <p:anim calcmode="lin" valueType="num">
                                      <p:cBhvr>
                                        <p:cTn id="39" dur="1000" fill="hold"/>
                                        <p:tgtEl>
                                          <p:spTgt spid="87080"/>
                                        </p:tgtEl>
                                        <p:attrNameLst>
                                          <p:attrName>ppt_x</p:attrName>
                                        </p:attrNameLst>
                                      </p:cBhvr>
                                      <p:tavLst>
                                        <p:tav tm="0">
                                          <p:val>
                                            <p:strVal val="#ppt_x"/>
                                          </p:val>
                                        </p:tav>
                                        <p:tav tm="100000">
                                          <p:val>
                                            <p:strVal val="#ppt_x"/>
                                          </p:val>
                                        </p:tav>
                                      </p:tavLst>
                                    </p:anim>
                                    <p:anim calcmode="lin" valueType="num">
                                      <p:cBhvr>
                                        <p:cTn id="40" dur="900" decel="100000" fill="hold"/>
                                        <p:tgtEl>
                                          <p:spTgt spid="8708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8708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B9393495-794F-75A3-F2CC-16240E7BEA2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74041A4-27E7-C74E-9349-8A375E228B11}" type="slidenum">
              <a:rPr kumimoji="0" lang="en-US" altLang="zh-CN" sz="1000" smtClean="0">
                <a:solidFill>
                  <a:schemeClr val="bg2"/>
                </a:solidFill>
                <a:ea typeface="华文行楷" panose="02010800040101010101" pitchFamily="2" charset="-122"/>
              </a:rPr>
              <a:pPr>
                <a:spcBef>
                  <a:spcPct val="0"/>
                </a:spcBef>
                <a:buClrTx/>
                <a:buSzTx/>
                <a:buFontTx/>
                <a:buNone/>
              </a:pPr>
              <a:t>13</a:t>
            </a:fld>
            <a:endParaRPr kumimoji="0" lang="en-US" altLang="zh-CN" sz="1000">
              <a:solidFill>
                <a:schemeClr val="bg2"/>
              </a:solidFill>
              <a:ea typeface="华文行楷" panose="02010800040101010101" pitchFamily="2" charset="-122"/>
            </a:endParaRPr>
          </a:p>
        </p:txBody>
      </p:sp>
      <p:sp>
        <p:nvSpPr>
          <p:cNvPr id="14339" name="Rectangle 2">
            <a:extLst>
              <a:ext uri="{FF2B5EF4-FFF2-40B4-BE49-F238E27FC236}">
                <a16:creationId xmlns:a16="http://schemas.microsoft.com/office/drawing/2014/main" id="{7A98F110-E30C-E379-6728-E8E3488AA770}"/>
              </a:ext>
            </a:extLst>
          </p:cNvPr>
          <p:cNvSpPr>
            <a:spLocks noGrp="1" noChangeArrowheads="1"/>
          </p:cNvSpPr>
          <p:nvPr>
            <p:ph type="title"/>
          </p:nvPr>
        </p:nvSpPr>
        <p:spPr/>
        <p:txBody>
          <a:bodyPr/>
          <a:lstStyle/>
          <a:p>
            <a:pPr eaLnBrk="1" hangingPunct="1"/>
            <a:r>
              <a:rPr lang="zh-CN" altLang="en-US" dirty="0">
                <a:solidFill>
                  <a:srgbClr val="00B050"/>
                </a:solidFill>
              </a:rPr>
              <a:t>债务资金的融通</a:t>
            </a:r>
          </a:p>
        </p:txBody>
      </p:sp>
      <p:sp>
        <p:nvSpPr>
          <p:cNvPr id="79004" name="AutoShape 156">
            <a:extLst>
              <a:ext uri="{FF2B5EF4-FFF2-40B4-BE49-F238E27FC236}">
                <a16:creationId xmlns:a16="http://schemas.microsoft.com/office/drawing/2014/main" id="{A146BB38-4154-217F-471C-2DCE307DD93D}"/>
              </a:ext>
            </a:extLst>
          </p:cNvPr>
          <p:cNvSpPr>
            <a:spLocks noChangeArrowheads="1"/>
          </p:cNvSpPr>
          <p:nvPr/>
        </p:nvSpPr>
        <p:spPr bwMode="auto">
          <a:xfrm>
            <a:off x="6060553" y="4221088"/>
            <a:ext cx="2930516" cy="1295400"/>
          </a:xfrm>
          <a:prstGeom prst="wedgeRoundRectCallout">
            <a:avLst>
              <a:gd name="adj1" fmla="val -75034"/>
              <a:gd name="adj2" fmla="val -23090"/>
              <a:gd name="adj3" fmla="val 16667"/>
            </a:avLst>
          </a:prstGeom>
          <a:gradFill rotWithShape="1">
            <a:gsLst>
              <a:gs pos="0">
                <a:srgbClr val="FFFFFF"/>
              </a:gs>
              <a:gs pos="100000">
                <a:srgbClr val="BBE0E3"/>
              </a:gs>
            </a:gsLst>
            <a:path path="rect">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000000"/>
                </a:solidFill>
                <a:ea typeface="幼圆" pitchFamily="49" charset="-122"/>
              </a:rPr>
              <a:t>包括</a:t>
            </a:r>
            <a:r>
              <a:rPr lang="zh-CN" altLang="en-US" sz="1800" b="1" dirty="0">
                <a:solidFill>
                  <a:srgbClr val="00B050"/>
                </a:solidFill>
                <a:ea typeface="幼圆" pitchFamily="49" charset="-122"/>
              </a:rPr>
              <a:t>交通银行、光大银行、招商银行、中信实业银行和城市合作银行</a:t>
            </a:r>
            <a:r>
              <a:rPr lang="zh-CN" altLang="en-US" sz="1800" b="1" dirty="0">
                <a:solidFill>
                  <a:srgbClr val="000000"/>
                </a:solidFill>
                <a:ea typeface="幼圆" pitchFamily="49" charset="-122"/>
              </a:rPr>
              <a:t>等</a:t>
            </a:r>
          </a:p>
        </p:txBody>
      </p:sp>
      <p:sp>
        <p:nvSpPr>
          <p:cNvPr id="79005" name="AutoShape 157">
            <a:extLst>
              <a:ext uri="{FF2B5EF4-FFF2-40B4-BE49-F238E27FC236}">
                <a16:creationId xmlns:a16="http://schemas.microsoft.com/office/drawing/2014/main" id="{3A121D42-3379-7116-EFF2-E9DB7163E86C}"/>
              </a:ext>
            </a:extLst>
          </p:cNvPr>
          <p:cNvSpPr>
            <a:spLocks noChangeArrowheads="1"/>
          </p:cNvSpPr>
          <p:nvPr/>
        </p:nvSpPr>
        <p:spPr bwMode="auto">
          <a:xfrm>
            <a:off x="6065042" y="2935854"/>
            <a:ext cx="2878933" cy="1223962"/>
          </a:xfrm>
          <a:prstGeom prst="wedgeRoundRectCallout">
            <a:avLst>
              <a:gd name="adj1" fmla="val -91977"/>
              <a:gd name="adj2" fmla="val -54877"/>
              <a:gd name="adj3" fmla="val 16667"/>
            </a:avLst>
          </a:prstGeom>
          <a:gradFill rotWithShape="1">
            <a:gsLst>
              <a:gs pos="0">
                <a:srgbClr val="FFFFFF"/>
              </a:gs>
              <a:gs pos="100000">
                <a:srgbClr val="BBE0E3"/>
              </a:gs>
            </a:gsLst>
            <a:path path="rect">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000000"/>
                </a:solidFill>
                <a:ea typeface="幼圆" pitchFamily="49" charset="-122"/>
              </a:rPr>
              <a:t>包括</a:t>
            </a:r>
            <a:r>
              <a:rPr lang="zh-CN" altLang="en-US" sz="1800" b="1" dirty="0">
                <a:solidFill>
                  <a:srgbClr val="0070C0"/>
                </a:solidFill>
                <a:ea typeface="幼圆" pitchFamily="49" charset="-122"/>
              </a:rPr>
              <a:t>中国建设银行、中国工商银行、中国农业银行、中国银行。</a:t>
            </a:r>
          </a:p>
        </p:txBody>
      </p:sp>
      <p:sp>
        <p:nvSpPr>
          <p:cNvPr id="79006" name="AutoShape 158">
            <a:extLst>
              <a:ext uri="{FF2B5EF4-FFF2-40B4-BE49-F238E27FC236}">
                <a16:creationId xmlns:a16="http://schemas.microsoft.com/office/drawing/2014/main" id="{61860B33-E3FB-AF3C-DCF1-E66373A84628}"/>
              </a:ext>
            </a:extLst>
          </p:cNvPr>
          <p:cNvSpPr>
            <a:spLocks noChangeArrowheads="1"/>
          </p:cNvSpPr>
          <p:nvPr/>
        </p:nvSpPr>
        <p:spPr bwMode="auto">
          <a:xfrm>
            <a:off x="6084168" y="5445224"/>
            <a:ext cx="2929498" cy="1216025"/>
          </a:xfrm>
          <a:prstGeom prst="wedgeRoundRectCallout">
            <a:avLst>
              <a:gd name="adj1" fmla="val -68722"/>
              <a:gd name="adj2" fmla="val -50323"/>
              <a:gd name="adj3" fmla="val 16667"/>
            </a:avLst>
          </a:prstGeom>
          <a:gradFill rotWithShape="1">
            <a:gsLst>
              <a:gs pos="0">
                <a:srgbClr val="FFFFFF"/>
              </a:gs>
              <a:gs pos="100000">
                <a:srgbClr val="BBE0E3"/>
              </a:gs>
            </a:gsLst>
            <a:path path="rect">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000000"/>
                </a:solidFill>
                <a:ea typeface="幼圆" pitchFamily="49" charset="-122"/>
              </a:rPr>
              <a:t>包括</a:t>
            </a:r>
            <a:r>
              <a:rPr lang="zh-CN" altLang="en-US" sz="1800" b="1" dirty="0">
                <a:solidFill>
                  <a:srgbClr val="908F17"/>
                </a:solidFill>
                <a:ea typeface="幼圆" pitchFamily="49" charset="-122"/>
              </a:rPr>
              <a:t>信托投资公司、财务公司和保险公司</a:t>
            </a:r>
            <a:r>
              <a:rPr lang="zh-CN" altLang="en-US" sz="1800" b="1" dirty="0">
                <a:solidFill>
                  <a:srgbClr val="000000"/>
                </a:solidFill>
                <a:ea typeface="幼圆" pitchFamily="49" charset="-122"/>
              </a:rPr>
              <a:t>等</a:t>
            </a:r>
          </a:p>
        </p:txBody>
      </p:sp>
      <p:sp>
        <p:nvSpPr>
          <p:cNvPr id="79007" name="AutoShape 159">
            <a:extLst>
              <a:ext uri="{FF2B5EF4-FFF2-40B4-BE49-F238E27FC236}">
                <a16:creationId xmlns:a16="http://schemas.microsoft.com/office/drawing/2014/main" id="{43418B83-1520-6A12-909D-3309BD79D15F}"/>
              </a:ext>
            </a:extLst>
          </p:cNvPr>
          <p:cNvSpPr>
            <a:spLocks noChangeArrowheads="1"/>
          </p:cNvSpPr>
          <p:nvPr/>
        </p:nvSpPr>
        <p:spPr bwMode="auto">
          <a:xfrm>
            <a:off x="6083148" y="1044248"/>
            <a:ext cx="2930518" cy="1834216"/>
          </a:xfrm>
          <a:prstGeom prst="wedgeRoundRectCallout">
            <a:avLst>
              <a:gd name="adj1" fmla="val -71352"/>
              <a:gd name="adj2" fmla="val -3714"/>
              <a:gd name="adj3" fmla="val 16667"/>
            </a:avLst>
          </a:prstGeom>
          <a:gradFill rotWithShape="1">
            <a:gsLst>
              <a:gs pos="0">
                <a:srgbClr val="FFFFFF"/>
              </a:gs>
              <a:gs pos="100000">
                <a:srgbClr val="BBE0E3"/>
              </a:gs>
            </a:gsLst>
            <a:path path="rect">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1800" b="1" dirty="0">
                <a:solidFill>
                  <a:srgbClr val="FF0000"/>
                </a:solidFill>
                <a:ea typeface="幼圆" pitchFamily="49" charset="-122"/>
              </a:rPr>
              <a:t>不以盈利为目的</a:t>
            </a:r>
            <a:r>
              <a:rPr lang="zh-CN" altLang="en-US" sz="1800" b="1" dirty="0">
                <a:solidFill>
                  <a:srgbClr val="000000"/>
                </a:solidFill>
                <a:ea typeface="幼圆" pitchFamily="49" charset="-122"/>
              </a:rPr>
              <a:t>，实行保本经营，</a:t>
            </a:r>
            <a:r>
              <a:rPr lang="zh-CN" altLang="en-US" sz="1800" b="1" dirty="0">
                <a:solidFill>
                  <a:srgbClr val="FF0000"/>
                </a:solidFill>
                <a:ea typeface="幼圆" pitchFamily="49" charset="-122"/>
              </a:rPr>
              <a:t>贷款利率低，期限长</a:t>
            </a:r>
            <a:r>
              <a:rPr lang="zh-CN" altLang="en-US" sz="1800" b="1" dirty="0">
                <a:solidFill>
                  <a:srgbClr val="000000"/>
                </a:solidFill>
                <a:ea typeface="幼圆" pitchFamily="49" charset="-122"/>
              </a:rPr>
              <a:t>。包括</a:t>
            </a:r>
            <a:r>
              <a:rPr lang="zh-CN" altLang="en-US" sz="1800" b="1" dirty="0">
                <a:solidFill>
                  <a:srgbClr val="7030A0"/>
                </a:solidFill>
                <a:ea typeface="幼圆" pitchFamily="49" charset="-122"/>
              </a:rPr>
              <a:t>国家开发银行、中国农业发展银行、中国进出口信贷银行等。</a:t>
            </a:r>
            <a:endParaRPr lang="zh-CN" altLang="en-US" sz="2000" b="1" dirty="0">
              <a:solidFill>
                <a:srgbClr val="7030A0"/>
              </a:solidFill>
              <a:ea typeface="幼圆" pitchFamily="49" charset="-122"/>
            </a:endParaRPr>
          </a:p>
        </p:txBody>
      </p:sp>
      <p:sp>
        <p:nvSpPr>
          <p:cNvPr id="79008" name="Rectangle 160">
            <a:extLst>
              <a:ext uri="{FF2B5EF4-FFF2-40B4-BE49-F238E27FC236}">
                <a16:creationId xmlns:a16="http://schemas.microsoft.com/office/drawing/2014/main" id="{A9C4F4DC-212B-920D-3721-19DA2AE15C71}"/>
              </a:ext>
            </a:extLst>
          </p:cNvPr>
          <p:cNvSpPr>
            <a:spLocks noChangeArrowheads="1"/>
          </p:cNvSpPr>
          <p:nvPr/>
        </p:nvSpPr>
        <p:spPr bwMode="auto">
          <a:xfrm>
            <a:off x="755650" y="1052513"/>
            <a:ext cx="4038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rgbClr val="FF3300"/>
              </a:buClr>
            </a:pPr>
            <a:r>
              <a:rPr lang="zh-CN" altLang="en-US">
                <a:latin typeface="隶书" pitchFamily="49" charset="-122"/>
              </a:rPr>
              <a:t>一、国内债务筹资</a:t>
            </a:r>
          </a:p>
        </p:txBody>
      </p:sp>
      <p:sp>
        <p:nvSpPr>
          <p:cNvPr id="79009" name="Rectangle 161">
            <a:extLst>
              <a:ext uri="{FF2B5EF4-FFF2-40B4-BE49-F238E27FC236}">
                <a16:creationId xmlns:a16="http://schemas.microsoft.com/office/drawing/2014/main" id="{3FDE335C-6512-616D-D236-65C96725909E}"/>
              </a:ext>
            </a:extLst>
          </p:cNvPr>
          <p:cNvSpPr>
            <a:spLocks noChangeArrowheads="1"/>
          </p:cNvSpPr>
          <p:nvPr/>
        </p:nvSpPr>
        <p:spPr bwMode="auto">
          <a:xfrm>
            <a:off x="3487046" y="5013176"/>
            <a:ext cx="2093066" cy="369332"/>
          </a:xfrm>
          <a:prstGeom prst="rect">
            <a:avLst/>
          </a:prstGeom>
          <a:gradFill rotWithShape="1">
            <a:gsLst>
              <a:gs pos="0">
                <a:srgbClr val="CCECFF"/>
              </a:gs>
              <a:gs pos="100000">
                <a:srgbClr val="EAF7FF"/>
              </a:gs>
            </a:gsLst>
            <a:lin ang="0" scaled="1"/>
          </a:gradFill>
          <a:ln>
            <a:noFill/>
          </a:ln>
          <a:effectLst>
            <a:outerShdw dist="68392" dir="20291915" algn="ctr" rotWithShape="0">
              <a:srgbClr val="808080">
                <a:alpha val="50000"/>
              </a:srgbClr>
            </a:outerShdw>
          </a:effectLst>
          <a:extLst>
            <a:ext uri="{91240B29-F687-4F45-9708-019B960494DF}">
              <a14:hiddenLine xmlns:a14="http://schemas.microsoft.com/office/drawing/2010/main" w="9525" algn="ctr">
                <a:solidFill>
                  <a:srgbClr val="333399"/>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
                <a:srgbClr val="FF3300"/>
              </a:buClr>
              <a:buSzPct val="70000"/>
            </a:pPr>
            <a:r>
              <a:rPr lang="zh-CN" altLang="en-US" sz="2000" b="1" dirty="0">
                <a:solidFill>
                  <a:srgbClr val="908F17"/>
                </a:solidFill>
                <a:ea typeface="幼圆" pitchFamily="49" charset="-122"/>
              </a:rPr>
              <a:t>非银行金融机构</a:t>
            </a:r>
          </a:p>
        </p:txBody>
      </p:sp>
      <p:sp>
        <p:nvSpPr>
          <p:cNvPr id="79010" name="Rectangle 162">
            <a:extLst>
              <a:ext uri="{FF2B5EF4-FFF2-40B4-BE49-F238E27FC236}">
                <a16:creationId xmlns:a16="http://schemas.microsoft.com/office/drawing/2014/main" id="{4C675254-7379-A840-B44A-35B83D430B26}"/>
              </a:ext>
            </a:extLst>
          </p:cNvPr>
          <p:cNvSpPr>
            <a:spLocks noChangeArrowheads="1"/>
          </p:cNvSpPr>
          <p:nvPr/>
        </p:nvSpPr>
        <p:spPr bwMode="auto">
          <a:xfrm>
            <a:off x="464348" y="3547835"/>
            <a:ext cx="1954210" cy="830997"/>
          </a:xfrm>
          <a:prstGeom prst="rect">
            <a:avLst/>
          </a:prstGeom>
          <a:gradFill rotWithShape="1">
            <a:gsLst>
              <a:gs pos="0">
                <a:srgbClr val="FFFFFF"/>
              </a:gs>
              <a:gs pos="100000">
                <a:srgbClr val="BBE0E3"/>
              </a:gs>
            </a:gsLst>
            <a:path path="shape">
              <a:fillToRect l="50000" t="50000" r="50000" b="50000"/>
            </a:path>
          </a:gradFill>
          <a:ln w="9525">
            <a:miter lim="800000"/>
            <a:headEnd/>
            <a:tailEnd/>
          </a:ln>
          <a:effectLst/>
          <a:scene3d>
            <a:camera prst="legacyObliqueTopRight"/>
            <a:lightRig rig="legacyFlat3" dir="b"/>
          </a:scene3d>
          <a:sp3d extrusionH="227000" prstMaterial="legacyMatte">
            <a:bevelT w="13500" h="13500" prst="angle"/>
            <a:bevelB w="13500" h="13500" prst="angle"/>
            <a:extrusionClr>
              <a:srgbClr val="BBE0E3"/>
            </a:extrusionClr>
            <a:contourClr>
              <a:srgbClr val="FF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flatTx/>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zh-CN" altLang="en-US" sz="2400" b="1" dirty="0">
                <a:latin typeface="幼圆" pitchFamily="49" charset="-122"/>
                <a:ea typeface="幼圆" pitchFamily="49" charset="-122"/>
              </a:rPr>
              <a:t>国内债务</a:t>
            </a:r>
            <a:endParaRPr kumimoji="0" lang="en-US" altLang="zh-CN" sz="2400" b="1" dirty="0">
              <a:latin typeface="幼圆" pitchFamily="49" charset="-122"/>
              <a:ea typeface="幼圆" pitchFamily="49" charset="-122"/>
            </a:endParaRPr>
          </a:p>
          <a:p>
            <a:pPr algn="ctr" eaLnBrk="1" hangingPunct="1">
              <a:spcBef>
                <a:spcPct val="0"/>
              </a:spcBef>
              <a:buClrTx/>
              <a:buSzTx/>
              <a:buFontTx/>
              <a:buNone/>
            </a:pPr>
            <a:r>
              <a:rPr kumimoji="0" lang="zh-CN" altLang="en-US" sz="2400" b="1" dirty="0">
                <a:latin typeface="幼圆" pitchFamily="49" charset="-122"/>
                <a:ea typeface="幼圆" pitchFamily="49" charset="-122"/>
              </a:rPr>
              <a:t>筹资</a:t>
            </a:r>
          </a:p>
        </p:txBody>
      </p:sp>
      <p:sp>
        <p:nvSpPr>
          <p:cNvPr id="79011" name="Rectangle 163">
            <a:extLst>
              <a:ext uri="{FF2B5EF4-FFF2-40B4-BE49-F238E27FC236}">
                <a16:creationId xmlns:a16="http://schemas.microsoft.com/office/drawing/2014/main" id="{54108F76-9ACE-85D2-FFBC-D60E86B36E29}"/>
              </a:ext>
            </a:extLst>
          </p:cNvPr>
          <p:cNvSpPr>
            <a:spLocks noChangeArrowheads="1"/>
          </p:cNvSpPr>
          <p:nvPr/>
        </p:nvSpPr>
        <p:spPr bwMode="auto">
          <a:xfrm>
            <a:off x="3491880" y="6219825"/>
            <a:ext cx="1897063" cy="366713"/>
          </a:xfrm>
          <a:prstGeom prst="rect">
            <a:avLst/>
          </a:prstGeom>
          <a:gradFill rotWithShape="1">
            <a:gsLst>
              <a:gs pos="0">
                <a:srgbClr val="CCECFF"/>
              </a:gs>
              <a:gs pos="100000">
                <a:srgbClr val="EAF7FF"/>
              </a:gs>
            </a:gsLst>
            <a:lin ang="0" scaled="1"/>
          </a:gradFill>
          <a:ln>
            <a:noFill/>
          </a:ln>
          <a:effectLst>
            <a:outerShdw dist="68392" dir="20291915" algn="ctr" rotWithShape="0">
              <a:srgbClr val="808080">
                <a:alpha val="50000"/>
              </a:srgbClr>
            </a:outerShdw>
          </a:effectLst>
          <a:extLst>
            <a:ext uri="{91240B29-F687-4F45-9708-019B960494DF}">
              <a14:hiddenLine xmlns:a14="http://schemas.microsoft.com/office/drawing/2010/main" w="9525" algn="ctr">
                <a:solidFill>
                  <a:srgbClr val="333399"/>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
                <a:srgbClr val="FF3300"/>
              </a:buClr>
              <a:buSzPct val="70000"/>
            </a:pPr>
            <a:r>
              <a:rPr lang="zh-CN" altLang="en-US" sz="2000" b="1" dirty="0">
                <a:solidFill>
                  <a:srgbClr val="000000"/>
                </a:solidFill>
                <a:ea typeface="幼圆" pitchFamily="49" charset="-122"/>
              </a:rPr>
              <a:t>国内融资租赁</a:t>
            </a:r>
          </a:p>
        </p:txBody>
      </p:sp>
      <p:sp>
        <p:nvSpPr>
          <p:cNvPr id="79012" name="Rectangle 164">
            <a:extLst>
              <a:ext uri="{FF2B5EF4-FFF2-40B4-BE49-F238E27FC236}">
                <a16:creationId xmlns:a16="http://schemas.microsoft.com/office/drawing/2014/main" id="{62C97C2C-ED73-81A4-4427-CAFBB0842F54}"/>
              </a:ext>
            </a:extLst>
          </p:cNvPr>
          <p:cNvSpPr>
            <a:spLocks noChangeArrowheads="1"/>
          </p:cNvSpPr>
          <p:nvPr/>
        </p:nvSpPr>
        <p:spPr bwMode="auto">
          <a:xfrm>
            <a:off x="3472601" y="5733256"/>
            <a:ext cx="1871663" cy="366713"/>
          </a:xfrm>
          <a:prstGeom prst="rect">
            <a:avLst/>
          </a:prstGeom>
          <a:gradFill rotWithShape="1">
            <a:gsLst>
              <a:gs pos="0">
                <a:srgbClr val="CCECFF"/>
              </a:gs>
              <a:gs pos="100000">
                <a:srgbClr val="EAF7FF"/>
              </a:gs>
            </a:gsLst>
            <a:lin ang="0" scaled="1"/>
          </a:gradFill>
          <a:ln>
            <a:noFill/>
          </a:ln>
          <a:effectLst>
            <a:outerShdw dist="68392" dir="20291915" algn="ctr" rotWithShape="0">
              <a:srgbClr val="808080">
                <a:alpha val="50000"/>
              </a:srgbClr>
            </a:outerShdw>
          </a:effectLst>
          <a:extLst>
            <a:ext uri="{91240B29-F687-4F45-9708-019B960494DF}">
              <a14:hiddenLine xmlns:a14="http://schemas.microsoft.com/office/drawing/2010/main" w="9525" algn="ctr">
                <a:solidFill>
                  <a:srgbClr val="333399"/>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
                <a:srgbClr val="FF3300"/>
              </a:buClr>
              <a:buSzPct val="70000"/>
            </a:pPr>
            <a:r>
              <a:rPr lang="zh-CN" altLang="en-US" sz="2000" b="1" dirty="0">
                <a:solidFill>
                  <a:srgbClr val="000000"/>
                </a:solidFill>
                <a:ea typeface="幼圆" pitchFamily="49" charset="-122"/>
              </a:rPr>
              <a:t>国内发行债券</a:t>
            </a:r>
          </a:p>
        </p:txBody>
      </p:sp>
      <p:sp>
        <p:nvSpPr>
          <p:cNvPr id="79013" name="Rectangle 165">
            <a:extLst>
              <a:ext uri="{FF2B5EF4-FFF2-40B4-BE49-F238E27FC236}">
                <a16:creationId xmlns:a16="http://schemas.microsoft.com/office/drawing/2014/main" id="{AF72B167-43DA-F9E4-CB01-1BF9B9BB2EED}"/>
              </a:ext>
            </a:extLst>
          </p:cNvPr>
          <p:cNvSpPr>
            <a:spLocks noChangeArrowheads="1"/>
          </p:cNvSpPr>
          <p:nvPr/>
        </p:nvSpPr>
        <p:spPr bwMode="auto">
          <a:xfrm>
            <a:off x="3446320" y="4365104"/>
            <a:ext cx="1863725" cy="366712"/>
          </a:xfrm>
          <a:prstGeom prst="rect">
            <a:avLst/>
          </a:prstGeom>
          <a:gradFill rotWithShape="1">
            <a:gsLst>
              <a:gs pos="0">
                <a:srgbClr val="CCECFF"/>
              </a:gs>
              <a:gs pos="100000">
                <a:srgbClr val="EAF7FF"/>
              </a:gs>
            </a:gsLst>
            <a:lin ang="0" scaled="1"/>
          </a:gradFill>
          <a:ln>
            <a:noFill/>
          </a:ln>
          <a:effectLst>
            <a:outerShdw dist="68392" dir="20291915" algn="ctr" rotWithShape="0">
              <a:srgbClr val="808080">
                <a:alpha val="50000"/>
              </a:srgbClr>
            </a:outerShdw>
          </a:effectLst>
          <a:extLst>
            <a:ext uri="{91240B29-F687-4F45-9708-019B960494DF}">
              <a14:hiddenLine xmlns:a14="http://schemas.microsoft.com/office/drawing/2010/main" w="9525" algn="ctr">
                <a:solidFill>
                  <a:srgbClr val="333399"/>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
                <a:srgbClr val="FF3300"/>
              </a:buClr>
              <a:buSzPct val="70000"/>
            </a:pPr>
            <a:r>
              <a:rPr lang="zh-CN" altLang="en-US" sz="2000" b="1" dirty="0">
                <a:solidFill>
                  <a:srgbClr val="00B050"/>
                </a:solidFill>
                <a:ea typeface="幼圆" pitchFamily="49" charset="-122"/>
              </a:rPr>
              <a:t>股份</a:t>
            </a:r>
            <a:r>
              <a:rPr lang="zh-CN" altLang="en-US" sz="2000" b="1" dirty="0">
                <a:solidFill>
                  <a:schemeClr val="tx1"/>
                </a:solidFill>
                <a:ea typeface="幼圆" pitchFamily="49" charset="-122"/>
              </a:rPr>
              <a:t>商业银行 </a:t>
            </a:r>
          </a:p>
        </p:txBody>
      </p:sp>
      <p:sp>
        <p:nvSpPr>
          <p:cNvPr id="79014" name="Rectangle 166">
            <a:extLst>
              <a:ext uri="{FF2B5EF4-FFF2-40B4-BE49-F238E27FC236}">
                <a16:creationId xmlns:a16="http://schemas.microsoft.com/office/drawing/2014/main" id="{8C3C3D68-8EC2-CC42-FA11-4FB9DA4FD89B}"/>
              </a:ext>
            </a:extLst>
          </p:cNvPr>
          <p:cNvSpPr>
            <a:spLocks noChangeArrowheads="1"/>
          </p:cNvSpPr>
          <p:nvPr/>
        </p:nvSpPr>
        <p:spPr bwMode="auto">
          <a:xfrm>
            <a:off x="3390424" y="1798568"/>
            <a:ext cx="1897063" cy="366713"/>
          </a:xfrm>
          <a:prstGeom prst="rect">
            <a:avLst/>
          </a:prstGeom>
          <a:gradFill rotWithShape="1">
            <a:gsLst>
              <a:gs pos="0">
                <a:srgbClr val="CCECFF"/>
              </a:gs>
              <a:gs pos="100000">
                <a:srgbClr val="EAF7FF"/>
              </a:gs>
            </a:gsLst>
            <a:lin ang="0" scaled="1"/>
          </a:gradFill>
          <a:ln>
            <a:noFill/>
          </a:ln>
          <a:effectLst>
            <a:outerShdw dist="68392" dir="20291915" algn="ctr" rotWithShape="0">
              <a:srgbClr val="808080">
                <a:alpha val="50000"/>
              </a:srgbClr>
            </a:outerShdw>
          </a:effectLst>
          <a:extLst>
            <a:ext uri="{91240B29-F687-4F45-9708-019B960494DF}">
              <a14:hiddenLine xmlns:a14="http://schemas.microsoft.com/office/drawing/2010/main" w="9525" algn="ctr">
                <a:solidFill>
                  <a:srgbClr val="333399"/>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
                <a:srgbClr val="FF3300"/>
              </a:buClr>
              <a:buSzPct val="70000"/>
            </a:pPr>
            <a:r>
              <a:rPr lang="zh-CN" altLang="en-US" sz="2000" b="1" dirty="0">
                <a:solidFill>
                  <a:srgbClr val="7030A0"/>
                </a:solidFill>
                <a:ea typeface="幼圆" pitchFamily="49" charset="-122"/>
              </a:rPr>
              <a:t>国家政策银行</a:t>
            </a:r>
          </a:p>
        </p:txBody>
      </p:sp>
      <p:grpSp>
        <p:nvGrpSpPr>
          <p:cNvPr id="79015" name="Group 167">
            <a:extLst>
              <a:ext uri="{FF2B5EF4-FFF2-40B4-BE49-F238E27FC236}">
                <a16:creationId xmlns:a16="http://schemas.microsoft.com/office/drawing/2014/main" id="{04D047D3-4B0F-4DC0-278B-D79838015EA9}"/>
              </a:ext>
            </a:extLst>
          </p:cNvPr>
          <p:cNvGrpSpPr>
            <a:grpSpLocks/>
          </p:cNvGrpSpPr>
          <p:nvPr/>
        </p:nvGrpSpPr>
        <p:grpSpPr bwMode="auto">
          <a:xfrm>
            <a:off x="2509513" y="1989063"/>
            <a:ext cx="825500" cy="4464050"/>
            <a:chOff x="1545" y="1148"/>
            <a:chExt cx="520" cy="2812"/>
          </a:xfrm>
        </p:grpSpPr>
        <p:sp>
          <p:nvSpPr>
            <p:cNvPr id="14353" name="Freeform 168">
              <a:extLst>
                <a:ext uri="{FF2B5EF4-FFF2-40B4-BE49-F238E27FC236}">
                  <a16:creationId xmlns:a16="http://schemas.microsoft.com/office/drawing/2014/main" id="{5F460959-6C3B-16AE-A6AB-B71FC41442BA}"/>
                </a:ext>
              </a:extLst>
            </p:cNvPr>
            <p:cNvSpPr>
              <a:spLocks/>
            </p:cNvSpPr>
            <p:nvPr/>
          </p:nvSpPr>
          <p:spPr bwMode="auto">
            <a:xfrm>
              <a:off x="1829" y="1152"/>
              <a:ext cx="236" cy="1"/>
            </a:xfrm>
            <a:custGeom>
              <a:avLst/>
              <a:gdLst>
                <a:gd name="T0" fmla="*/ 0 w 236"/>
                <a:gd name="T1" fmla="*/ 0 h 1"/>
                <a:gd name="T2" fmla="*/ 236 w 236"/>
                <a:gd name="T3" fmla="*/ 0 h 1"/>
                <a:gd name="T4" fmla="*/ 0 60000 65536"/>
                <a:gd name="T5" fmla="*/ 0 60000 65536"/>
              </a:gdLst>
              <a:ahLst/>
              <a:cxnLst>
                <a:cxn ang="T4">
                  <a:pos x="T0" y="T1"/>
                </a:cxn>
                <a:cxn ang="T5">
                  <a:pos x="T2" y="T3"/>
                </a:cxn>
              </a:cxnLst>
              <a:rect l="0" t="0" r="r" b="b"/>
              <a:pathLst>
                <a:path w="236" h="1">
                  <a:moveTo>
                    <a:pt x="0" y="0"/>
                  </a:moveTo>
                  <a:lnTo>
                    <a:pt x="236"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4" name="Line 169">
              <a:extLst>
                <a:ext uri="{FF2B5EF4-FFF2-40B4-BE49-F238E27FC236}">
                  <a16:creationId xmlns:a16="http://schemas.microsoft.com/office/drawing/2014/main" id="{44B16C75-CC08-896D-211A-13522B38800D}"/>
                </a:ext>
              </a:extLst>
            </p:cNvPr>
            <p:cNvSpPr>
              <a:spLocks noChangeShapeType="1"/>
            </p:cNvSpPr>
            <p:nvPr/>
          </p:nvSpPr>
          <p:spPr bwMode="auto">
            <a:xfrm>
              <a:off x="1829" y="1645"/>
              <a:ext cx="22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5" name="Line 170">
              <a:extLst>
                <a:ext uri="{FF2B5EF4-FFF2-40B4-BE49-F238E27FC236}">
                  <a16:creationId xmlns:a16="http://schemas.microsoft.com/office/drawing/2014/main" id="{AEF4D6F1-0B4F-DA2E-4018-89C0B6926CF6}"/>
                </a:ext>
              </a:extLst>
            </p:cNvPr>
            <p:cNvSpPr>
              <a:spLocks noChangeShapeType="1"/>
            </p:cNvSpPr>
            <p:nvPr/>
          </p:nvSpPr>
          <p:spPr bwMode="auto">
            <a:xfrm>
              <a:off x="1829" y="2735"/>
              <a:ext cx="22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6" name="Line 171">
              <a:extLst>
                <a:ext uri="{FF2B5EF4-FFF2-40B4-BE49-F238E27FC236}">
                  <a16:creationId xmlns:a16="http://schemas.microsoft.com/office/drawing/2014/main" id="{FFE74E50-BAE0-4FA4-FB1E-33F5B51900F4}"/>
                </a:ext>
              </a:extLst>
            </p:cNvPr>
            <p:cNvSpPr>
              <a:spLocks noChangeShapeType="1"/>
            </p:cNvSpPr>
            <p:nvPr/>
          </p:nvSpPr>
          <p:spPr bwMode="auto">
            <a:xfrm>
              <a:off x="1829" y="3608"/>
              <a:ext cx="22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7" name="Line 172">
              <a:extLst>
                <a:ext uri="{FF2B5EF4-FFF2-40B4-BE49-F238E27FC236}">
                  <a16:creationId xmlns:a16="http://schemas.microsoft.com/office/drawing/2014/main" id="{A2A6DA0D-D3C6-F6A9-1F5A-1E12E674326B}"/>
                </a:ext>
              </a:extLst>
            </p:cNvPr>
            <p:cNvSpPr>
              <a:spLocks noChangeShapeType="1"/>
            </p:cNvSpPr>
            <p:nvPr/>
          </p:nvSpPr>
          <p:spPr bwMode="auto">
            <a:xfrm>
              <a:off x="1829" y="3956"/>
              <a:ext cx="22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8" name="Freeform 173">
              <a:extLst>
                <a:ext uri="{FF2B5EF4-FFF2-40B4-BE49-F238E27FC236}">
                  <a16:creationId xmlns:a16="http://schemas.microsoft.com/office/drawing/2014/main" id="{15246547-3DE3-02F7-9159-E0FEE181B4A1}"/>
                </a:ext>
              </a:extLst>
            </p:cNvPr>
            <p:cNvSpPr>
              <a:spLocks/>
            </p:cNvSpPr>
            <p:nvPr/>
          </p:nvSpPr>
          <p:spPr bwMode="auto">
            <a:xfrm>
              <a:off x="1545" y="2341"/>
              <a:ext cx="286" cy="1"/>
            </a:xfrm>
            <a:custGeom>
              <a:avLst/>
              <a:gdLst>
                <a:gd name="T0" fmla="*/ 0 w 286"/>
                <a:gd name="T1" fmla="*/ 0 h 1"/>
                <a:gd name="T2" fmla="*/ 286 w 286"/>
                <a:gd name="T3" fmla="*/ 0 h 1"/>
                <a:gd name="T4" fmla="*/ 0 60000 65536"/>
                <a:gd name="T5" fmla="*/ 0 60000 65536"/>
              </a:gdLst>
              <a:ahLst/>
              <a:cxnLst>
                <a:cxn ang="T4">
                  <a:pos x="T0" y="T1"/>
                </a:cxn>
                <a:cxn ang="T5">
                  <a:pos x="T2" y="T3"/>
                </a:cxn>
              </a:cxnLst>
              <a:rect l="0" t="0" r="r" b="b"/>
              <a:pathLst>
                <a:path w="286" h="1">
                  <a:moveTo>
                    <a:pt x="0" y="0"/>
                  </a:moveTo>
                  <a:lnTo>
                    <a:pt x="286"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9" name="Line 174">
              <a:extLst>
                <a:ext uri="{FF2B5EF4-FFF2-40B4-BE49-F238E27FC236}">
                  <a16:creationId xmlns:a16="http://schemas.microsoft.com/office/drawing/2014/main" id="{0E53F13D-A577-D4B2-AA26-5A1D51E2F38D}"/>
                </a:ext>
              </a:extLst>
            </p:cNvPr>
            <p:cNvSpPr>
              <a:spLocks noChangeShapeType="1"/>
            </p:cNvSpPr>
            <p:nvPr/>
          </p:nvSpPr>
          <p:spPr bwMode="auto">
            <a:xfrm>
              <a:off x="1839" y="3189"/>
              <a:ext cx="22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0" name="Line 175">
              <a:extLst>
                <a:ext uri="{FF2B5EF4-FFF2-40B4-BE49-F238E27FC236}">
                  <a16:creationId xmlns:a16="http://schemas.microsoft.com/office/drawing/2014/main" id="{C27650CD-34C9-F458-6386-7645728D123B}"/>
                </a:ext>
              </a:extLst>
            </p:cNvPr>
            <p:cNvSpPr>
              <a:spLocks noChangeShapeType="1"/>
            </p:cNvSpPr>
            <p:nvPr/>
          </p:nvSpPr>
          <p:spPr bwMode="auto">
            <a:xfrm>
              <a:off x="1829" y="1148"/>
              <a:ext cx="0" cy="281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9024" name="Rectangle 176">
            <a:extLst>
              <a:ext uri="{FF2B5EF4-FFF2-40B4-BE49-F238E27FC236}">
                <a16:creationId xmlns:a16="http://schemas.microsoft.com/office/drawing/2014/main" id="{9CC075EC-596A-388B-D128-84F32A82ED41}"/>
              </a:ext>
            </a:extLst>
          </p:cNvPr>
          <p:cNvSpPr>
            <a:spLocks noChangeArrowheads="1"/>
          </p:cNvSpPr>
          <p:nvPr/>
        </p:nvSpPr>
        <p:spPr bwMode="auto">
          <a:xfrm>
            <a:off x="3413935" y="2594694"/>
            <a:ext cx="1871663" cy="366713"/>
          </a:xfrm>
          <a:prstGeom prst="rect">
            <a:avLst/>
          </a:prstGeom>
          <a:gradFill rotWithShape="1">
            <a:gsLst>
              <a:gs pos="0">
                <a:srgbClr val="CCECFF"/>
              </a:gs>
              <a:gs pos="100000">
                <a:srgbClr val="EAF7FF"/>
              </a:gs>
            </a:gsLst>
            <a:lin ang="0" scaled="1"/>
          </a:gradFill>
          <a:ln>
            <a:noFill/>
          </a:ln>
          <a:effectLst>
            <a:outerShdw dist="68392" dir="20291915" algn="ctr" rotWithShape="0">
              <a:srgbClr val="808080">
                <a:alpha val="50000"/>
              </a:srgbClr>
            </a:outerShdw>
          </a:effectLst>
          <a:extLst>
            <a:ext uri="{91240B29-F687-4F45-9708-019B960494DF}">
              <a14:hiddenLine xmlns:a14="http://schemas.microsoft.com/office/drawing/2010/main" w="9525" algn="ctr">
                <a:solidFill>
                  <a:srgbClr val="333399"/>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
                <a:srgbClr val="FF3300"/>
              </a:buClr>
              <a:buSzPct val="70000"/>
            </a:pPr>
            <a:r>
              <a:rPr lang="zh-CN" altLang="en-US" sz="2000" b="1" dirty="0">
                <a:solidFill>
                  <a:srgbClr val="0070C0"/>
                </a:solidFill>
                <a:ea typeface="幼圆" pitchFamily="49" charset="-122"/>
              </a:rPr>
              <a:t>国有</a:t>
            </a:r>
            <a:r>
              <a:rPr lang="zh-CN" altLang="en-US" sz="2000" b="1" dirty="0">
                <a:solidFill>
                  <a:schemeClr val="tx1"/>
                </a:solidFill>
                <a:ea typeface="幼圆" pitchFamily="49" charset="-122"/>
              </a:rPr>
              <a:t>商业银行</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nodeType="clickEffect">
                                  <p:stCondLst>
                                    <p:cond delay="0"/>
                                  </p:stCondLst>
                                  <p:childTnLst>
                                    <p:set>
                                      <p:cBhvr>
                                        <p:cTn id="6" dur="1" fill="hold">
                                          <p:stCondLst>
                                            <p:cond delay="0"/>
                                          </p:stCondLst>
                                        </p:cTn>
                                        <p:tgtEl>
                                          <p:spTgt spid="79008">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79008">
                                            <p:txEl>
                                              <p:pRg st="0" end="0"/>
                                            </p:txEl>
                                          </p:spTgt>
                                        </p:tgtEl>
                                        <p:attrNameLst>
                                          <p:attrName>ppt_x</p:attrName>
                                        </p:attrNameLst>
                                      </p:cBhvr>
                                    </p:anim>
                                    <p:anim from="0" to="-1.0" calcmode="lin" valueType="num">
                                      <p:cBhvr>
                                        <p:cTn id="8" dur="200" decel="50000" autoRev="1" fill="hold">
                                          <p:stCondLst>
                                            <p:cond delay="600"/>
                                          </p:stCondLst>
                                        </p:cTn>
                                        <p:tgtEl>
                                          <p:spTgt spid="79008">
                                            <p:txEl>
                                              <p:pRg st="0" end="0"/>
                                            </p:txEl>
                                          </p:spTgt>
                                        </p:tgtEl>
                                        <p:attrNameLst>
                                          <p:attrName>xshear</p:attrName>
                                        </p:attrNameLst>
                                      </p:cBhvr>
                                    </p:anim>
                                    <p:animScale>
                                      <p:cBhvr>
                                        <p:cTn id="9" dur="200" decel="100000" autoRev="1" fill="hold">
                                          <p:stCondLst>
                                            <p:cond delay="600"/>
                                          </p:stCondLst>
                                        </p:cTn>
                                        <p:tgtEl>
                                          <p:spTgt spid="79008">
                                            <p:txEl>
                                              <p:pRg st="0" end="0"/>
                                            </p:txEl>
                                          </p:spTgt>
                                        </p:tgtEl>
                                      </p:cBhvr>
                                      <p:from x="100000" y="100000"/>
                                      <p:to x="80000" y="100000"/>
                                    </p:animScale>
                                    <p:anim by="(#ppt_h/3+#ppt_w*0.1)" calcmode="lin" valueType="num">
                                      <p:cBhvr additive="sum">
                                        <p:cTn id="10" dur="200" decel="100000" autoRev="1" fill="hold">
                                          <p:stCondLst>
                                            <p:cond delay="600"/>
                                          </p:stCondLst>
                                        </p:cTn>
                                        <p:tgtEl>
                                          <p:spTgt spid="79008">
                                            <p:txEl>
                                              <p:pRg st="0" end="0"/>
                                            </p:txEl>
                                          </p:spTgt>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79010"/>
                                        </p:tgtEl>
                                        <p:attrNameLst>
                                          <p:attrName>style.visibility</p:attrName>
                                        </p:attrNameLst>
                                      </p:cBhvr>
                                      <p:to>
                                        <p:strVal val="visible"/>
                                      </p:to>
                                    </p:set>
                                    <p:animEffect transition="in" filter="dissolve">
                                      <p:cBhvr>
                                        <p:cTn id="15" dur="500"/>
                                        <p:tgtEl>
                                          <p:spTgt spid="79010"/>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79015"/>
                                        </p:tgtEl>
                                        <p:attrNameLst>
                                          <p:attrName>style.visibility</p:attrName>
                                        </p:attrNameLst>
                                      </p:cBhvr>
                                      <p:to>
                                        <p:strVal val="visible"/>
                                      </p:to>
                                    </p:set>
                                    <p:animEffect transition="in" filter="wipe(left)">
                                      <p:cBhvr>
                                        <p:cTn id="19" dur="500"/>
                                        <p:tgtEl>
                                          <p:spTgt spid="79015"/>
                                        </p:tgtEl>
                                      </p:cBhvr>
                                    </p:animEffect>
                                  </p:childTnLst>
                                </p:cTn>
                              </p:par>
                            </p:childTnLst>
                          </p:cTn>
                        </p:par>
                        <p:par>
                          <p:cTn id="20" fill="hold" nodeType="afterGroup">
                            <p:stCondLst>
                              <p:cond delay="1000"/>
                            </p:stCondLst>
                            <p:childTnLst>
                              <p:par>
                                <p:cTn id="21" presetID="9" presetClass="entr" presetSubtype="0" fill="hold" nodeType="afterEffect">
                                  <p:stCondLst>
                                    <p:cond delay="0"/>
                                  </p:stCondLst>
                                  <p:childTnLst>
                                    <p:set>
                                      <p:cBhvr>
                                        <p:cTn id="22" dur="1" fill="hold">
                                          <p:stCondLst>
                                            <p:cond delay="0"/>
                                          </p:stCondLst>
                                        </p:cTn>
                                        <p:tgtEl>
                                          <p:spTgt spid="79014"/>
                                        </p:tgtEl>
                                        <p:attrNameLst>
                                          <p:attrName>style.visibility</p:attrName>
                                        </p:attrNameLst>
                                      </p:cBhvr>
                                      <p:to>
                                        <p:strVal val="visible"/>
                                      </p:to>
                                    </p:set>
                                    <p:animEffect transition="in" filter="dissolve">
                                      <p:cBhvr>
                                        <p:cTn id="23" dur="500"/>
                                        <p:tgtEl>
                                          <p:spTgt spid="79014"/>
                                        </p:tgtEl>
                                      </p:cBhvr>
                                    </p:animEffect>
                                  </p:childTnLst>
                                </p:cTn>
                              </p:par>
                            </p:childTnLst>
                          </p:cTn>
                        </p:par>
                        <p:par>
                          <p:cTn id="24" fill="hold" nodeType="afterGroup">
                            <p:stCondLst>
                              <p:cond delay="1500"/>
                            </p:stCondLst>
                            <p:childTnLst>
                              <p:par>
                                <p:cTn id="25" presetID="9" presetClass="entr" presetSubtype="0" fill="hold" nodeType="afterEffect">
                                  <p:stCondLst>
                                    <p:cond delay="0"/>
                                  </p:stCondLst>
                                  <p:childTnLst>
                                    <p:set>
                                      <p:cBhvr>
                                        <p:cTn id="26" dur="1" fill="hold">
                                          <p:stCondLst>
                                            <p:cond delay="0"/>
                                          </p:stCondLst>
                                        </p:cTn>
                                        <p:tgtEl>
                                          <p:spTgt spid="79007"/>
                                        </p:tgtEl>
                                        <p:attrNameLst>
                                          <p:attrName>style.visibility</p:attrName>
                                        </p:attrNameLst>
                                      </p:cBhvr>
                                      <p:to>
                                        <p:strVal val="visible"/>
                                      </p:to>
                                    </p:set>
                                    <p:animEffect transition="in" filter="dissolve">
                                      <p:cBhvr>
                                        <p:cTn id="27" dur="500"/>
                                        <p:tgtEl>
                                          <p:spTgt spid="79007"/>
                                        </p:tgtEl>
                                      </p:cBhvr>
                                    </p:animEffect>
                                  </p:childTnLst>
                                </p:cTn>
                              </p:par>
                            </p:childTnLst>
                          </p:cTn>
                        </p:par>
                        <p:par>
                          <p:cTn id="28" fill="hold" nodeType="afterGroup">
                            <p:stCondLst>
                              <p:cond delay="2000"/>
                            </p:stCondLst>
                            <p:childTnLst>
                              <p:par>
                                <p:cTn id="29" presetID="9" presetClass="entr" presetSubtype="0" fill="hold" nodeType="afterEffect">
                                  <p:stCondLst>
                                    <p:cond delay="0"/>
                                  </p:stCondLst>
                                  <p:childTnLst>
                                    <p:set>
                                      <p:cBhvr>
                                        <p:cTn id="30" dur="1" fill="hold">
                                          <p:stCondLst>
                                            <p:cond delay="0"/>
                                          </p:stCondLst>
                                        </p:cTn>
                                        <p:tgtEl>
                                          <p:spTgt spid="79024"/>
                                        </p:tgtEl>
                                        <p:attrNameLst>
                                          <p:attrName>style.visibility</p:attrName>
                                        </p:attrNameLst>
                                      </p:cBhvr>
                                      <p:to>
                                        <p:strVal val="visible"/>
                                      </p:to>
                                    </p:set>
                                    <p:animEffect transition="in" filter="dissolve">
                                      <p:cBhvr>
                                        <p:cTn id="31" dur="500"/>
                                        <p:tgtEl>
                                          <p:spTgt spid="79024"/>
                                        </p:tgtEl>
                                      </p:cBhvr>
                                    </p:animEffect>
                                  </p:childTnLst>
                                </p:cTn>
                              </p:par>
                            </p:childTnLst>
                          </p:cTn>
                        </p:par>
                        <p:par>
                          <p:cTn id="32" fill="hold" nodeType="afterGroup">
                            <p:stCondLst>
                              <p:cond delay="2500"/>
                            </p:stCondLst>
                            <p:childTnLst>
                              <p:par>
                                <p:cTn id="33" presetID="9" presetClass="entr" presetSubtype="0" fill="hold" nodeType="afterEffect">
                                  <p:stCondLst>
                                    <p:cond delay="0"/>
                                  </p:stCondLst>
                                  <p:childTnLst>
                                    <p:set>
                                      <p:cBhvr>
                                        <p:cTn id="34" dur="1" fill="hold">
                                          <p:stCondLst>
                                            <p:cond delay="0"/>
                                          </p:stCondLst>
                                        </p:cTn>
                                        <p:tgtEl>
                                          <p:spTgt spid="79005"/>
                                        </p:tgtEl>
                                        <p:attrNameLst>
                                          <p:attrName>style.visibility</p:attrName>
                                        </p:attrNameLst>
                                      </p:cBhvr>
                                      <p:to>
                                        <p:strVal val="visible"/>
                                      </p:to>
                                    </p:set>
                                    <p:animEffect transition="in" filter="dissolve">
                                      <p:cBhvr>
                                        <p:cTn id="35" dur="500"/>
                                        <p:tgtEl>
                                          <p:spTgt spid="79005"/>
                                        </p:tgtEl>
                                      </p:cBhvr>
                                    </p:animEffect>
                                  </p:childTnLst>
                                </p:cTn>
                              </p:par>
                            </p:childTnLst>
                          </p:cTn>
                        </p:par>
                        <p:par>
                          <p:cTn id="36" fill="hold" nodeType="afterGroup">
                            <p:stCondLst>
                              <p:cond delay="3000"/>
                            </p:stCondLst>
                            <p:childTnLst>
                              <p:par>
                                <p:cTn id="37" presetID="9" presetClass="entr" presetSubtype="0" fill="hold" nodeType="afterEffect">
                                  <p:stCondLst>
                                    <p:cond delay="0"/>
                                  </p:stCondLst>
                                  <p:childTnLst>
                                    <p:set>
                                      <p:cBhvr>
                                        <p:cTn id="38" dur="1" fill="hold">
                                          <p:stCondLst>
                                            <p:cond delay="0"/>
                                          </p:stCondLst>
                                        </p:cTn>
                                        <p:tgtEl>
                                          <p:spTgt spid="79013"/>
                                        </p:tgtEl>
                                        <p:attrNameLst>
                                          <p:attrName>style.visibility</p:attrName>
                                        </p:attrNameLst>
                                      </p:cBhvr>
                                      <p:to>
                                        <p:strVal val="visible"/>
                                      </p:to>
                                    </p:set>
                                    <p:animEffect transition="in" filter="dissolve">
                                      <p:cBhvr>
                                        <p:cTn id="39" dur="500"/>
                                        <p:tgtEl>
                                          <p:spTgt spid="79013"/>
                                        </p:tgtEl>
                                      </p:cBhvr>
                                    </p:animEffect>
                                  </p:childTnLst>
                                </p:cTn>
                              </p:par>
                            </p:childTnLst>
                          </p:cTn>
                        </p:par>
                        <p:par>
                          <p:cTn id="40" fill="hold" nodeType="afterGroup">
                            <p:stCondLst>
                              <p:cond delay="3500"/>
                            </p:stCondLst>
                            <p:childTnLst>
                              <p:par>
                                <p:cTn id="41" presetID="9" presetClass="entr" presetSubtype="0" fill="hold" nodeType="afterEffect">
                                  <p:stCondLst>
                                    <p:cond delay="0"/>
                                  </p:stCondLst>
                                  <p:childTnLst>
                                    <p:set>
                                      <p:cBhvr>
                                        <p:cTn id="42" dur="1" fill="hold">
                                          <p:stCondLst>
                                            <p:cond delay="0"/>
                                          </p:stCondLst>
                                        </p:cTn>
                                        <p:tgtEl>
                                          <p:spTgt spid="79004"/>
                                        </p:tgtEl>
                                        <p:attrNameLst>
                                          <p:attrName>style.visibility</p:attrName>
                                        </p:attrNameLst>
                                      </p:cBhvr>
                                      <p:to>
                                        <p:strVal val="visible"/>
                                      </p:to>
                                    </p:set>
                                    <p:animEffect transition="in" filter="dissolve">
                                      <p:cBhvr>
                                        <p:cTn id="43" dur="500"/>
                                        <p:tgtEl>
                                          <p:spTgt spid="79004"/>
                                        </p:tgtEl>
                                      </p:cBhvr>
                                    </p:animEffect>
                                  </p:childTnLst>
                                </p:cTn>
                              </p:par>
                            </p:childTnLst>
                          </p:cTn>
                        </p:par>
                        <p:par>
                          <p:cTn id="44" fill="hold" nodeType="afterGroup">
                            <p:stCondLst>
                              <p:cond delay="4000"/>
                            </p:stCondLst>
                            <p:childTnLst>
                              <p:par>
                                <p:cTn id="45" presetID="9" presetClass="entr" presetSubtype="0" fill="hold" nodeType="afterEffect">
                                  <p:stCondLst>
                                    <p:cond delay="0"/>
                                  </p:stCondLst>
                                  <p:childTnLst>
                                    <p:set>
                                      <p:cBhvr>
                                        <p:cTn id="46" dur="1" fill="hold">
                                          <p:stCondLst>
                                            <p:cond delay="0"/>
                                          </p:stCondLst>
                                        </p:cTn>
                                        <p:tgtEl>
                                          <p:spTgt spid="79009"/>
                                        </p:tgtEl>
                                        <p:attrNameLst>
                                          <p:attrName>style.visibility</p:attrName>
                                        </p:attrNameLst>
                                      </p:cBhvr>
                                      <p:to>
                                        <p:strVal val="visible"/>
                                      </p:to>
                                    </p:set>
                                    <p:animEffect transition="in" filter="dissolve">
                                      <p:cBhvr>
                                        <p:cTn id="47" dur="500"/>
                                        <p:tgtEl>
                                          <p:spTgt spid="79009"/>
                                        </p:tgtEl>
                                      </p:cBhvr>
                                    </p:animEffect>
                                  </p:childTnLst>
                                </p:cTn>
                              </p:par>
                            </p:childTnLst>
                          </p:cTn>
                        </p:par>
                        <p:par>
                          <p:cTn id="48" fill="hold" nodeType="afterGroup">
                            <p:stCondLst>
                              <p:cond delay="4500"/>
                            </p:stCondLst>
                            <p:childTnLst>
                              <p:par>
                                <p:cTn id="49" presetID="9" presetClass="entr" presetSubtype="0" fill="hold" nodeType="afterEffect">
                                  <p:stCondLst>
                                    <p:cond delay="0"/>
                                  </p:stCondLst>
                                  <p:childTnLst>
                                    <p:set>
                                      <p:cBhvr>
                                        <p:cTn id="50" dur="1" fill="hold">
                                          <p:stCondLst>
                                            <p:cond delay="0"/>
                                          </p:stCondLst>
                                        </p:cTn>
                                        <p:tgtEl>
                                          <p:spTgt spid="79006"/>
                                        </p:tgtEl>
                                        <p:attrNameLst>
                                          <p:attrName>style.visibility</p:attrName>
                                        </p:attrNameLst>
                                      </p:cBhvr>
                                      <p:to>
                                        <p:strVal val="visible"/>
                                      </p:to>
                                    </p:set>
                                    <p:animEffect transition="in" filter="dissolve">
                                      <p:cBhvr>
                                        <p:cTn id="51" dur="500"/>
                                        <p:tgtEl>
                                          <p:spTgt spid="79006"/>
                                        </p:tgtEl>
                                      </p:cBhvr>
                                    </p:animEffect>
                                  </p:childTnLst>
                                </p:cTn>
                              </p:par>
                            </p:childTnLst>
                          </p:cTn>
                        </p:par>
                        <p:par>
                          <p:cTn id="52" fill="hold" nodeType="afterGroup">
                            <p:stCondLst>
                              <p:cond delay="5000"/>
                            </p:stCondLst>
                            <p:childTnLst>
                              <p:par>
                                <p:cTn id="53" presetID="9" presetClass="entr" presetSubtype="0" fill="hold" nodeType="afterEffect">
                                  <p:stCondLst>
                                    <p:cond delay="0"/>
                                  </p:stCondLst>
                                  <p:childTnLst>
                                    <p:set>
                                      <p:cBhvr>
                                        <p:cTn id="54" dur="1" fill="hold">
                                          <p:stCondLst>
                                            <p:cond delay="0"/>
                                          </p:stCondLst>
                                        </p:cTn>
                                        <p:tgtEl>
                                          <p:spTgt spid="79012"/>
                                        </p:tgtEl>
                                        <p:attrNameLst>
                                          <p:attrName>style.visibility</p:attrName>
                                        </p:attrNameLst>
                                      </p:cBhvr>
                                      <p:to>
                                        <p:strVal val="visible"/>
                                      </p:to>
                                    </p:set>
                                    <p:animEffect transition="in" filter="dissolve">
                                      <p:cBhvr>
                                        <p:cTn id="55" dur="500"/>
                                        <p:tgtEl>
                                          <p:spTgt spid="79012"/>
                                        </p:tgtEl>
                                      </p:cBhvr>
                                    </p:animEffect>
                                  </p:childTnLst>
                                </p:cTn>
                              </p:par>
                            </p:childTnLst>
                          </p:cTn>
                        </p:par>
                        <p:par>
                          <p:cTn id="56" fill="hold" nodeType="afterGroup">
                            <p:stCondLst>
                              <p:cond delay="5500"/>
                            </p:stCondLst>
                            <p:childTnLst>
                              <p:par>
                                <p:cTn id="57" presetID="9" presetClass="entr" presetSubtype="0" fill="hold" nodeType="afterEffect">
                                  <p:stCondLst>
                                    <p:cond delay="0"/>
                                  </p:stCondLst>
                                  <p:childTnLst>
                                    <p:set>
                                      <p:cBhvr>
                                        <p:cTn id="58" dur="1" fill="hold">
                                          <p:stCondLst>
                                            <p:cond delay="0"/>
                                          </p:stCondLst>
                                        </p:cTn>
                                        <p:tgtEl>
                                          <p:spTgt spid="79011"/>
                                        </p:tgtEl>
                                        <p:attrNameLst>
                                          <p:attrName>style.visibility</p:attrName>
                                        </p:attrNameLst>
                                      </p:cBhvr>
                                      <p:to>
                                        <p:strVal val="visible"/>
                                      </p:to>
                                    </p:set>
                                    <p:animEffect transition="in" filter="dissolve">
                                      <p:cBhvr>
                                        <p:cTn id="59" dur="500"/>
                                        <p:tgtEl>
                                          <p:spTgt spid="79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04" grpId="0" animBg="1"/>
      <p:bldP spid="79005" grpId="0" animBg="1"/>
      <p:bldP spid="79006" grpId="0" animBg="1"/>
      <p:bldP spid="79007" grpId="0" animBg="1"/>
      <p:bldP spid="79009" grpId="0" animBg="1"/>
      <p:bldP spid="79010" grpId="0" animBg="1"/>
      <p:bldP spid="79011" grpId="0" animBg="1"/>
      <p:bldP spid="79012" grpId="0" animBg="1"/>
      <p:bldP spid="79013" grpId="0" animBg="1"/>
      <p:bldP spid="79014" grpId="0" animBg="1"/>
      <p:bldP spid="790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1228D85-1748-FBA4-E259-9CB0DDA07278}"/>
              </a:ext>
            </a:extLst>
          </p:cNvPr>
          <p:cNvSpPr>
            <a:spLocks noGrp="1"/>
          </p:cNvSpPr>
          <p:nvPr>
            <p:ph type="sldNum" sz="quarter" idx="10"/>
          </p:nvPr>
        </p:nvSpPr>
        <p:spPr/>
        <p:txBody>
          <a:bodyPr/>
          <a:lstStyle/>
          <a:p>
            <a:pPr>
              <a:defRPr/>
            </a:pPr>
            <a:fld id="{40F9AE2B-DFED-4D48-8DFD-88A49E441BD4}" type="slidenum">
              <a:rPr lang="en-US" altLang="zh-CN" smtClean="0"/>
              <a:pPr>
                <a:defRPr/>
              </a:pPr>
              <a:t>14</a:t>
            </a:fld>
            <a:endParaRPr lang="en-US" altLang="zh-CN"/>
          </a:p>
        </p:txBody>
      </p:sp>
      <p:pic>
        <p:nvPicPr>
          <p:cNvPr id="5" name="中国人民银行历史沿革.mp4">
            <a:hlinkClick r:id="" action="ppaction://media"/>
            <a:extLst>
              <a:ext uri="{FF2B5EF4-FFF2-40B4-BE49-F238E27FC236}">
                <a16:creationId xmlns:a16="http://schemas.microsoft.com/office/drawing/2014/main" id="{B1A9136B-E261-6295-E040-85C0505A5D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000" y="1052736"/>
            <a:ext cx="8128000" cy="4572000"/>
          </a:xfrm>
          <a:prstGeom prst="rect">
            <a:avLst/>
          </a:prstGeom>
        </p:spPr>
      </p:pic>
      <p:sp>
        <p:nvSpPr>
          <p:cNvPr id="6" name="文本框 5">
            <a:extLst>
              <a:ext uri="{FF2B5EF4-FFF2-40B4-BE49-F238E27FC236}">
                <a16:creationId xmlns:a16="http://schemas.microsoft.com/office/drawing/2014/main" id="{8BF731B9-4221-6B2C-1446-17057C5BF76F}"/>
              </a:ext>
            </a:extLst>
          </p:cNvPr>
          <p:cNvSpPr txBox="1"/>
          <p:nvPr/>
        </p:nvSpPr>
        <p:spPr>
          <a:xfrm>
            <a:off x="3275856" y="5877272"/>
            <a:ext cx="3312368" cy="369332"/>
          </a:xfrm>
          <a:prstGeom prst="rect">
            <a:avLst/>
          </a:prstGeom>
          <a:noFill/>
        </p:spPr>
        <p:txBody>
          <a:bodyPr wrap="square" rtlCol="0">
            <a:spAutoFit/>
          </a:bodyPr>
          <a:lstStyle/>
          <a:p>
            <a:r>
              <a:rPr kumimoji="1" lang="zh-CN" altLang="en-US" b="1" dirty="0"/>
              <a:t>国家央行</a:t>
            </a:r>
            <a:r>
              <a:rPr kumimoji="1" lang="en-US" altLang="zh-CN" b="1" dirty="0"/>
              <a:t>——</a:t>
            </a:r>
            <a:r>
              <a:rPr kumimoji="1" lang="zh-CN" altLang="en-US" b="1" dirty="0"/>
              <a:t>中国人民银行</a:t>
            </a:r>
          </a:p>
        </p:txBody>
      </p:sp>
    </p:spTree>
    <p:extLst>
      <p:ext uri="{BB962C8B-B14F-4D97-AF65-F5344CB8AC3E}">
        <p14:creationId xmlns:p14="http://schemas.microsoft.com/office/powerpoint/2010/main" val="386429678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6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EA42D12F-C1D7-0585-79A4-86BB2F3E4592}"/>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22FF007-594C-AC44-8EB2-0074BED06B78}" type="slidenum">
              <a:rPr kumimoji="0" lang="en-US" altLang="zh-CN" sz="1000" smtClean="0">
                <a:solidFill>
                  <a:schemeClr val="bg2"/>
                </a:solidFill>
                <a:ea typeface="华文行楷" panose="02010800040101010101" pitchFamily="2" charset="-122"/>
              </a:rPr>
              <a:pPr>
                <a:spcBef>
                  <a:spcPct val="0"/>
                </a:spcBef>
                <a:buClrTx/>
                <a:buSzTx/>
                <a:buFontTx/>
                <a:buNone/>
              </a:pPr>
              <a:t>15</a:t>
            </a:fld>
            <a:endParaRPr kumimoji="0" lang="en-US" altLang="zh-CN" sz="1000">
              <a:solidFill>
                <a:schemeClr val="bg2"/>
              </a:solidFill>
              <a:ea typeface="华文行楷" panose="02010800040101010101" pitchFamily="2" charset="-122"/>
            </a:endParaRPr>
          </a:p>
        </p:txBody>
      </p:sp>
      <p:sp>
        <p:nvSpPr>
          <p:cNvPr id="15363" name="Rectangle 2">
            <a:extLst>
              <a:ext uri="{FF2B5EF4-FFF2-40B4-BE49-F238E27FC236}">
                <a16:creationId xmlns:a16="http://schemas.microsoft.com/office/drawing/2014/main" id="{C2C2AFA4-ED47-FFF4-2669-601DCEF00DE7}"/>
              </a:ext>
            </a:extLst>
          </p:cNvPr>
          <p:cNvSpPr>
            <a:spLocks noGrp="1" noChangeArrowheads="1"/>
          </p:cNvSpPr>
          <p:nvPr>
            <p:ph type="title"/>
          </p:nvPr>
        </p:nvSpPr>
        <p:spPr/>
        <p:txBody>
          <a:bodyPr/>
          <a:lstStyle/>
          <a:p>
            <a:pPr eaLnBrk="1" hangingPunct="1"/>
            <a:r>
              <a:rPr lang="zh-CN" altLang="en-US" dirty="0">
                <a:solidFill>
                  <a:srgbClr val="00B050"/>
                </a:solidFill>
              </a:rPr>
              <a:t>债务资金的融通</a:t>
            </a:r>
          </a:p>
        </p:txBody>
      </p:sp>
      <p:sp>
        <p:nvSpPr>
          <p:cNvPr id="80910" name="Rectangle 14">
            <a:extLst>
              <a:ext uri="{FF2B5EF4-FFF2-40B4-BE49-F238E27FC236}">
                <a16:creationId xmlns:a16="http://schemas.microsoft.com/office/drawing/2014/main" id="{E235C874-90B2-04B0-E371-DFC45F4676E0}"/>
              </a:ext>
            </a:extLst>
          </p:cNvPr>
          <p:cNvSpPr>
            <a:spLocks noChangeArrowheads="1"/>
          </p:cNvSpPr>
          <p:nvPr/>
        </p:nvSpPr>
        <p:spPr bwMode="auto">
          <a:xfrm>
            <a:off x="467544" y="1308100"/>
            <a:ext cx="2697162"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dirty="0">
                <a:latin typeface="幼圆" pitchFamily="49" charset="-122"/>
                <a:ea typeface="幼圆" pitchFamily="49" charset="-122"/>
              </a:rPr>
              <a:t> </a:t>
            </a:r>
            <a:r>
              <a:rPr lang="en-US" altLang="zh-CN" sz="2400" b="1" dirty="0">
                <a:latin typeface="幼圆" pitchFamily="49" charset="-122"/>
                <a:ea typeface="幼圆" pitchFamily="49" charset="-122"/>
              </a:rPr>
              <a:t>1.</a:t>
            </a:r>
            <a:r>
              <a:rPr lang="zh-CN" altLang="en-US" sz="2400" b="1" dirty="0">
                <a:latin typeface="幼圆" pitchFamily="49" charset="-122"/>
                <a:ea typeface="幼圆" pitchFamily="49" charset="-122"/>
              </a:rPr>
              <a:t>政策性银行贷款</a:t>
            </a:r>
          </a:p>
        </p:txBody>
      </p:sp>
      <p:sp>
        <p:nvSpPr>
          <p:cNvPr id="80911" name="Text Box 15">
            <a:extLst>
              <a:ext uri="{FF2B5EF4-FFF2-40B4-BE49-F238E27FC236}">
                <a16:creationId xmlns:a16="http://schemas.microsoft.com/office/drawing/2014/main" id="{B76B6F36-8F87-366D-BA41-C3F6ADE6A916}"/>
              </a:ext>
            </a:extLst>
          </p:cNvPr>
          <p:cNvSpPr txBox="1">
            <a:spLocks noChangeArrowheads="1"/>
          </p:cNvSpPr>
          <p:nvPr/>
        </p:nvSpPr>
        <p:spPr bwMode="auto">
          <a:xfrm>
            <a:off x="684213" y="1901825"/>
            <a:ext cx="7991475" cy="1235075"/>
          </a:xfrm>
          <a:prstGeom prst="rect">
            <a:avLst/>
          </a:prstGeom>
          <a:gradFill rotWithShape="1">
            <a:gsLst>
              <a:gs pos="0">
                <a:srgbClr val="FFFF99">
                  <a:alpha val="59000"/>
                </a:srgbClr>
              </a:gs>
              <a:gs pos="50000">
                <a:srgbClr val="FFFFFF"/>
              </a:gs>
              <a:gs pos="100000">
                <a:srgbClr val="FFFF99">
                  <a:alpha val="59000"/>
                </a:srgbClr>
              </a:gs>
            </a:gsLst>
            <a:lin ang="5400000" scaled="1"/>
          </a:gradFill>
          <a:ln>
            <a:noFill/>
          </a:ln>
          <a:effec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spcBef>
                <a:spcPct val="50000"/>
              </a:spcBef>
            </a:pPr>
            <a:r>
              <a:rPr lang="en-US" altLang="zh-CN" sz="2000" b="1" dirty="0">
                <a:solidFill>
                  <a:srgbClr val="000000"/>
                </a:solidFill>
                <a:latin typeface="幼圆" pitchFamily="49" charset="-122"/>
                <a:ea typeface="幼圆" pitchFamily="49" charset="-122"/>
              </a:rPr>
              <a:t>    </a:t>
            </a:r>
            <a:r>
              <a:rPr lang="zh-CN" altLang="en-US" sz="2000" b="1" dirty="0">
                <a:solidFill>
                  <a:srgbClr val="000000"/>
                </a:solidFill>
                <a:latin typeface="幼圆" pitchFamily="49" charset="-122"/>
                <a:ea typeface="幼圆" pitchFamily="49" charset="-122"/>
              </a:rPr>
              <a:t>政策性银行是指</a:t>
            </a:r>
            <a:r>
              <a:rPr lang="zh-CN" altLang="en-US" sz="2000" b="1" dirty="0">
                <a:solidFill>
                  <a:srgbClr val="FF0000"/>
                </a:solidFill>
                <a:latin typeface="幼圆" pitchFamily="49" charset="-122"/>
                <a:ea typeface="幼圆" pitchFamily="49" charset="-122"/>
              </a:rPr>
              <a:t>由政府创立、参股或保证的</a:t>
            </a:r>
            <a:r>
              <a:rPr lang="zh-CN" altLang="en-US" sz="2000" b="1" dirty="0">
                <a:solidFill>
                  <a:srgbClr val="000000"/>
                </a:solidFill>
                <a:latin typeface="幼圆" pitchFamily="49" charset="-122"/>
                <a:ea typeface="幼圆" pitchFamily="49" charset="-122"/>
              </a:rPr>
              <a:t>，专门为</a:t>
            </a:r>
            <a:r>
              <a:rPr lang="zh-CN" altLang="en-US" sz="2000" b="1" dirty="0">
                <a:solidFill>
                  <a:srgbClr val="FF0000"/>
                </a:solidFill>
                <a:latin typeface="幼圆" pitchFamily="49" charset="-122"/>
                <a:ea typeface="幼圆" pitchFamily="49" charset="-122"/>
              </a:rPr>
              <a:t>贯彻和配合政府特定的社会经济政策或意图</a:t>
            </a:r>
            <a:r>
              <a:rPr lang="zh-CN" altLang="en-US" sz="2000" b="1" dirty="0">
                <a:solidFill>
                  <a:srgbClr val="000000"/>
                </a:solidFill>
                <a:latin typeface="幼圆" pitchFamily="49" charset="-122"/>
                <a:ea typeface="幼圆" pitchFamily="49" charset="-122"/>
              </a:rPr>
              <a:t>，直接或间接地从事某种特殊政策性融资活动的金融机构。</a:t>
            </a:r>
          </a:p>
        </p:txBody>
      </p:sp>
      <p:sp>
        <p:nvSpPr>
          <p:cNvPr id="80912" name="Rectangle 16">
            <a:extLst>
              <a:ext uri="{FF2B5EF4-FFF2-40B4-BE49-F238E27FC236}">
                <a16:creationId xmlns:a16="http://schemas.microsoft.com/office/drawing/2014/main" id="{025895B2-5EED-F41A-C2E0-B079B6FCD8A8}"/>
              </a:ext>
            </a:extLst>
          </p:cNvPr>
          <p:cNvSpPr>
            <a:spLocks noChangeArrowheads="1"/>
          </p:cNvSpPr>
          <p:nvPr/>
        </p:nvSpPr>
        <p:spPr bwMode="auto">
          <a:xfrm>
            <a:off x="3352800" y="3468688"/>
            <a:ext cx="4891608" cy="2808287"/>
          </a:xfrm>
          <a:prstGeom prst="rect">
            <a:avLst/>
          </a:prstGeom>
          <a:gradFill rotWithShape="0">
            <a:gsLst>
              <a:gs pos="0">
                <a:srgbClr val="EDF9F4"/>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spcBef>
                <a:spcPct val="0"/>
              </a:spcBef>
              <a:buClrTx/>
              <a:buSzTx/>
              <a:buFontTx/>
              <a:buNone/>
            </a:pPr>
            <a:endParaRPr lang="en-US" altLang="zh-CN" sz="1000" b="1" dirty="0">
              <a:solidFill>
                <a:srgbClr val="000000"/>
              </a:solidFill>
              <a:latin typeface="幼圆" pitchFamily="49" charset="-122"/>
              <a:ea typeface="幼圆" pitchFamily="49" charset="-122"/>
            </a:endParaRPr>
          </a:p>
          <a:p>
            <a:pPr algn="just" eaLnBrk="1" hangingPunct="1">
              <a:lnSpc>
                <a:spcPct val="125000"/>
              </a:lnSpc>
              <a:spcBef>
                <a:spcPct val="0"/>
              </a:spcBef>
              <a:buClrTx/>
              <a:buSzTx/>
              <a:buFontTx/>
              <a:buNone/>
            </a:pPr>
            <a:r>
              <a:rPr lang="zh-CN" altLang="zh-CN" sz="1000" b="1" dirty="0">
                <a:solidFill>
                  <a:srgbClr val="000000"/>
                </a:solidFill>
                <a:latin typeface="幼圆" pitchFamily="49" charset="-122"/>
                <a:ea typeface="幼圆" pitchFamily="49" charset="-122"/>
              </a:rPr>
              <a:t>◆</a:t>
            </a:r>
            <a:r>
              <a:rPr lang="zh-CN" altLang="en-US" sz="2000" b="1" dirty="0">
                <a:solidFill>
                  <a:srgbClr val="000000"/>
                </a:solidFill>
                <a:latin typeface="Arial" panose="020B0604020202020204" pitchFamily="34" charset="0"/>
                <a:ea typeface="幼圆" pitchFamily="49" charset="-122"/>
              </a:rPr>
              <a:t>其贷款主要用于支持国家批准的</a:t>
            </a:r>
            <a:r>
              <a:rPr lang="zh-CN" altLang="en-US" sz="2000" b="1" dirty="0">
                <a:solidFill>
                  <a:srgbClr val="908F17"/>
                </a:solidFill>
                <a:latin typeface="Arial" panose="020B0604020202020204" pitchFamily="34" charset="0"/>
                <a:ea typeface="幼圆" pitchFamily="49" charset="-122"/>
              </a:rPr>
              <a:t>基础设施项目、基础产业项目、支柱产业项目，以及重大技术改造项目和高新技术产业化项目</a:t>
            </a:r>
            <a:r>
              <a:rPr lang="zh-CN" altLang="en-US" sz="2000" b="1" dirty="0">
                <a:solidFill>
                  <a:srgbClr val="000000"/>
                </a:solidFill>
                <a:latin typeface="Arial" panose="020B0604020202020204" pitchFamily="34" charset="0"/>
                <a:ea typeface="幼圆" pitchFamily="49" charset="-122"/>
              </a:rPr>
              <a:t>建设。</a:t>
            </a:r>
          </a:p>
          <a:p>
            <a:pPr algn="just" eaLnBrk="1" hangingPunct="1">
              <a:lnSpc>
                <a:spcPct val="125000"/>
              </a:lnSpc>
              <a:spcBef>
                <a:spcPct val="0"/>
              </a:spcBef>
              <a:buClrTx/>
              <a:buSzTx/>
              <a:buFontTx/>
              <a:buNone/>
            </a:pPr>
            <a:r>
              <a:rPr lang="zh-CN" altLang="en-US" sz="1000" b="1" dirty="0">
                <a:solidFill>
                  <a:srgbClr val="000000"/>
                </a:solidFill>
                <a:latin typeface="幼圆" pitchFamily="49" charset="-122"/>
                <a:ea typeface="幼圆" pitchFamily="49" charset="-122"/>
              </a:rPr>
              <a:t>◆</a:t>
            </a:r>
            <a:r>
              <a:rPr lang="zh-CN" altLang="en-US" sz="2000" b="1" dirty="0">
                <a:solidFill>
                  <a:srgbClr val="000000"/>
                </a:solidFill>
                <a:latin typeface="幼圆" pitchFamily="49" charset="-122"/>
                <a:ea typeface="幼圆" pitchFamily="49" charset="-122"/>
              </a:rPr>
              <a:t>其贷款期限可分为：短期贷款（</a:t>
            </a:r>
            <a:r>
              <a:rPr lang="en-US" altLang="zh-CN" sz="2000" b="1" dirty="0">
                <a:solidFill>
                  <a:srgbClr val="000000"/>
                </a:solidFill>
                <a:latin typeface="幼圆" pitchFamily="49" charset="-122"/>
                <a:ea typeface="幼圆" pitchFamily="49" charset="-122"/>
              </a:rPr>
              <a:t>1</a:t>
            </a:r>
            <a:r>
              <a:rPr lang="zh-CN" altLang="en-US" sz="2000" b="1" dirty="0">
                <a:solidFill>
                  <a:srgbClr val="000000"/>
                </a:solidFill>
                <a:latin typeface="幼圆" pitchFamily="49" charset="-122"/>
                <a:ea typeface="幼圆" pitchFamily="49" charset="-122"/>
              </a:rPr>
              <a:t>年以下）、中期贷款（</a:t>
            </a:r>
            <a:r>
              <a:rPr lang="en-US" altLang="zh-CN" sz="2000" b="1" dirty="0">
                <a:solidFill>
                  <a:srgbClr val="000000"/>
                </a:solidFill>
                <a:latin typeface="宋体" panose="02010600030101010101" pitchFamily="2" charset="-122"/>
                <a:ea typeface="宋体" panose="02010600030101010101" pitchFamily="2" charset="-122"/>
              </a:rPr>
              <a:t>1</a:t>
            </a:r>
            <a:r>
              <a:rPr lang="en-US" altLang="en-US" sz="24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5</a:t>
            </a:r>
            <a:r>
              <a:rPr lang="zh-CN" altLang="en-US" sz="2000" b="1" dirty="0">
                <a:solidFill>
                  <a:srgbClr val="000000"/>
                </a:solidFill>
                <a:latin typeface="幼圆" pitchFamily="49" charset="-122"/>
                <a:ea typeface="幼圆" pitchFamily="49" charset="-122"/>
              </a:rPr>
              <a:t>年）和长期贷款（</a:t>
            </a:r>
            <a:r>
              <a:rPr lang="en-US" altLang="zh-CN" sz="2000" b="1" dirty="0">
                <a:solidFill>
                  <a:srgbClr val="000000"/>
                </a:solidFill>
                <a:latin typeface="幼圆" pitchFamily="49" charset="-122"/>
                <a:ea typeface="幼圆" pitchFamily="49" charset="-122"/>
              </a:rPr>
              <a:t>5</a:t>
            </a:r>
            <a:r>
              <a:rPr lang="zh-CN" altLang="en-US" sz="2000" b="1" dirty="0">
                <a:solidFill>
                  <a:srgbClr val="000000"/>
                </a:solidFill>
                <a:latin typeface="幼圆" pitchFamily="49" charset="-122"/>
                <a:ea typeface="幼圆" pitchFamily="49" charset="-122"/>
              </a:rPr>
              <a:t>年以上），贷款期限一般不超过</a:t>
            </a:r>
            <a:r>
              <a:rPr lang="en-US" altLang="zh-CN" sz="2000" b="1" dirty="0">
                <a:solidFill>
                  <a:srgbClr val="000000"/>
                </a:solidFill>
                <a:latin typeface="幼圆" pitchFamily="49" charset="-122"/>
                <a:ea typeface="幼圆" pitchFamily="49" charset="-122"/>
              </a:rPr>
              <a:t>15</a:t>
            </a:r>
            <a:r>
              <a:rPr lang="zh-CN" altLang="en-US" sz="2000" b="1" dirty="0">
                <a:solidFill>
                  <a:srgbClr val="000000"/>
                </a:solidFill>
                <a:latin typeface="幼圆" pitchFamily="49" charset="-122"/>
                <a:ea typeface="幼圆" pitchFamily="49" charset="-122"/>
              </a:rPr>
              <a:t>年。</a:t>
            </a:r>
          </a:p>
          <a:p>
            <a:pPr eaLnBrk="1" hangingPunct="1">
              <a:lnSpc>
                <a:spcPct val="110000"/>
              </a:lnSpc>
              <a:spcBef>
                <a:spcPct val="0"/>
              </a:spcBef>
              <a:buClrTx/>
              <a:buSzTx/>
              <a:buFontTx/>
              <a:buNone/>
            </a:pPr>
            <a:endParaRPr lang="en-US" altLang="zh-CN" sz="2000" b="1" dirty="0">
              <a:solidFill>
                <a:srgbClr val="000000"/>
              </a:solidFill>
              <a:latin typeface="幼圆" pitchFamily="49" charset="-122"/>
              <a:ea typeface="幼圆" pitchFamily="49" charset="-122"/>
            </a:endParaRPr>
          </a:p>
        </p:txBody>
      </p:sp>
      <p:sp>
        <p:nvSpPr>
          <p:cNvPr id="80913" name="Rectangle 17">
            <a:extLst>
              <a:ext uri="{FF2B5EF4-FFF2-40B4-BE49-F238E27FC236}">
                <a16:creationId xmlns:a16="http://schemas.microsoft.com/office/drawing/2014/main" id="{9B999FCD-EB3E-11BC-863B-5FE984635E41}"/>
              </a:ext>
            </a:extLst>
          </p:cNvPr>
          <p:cNvSpPr>
            <a:spLocks noChangeArrowheads="1"/>
          </p:cNvSpPr>
          <p:nvPr/>
        </p:nvSpPr>
        <p:spPr bwMode="auto">
          <a:xfrm>
            <a:off x="339725" y="3795713"/>
            <a:ext cx="2606675" cy="2233612"/>
          </a:xfrm>
          <a:prstGeom prst="rect">
            <a:avLst/>
          </a:prstGeom>
          <a:gradFill rotWithShape="1">
            <a:gsLst>
              <a:gs pos="0">
                <a:srgbClr val="DFE8F5"/>
              </a:gs>
              <a:gs pos="100000">
                <a:srgbClr val="FFFFFF"/>
              </a:gs>
            </a:gsLst>
            <a:path path="shape">
              <a:fillToRect l="50000" t="50000" r="50000" b="50000"/>
            </a:path>
          </a:gra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0914" name="AutoShape 18">
            <a:extLst>
              <a:ext uri="{FF2B5EF4-FFF2-40B4-BE49-F238E27FC236}">
                <a16:creationId xmlns:a16="http://schemas.microsoft.com/office/drawing/2014/main" id="{165FBA4D-9652-33B3-7D39-E7CBCA6F3BBC}"/>
              </a:ext>
            </a:extLst>
          </p:cNvPr>
          <p:cNvSpPr>
            <a:spLocks noChangeArrowheads="1"/>
          </p:cNvSpPr>
          <p:nvPr/>
        </p:nvSpPr>
        <p:spPr bwMode="gray">
          <a:xfrm>
            <a:off x="739775" y="4616450"/>
            <a:ext cx="1901825" cy="527050"/>
          </a:xfrm>
          <a:prstGeom prst="roundRect">
            <a:avLst>
              <a:gd name="adj" fmla="val 50000"/>
            </a:avLst>
          </a:prstGeom>
          <a:solidFill>
            <a:srgbClr val="E7FFE7"/>
          </a:solidFill>
          <a:ln>
            <a:noFill/>
          </a:ln>
          <a:effectLst>
            <a:prstShdw prst="shdw17" dist="17961" dir="2700000">
              <a:srgbClr val="8B998B"/>
            </a:prstShdw>
          </a:effectLst>
          <a:extLst>
            <a:ext uri="{91240B29-F687-4F45-9708-019B960494DF}">
              <a14:hiddenLine xmlns:a14="http://schemas.microsoft.com/office/drawing/2010/main" w="38100" algn="ctr">
                <a:solidFill>
                  <a:srgbClr val="FFFFFF"/>
                </a:solidFill>
                <a:round/>
                <a:headEnd/>
                <a:tailEnd/>
              </a14:hiddenLine>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buClrTx/>
              <a:buSzTx/>
              <a:buFontTx/>
              <a:buNone/>
            </a:pPr>
            <a:r>
              <a:rPr kumimoji="0" lang="zh-CN" altLang="en-US" sz="2000" b="1">
                <a:latin typeface="幼圆" pitchFamily="49" charset="-122"/>
                <a:ea typeface="幼圆" pitchFamily="49" charset="-122"/>
              </a:rPr>
              <a:t>国家开发银行</a:t>
            </a:r>
          </a:p>
        </p:txBody>
      </p:sp>
      <p:sp>
        <p:nvSpPr>
          <p:cNvPr id="80915" name="AutoShape 19">
            <a:extLst>
              <a:ext uri="{FF2B5EF4-FFF2-40B4-BE49-F238E27FC236}">
                <a16:creationId xmlns:a16="http://schemas.microsoft.com/office/drawing/2014/main" id="{9F1D412F-F6E0-B7F5-27DA-AE1934CE14C3}"/>
              </a:ext>
            </a:extLst>
          </p:cNvPr>
          <p:cNvSpPr>
            <a:spLocks/>
          </p:cNvSpPr>
          <p:nvPr/>
        </p:nvSpPr>
        <p:spPr bwMode="auto">
          <a:xfrm>
            <a:off x="2630488" y="3468688"/>
            <a:ext cx="719137" cy="2808287"/>
          </a:xfrm>
          <a:prstGeom prst="leftBrace">
            <a:avLst>
              <a:gd name="adj1" fmla="val 32542"/>
              <a:gd name="adj2" fmla="val 50000"/>
            </a:avLst>
          </a:prstGeom>
          <a:gradFill rotWithShape="1">
            <a:gsLst>
              <a:gs pos="0">
                <a:srgbClr val="C9C9C9"/>
              </a:gs>
              <a:gs pos="100000">
                <a:srgbClr val="EAEAEA"/>
              </a:gs>
            </a:gsLst>
            <a:lin ang="0" scaled="1"/>
          </a:gradFill>
          <a:ln>
            <a:noFill/>
          </a:ln>
          <a:effectLst/>
          <a:extLst>
            <a:ext uri="{91240B29-F687-4F45-9708-019B960494DF}">
              <a14:hiddenLine xmlns:a14="http://schemas.microsoft.com/office/drawing/2010/main" w="19050">
                <a:solidFill>
                  <a:srgbClr val="5CB1EA"/>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80910">
                                            <p:txEl>
                                              <p:pRg st="0" end="0"/>
                                            </p:txEl>
                                          </p:spTgt>
                                        </p:tgtEl>
                                        <p:attrNameLst>
                                          <p:attrName>style.visibility</p:attrName>
                                        </p:attrNameLst>
                                      </p:cBhvr>
                                      <p:to>
                                        <p:strVal val="visible"/>
                                      </p:to>
                                    </p:set>
                                    <p:animEffect transition="in" filter="slide(fromLeft)">
                                      <p:cBhvr>
                                        <p:cTn id="7" dur="1000"/>
                                        <p:tgtEl>
                                          <p:spTgt spid="809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80911"/>
                                        </p:tgtEl>
                                        <p:attrNameLst>
                                          <p:attrName>style.visibility</p:attrName>
                                        </p:attrNameLst>
                                      </p:cBhvr>
                                      <p:to>
                                        <p:strVal val="visible"/>
                                      </p:to>
                                    </p:set>
                                    <p:animEffect transition="in" filter="randombar(horizontal)">
                                      <p:cBhvr>
                                        <p:cTn id="12" dur="500"/>
                                        <p:tgtEl>
                                          <p:spTgt spid="809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0913"/>
                                        </p:tgtEl>
                                        <p:attrNameLst>
                                          <p:attrName>style.visibility</p:attrName>
                                        </p:attrNameLst>
                                      </p:cBhvr>
                                      <p:to>
                                        <p:strVal val="visible"/>
                                      </p:to>
                                    </p:set>
                                    <p:animEffect transition="in" filter="fade">
                                      <p:cBhvr>
                                        <p:cTn id="17" dur="500"/>
                                        <p:tgtEl>
                                          <p:spTgt spid="80913"/>
                                        </p:tgtEl>
                                      </p:cBhvr>
                                    </p:animEffect>
                                  </p:childTnLst>
                                </p:cTn>
                              </p:par>
                            </p:childTnLst>
                          </p:cTn>
                        </p:par>
                        <p:par>
                          <p:cTn id="18" fill="hold" nodeType="afterGroup">
                            <p:stCondLst>
                              <p:cond delay="500"/>
                            </p:stCondLst>
                            <p:childTnLst>
                              <p:par>
                                <p:cTn id="19" presetID="42" presetClass="entr" presetSubtype="0" fill="hold" nodeType="afterEffect">
                                  <p:stCondLst>
                                    <p:cond delay="0"/>
                                  </p:stCondLst>
                                  <p:childTnLst>
                                    <p:set>
                                      <p:cBhvr>
                                        <p:cTn id="20" dur="1" fill="hold">
                                          <p:stCondLst>
                                            <p:cond delay="0"/>
                                          </p:stCondLst>
                                        </p:cTn>
                                        <p:tgtEl>
                                          <p:spTgt spid="80914"/>
                                        </p:tgtEl>
                                        <p:attrNameLst>
                                          <p:attrName>style.visibility</p:attrName>
                                        </p:attrNameLst>
                                      </p:cBhvr>
                                      <p:to>
                                        <p:strVal val="visible"/>
                                      </p:to>
                                    </p:set>
                                    <p:animEffect transition="in" filter="fade">
                                      <p:cBhvr>
                                        <p:cTn id="21" dur="500"/>
                                        <p:tgtEl>
                                          <p:spTgt spid="80914"/>
                                        </p:tgtEl>
                                      </p:cBhvr>
                                    </p:animEffect>
                                    <p:anim calcmode="lin" valueType="num">
                                      <p:cBhvr>
                                        <p:cTn id="22" dur="500" fill="hold"/>
                                        <p:tgtEl>
                                          <p:spTgt spid="80914"/>
                                        </p:tgtEl>
                                        <p:attrNameLst>
                                          <p:attrName>ppt_x</p:attrName>
                                        </p:attrNameLst>
                                      </p:cBhvr>
                                      <p:tavLst>
                                        <p:tav tm="0">
                                          <p:val>
                                            <p:strVal val="#ppt_x"/>
                                          </p:val>
                                        </p:tav>
                                        <p:tav tm="100000">
                                          <p:val>
                                            <p:strVal val="#ppt_x"/>
                                          </p:val>
                                        </p:tav>
                                      </p:tavLst>
                                    </p:anim>
                                    <p:anim calcmode="lin" valueType="num">
                                      <p:cBhvr>
                                        <p:cTn id="23" dur="500" fill="hold"/>
                                        <p:tgtEl>
                                          <p:spTgt spid="80914"/>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1000"/>
                            </p:stCondLst>
                            <p:childTnLst>
                              <p:par>
                                <p:cTn id="25" presetID="12" presetClass="entr" presetSubtype="8" fill="hold" nodeType="afterEffect">
                                  <p:stCondLst>
                                    <p:cond delay="0"/>
                                  </p:stCondLst>
                                  <p:childTnLst>
                                    <p:set>
                                      <p:cBhvr>
                                        <p:cTn id="26" dur="1" fill="hold">
                                          <p:stCondLst>
                                            <p:cond delay="0"/>
                                          </p:stCondLst>
                                        </p:cTn>
                                        <p:tgtEl>
                                          <p:spTgt spid="80915"/>
                                        </p:tgtEl>
                                        <p:attrNameLst>
                                          <p:attrName>style.visibility</p:attrName>
                                        </p:attrNameLst>
                                      </p:cBhvr>
                                      <p:to>
                                        <p:strVal val="visible"/>
                                      </p:to>
                                    </p:set>
                                    <p:animEffect transition="in" filter="slide(fromLeft)">
                                      <p:cBhvr>
                                        <p:cTn id="27" dur="500"/>
                                        <p:tgtEl>
                                          <p:spTgt spid="80915"/>
                                        </p:tgtEl>
                                      </p:cBhvr>
                                    </p:animEffect>
                                  </p:childTnLst>
                                </p:cTn>
                              </p:par>
                            </p:childTnLst>
                          </p:cTn>
                        </p:par>
                        <p:par>
                          <p:cTn id="28" fill="hold" nodeType="afterGroup">
                            <p:stCondLst>
                              <p:cond delay="1500"/>
                            </p:stCondLst>
                            <p:childTnLst>
                              <p:par>
                                <p:cTn id="29" presetID="12" presetClass="entr" presetSubtype="8" fill="hold" nodeType="afterEffect">
                                  <p:stCondLst>
                                    <p:cond delay="0"/>
                                  </p:stCondLst>
                                  <p:childTnLst>
                                    <p:set>
                                      <p:cBhvr>
                                        <p:cTn id="30" dur="1" fill="hold">
                                          <p:stCondLst>
                                            <p:cond delay="0"/>
                                          </p:stCondLst>
                                        </p:cTn>
                                        <p:tgtEl>
                                          <p:spTgt spid="80912"/>
                                        </p:tgtEl>
                                        <p:attrNameLst>
                                          <p:attrName>style.visibility</p:attrName>
                                        </p:attrNameLst>
                                      </p:cBhvr>
                                      <p:to>
                                        <p:strVal val="visible"/>
                                      </p:to>
                                    </p:set>
                                    <p:animEffect transition="in" filter="slide(fromLeft)">
                                      <p:cBhvr>
                                        <p:cTn id="31" dur="500"/>
                                        <p:tgtEl>
                                          <p:spTgt spid="80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2" grpId="0" animBg="1"/>
      <p:bldP spid="80913" grpId="0" animBg="1"/>
      <p:bldP spid="80914" grpId="0" animBg="1"/>
      <p:bldP spid="809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1F4870B-8700-816F-DCD9-9BFA7883F374}"/>
              </a:ext>
            </a:extLst>
          </p:cNvPr>
          <p:cNvPicPr>
            <a:picLocks noChangeAspect="1"/>
          </p:cNvPicPr>
          <p:nvPr/>
        </p:nvPicPr>
        <p:blipFill>
          <a:blip r:embed="rId2"/>
          <a:stretch>
            <a:fillRect/>
          </a:stretch>
        </p:blipFill>
        <p:spPr>
          <a:xfrm>
            <a:off x="29283" y="0"/>
            <a:ext cx="6990990" cy="3933056"/>
          </a:xfrm>
          <a:prstGeom prst="rect">
            <a:avLst/>
          </a:prstGeom>
        </p:spPr>
      </p:pic>
      <p:sp>
        <p:nvSpPr>
          <p:cNvPr id="4" name="灯片编号占位符 3">
            <a:extLst>
              <a:ext uri="{FF2B5EF4-FFF2-40B4-BE49-F238E27FC236}">
                <a16:creationId xmlns:a16="http://schemas.microsoft.com/office/drawing/2014/main" id="{3205C27C-BDFA-0DB8-D99B-D95835AE3240}"/>
              </a:ext>
            </a:extLst>
          </p:cNvPr>
          <p:cNvSpPr>
            <a:spLocks noGrp="1"/>
          </p:cNvSpPr>
          <p:nvPr>
            <p:ph type="sldNum" sz="quarter" idx="10"/>
          </p:nvPr>
        </p:nvSpPr>
        <p:spPr/>
        <p:txBody>
          <a:bodyPr/>
          <a:lstStyle/>
          <a:p>
            <a:pPr>
              <a:defRPr/>
            </a:pPr>
            <a:fld id="{40F9AE2B-DFED-4D48-8DFD-88A49E441BD4}" type="slidenum">
              <a:rPr lang="en-US" altLang="zh-CN" smtClean="0"/>
              <a:pPr>
                <a:defRPr/>
              </a:pPr>
              <a:t>16</a:t>
            </a:fld>
            <a:endParaRPr lang="en-US" altLang="zh-CN"/>
          </a:p>
        </p:txBody>
      </p:sp>
      <p:pic>
        <p:nvPicPr>
          <p:cNvPr id="5" name="图片 4">
            <a:extLst>
              <a:ext uri="{FF2B5EF4-FFF2-40B4-BE49-F238E27FC236}">
                <a16:creationId xmlns:a16="http://schemas.microsoft.com/office/drawing/2014/main" id="{E8A8ACE1-378E-1BAA-50DC-F8F3E6340681}"/>
              </a:ext>
            </a:extLst>
          </p:cNvPr>
          <p:cNvPicPr>
            <a:picLocks noChangeAspect="1"/>
          </p:cNvPicPr>
          <p:nvPr/>
        </p:nvPicPr>
        <p:blipFill>
          <a:blip r:embed="rId3"/>
          <a:stretch>
            <a:fillRect/>
          </a:stretch>
        </p:blipFill>
        <p:spPr>
          <a:xfrm>
            <a:off x="513640" y="3589867"/>
            <a:ext cx="4974765" cy="3146000"/>
          </a:xfrm>
          <a:prstGeom prst="rect">
            <a:avLst/>
          </a:prstGeom>
        </p:spPr>
      </p:pic>
      <p:pic>
        <p:nvPicPr>
          <p:cNvPr id="2050" name="Picture 2">
            <a:extLst>
              <a:ext uri="{FF2B5EF4-FFF2-40B4-BE49-F238E27FC236}">
                <a16:creationId xmlns:a16="http://schemas.microsoft.com/office/drawing/2014/main" id="{1405907B-5940-4759-DC5A-F101FCFF4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978" y="1544231"/>
            <a:ext cx="2948516" cy="524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568"/>
      </p:ext>
    </p:extLst>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a:extLst>
              <a:ext uri="{FF2B5EF4-FFF2-40B4-BE49-F238E27FC236}">
                <a16:creationId xmlns:a16="http://schemas.microsoft.com/office/drawing/2014/main" id="{528CE5BE-A9C8-9442-2711-810C690A9FF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8D96907-7250-7348-8D88-F74BFE01B87A}" type="slidenum">
              <a:rPr kumimoji="0" lang="en-US" altLang="zh-CN" sz="1000" smtClean="0">
                <a:solidFill>
                  <a:schemeClr val="bg2"/>
                </a:solidFill>
                <a:ea typeface="华文行楷" panose="02010800040101010101" pitchFamily="2" charset="-122"/>
              </a:rPr>
              <a:pPr>
                <a:spcBef>
                  <a:spcPct val="0"/>
                </a:spcBef>
                <a:buClrTx/>
                <a:buSzTx/>
                <a:buFontTx/>
                <a:buNone/>
              </a:pPr>
              <a:t>17</a:t>
            </a:fld>
            <a:endParaRPr kumimoji="0" lang="en-US" altLang="zh-CN" sz="1000">
              <a:solidFill>
                <a:schemeClr val="bg2"/>
              </a:solidFill>
              <a:ea typeface="华文行楷" panose="02010800040101010101" pitchFamily="2" charset="-122"/>
            </a:endParaRPr>
          </a:p>
        </p:txBody>
      </p:sp>
      <p:sp>
        <p:nvSpPr>
          <p:cNvPr id="16387" name="Rectangle 2">
            <a:extLst>
              <a:ext uri="{FF2B5EF4-FFF2-40B4-BE49-F238E27FC236}">
                <a16:creationId xmlns:a16="http://schemas.microsoft.com/office/drawing/2014/main" id="{E36F26D4-36A6-F3C2-38C5-19FAC3C68258}"/>
              </a:ext>
            </a:extLst>
          </p:cNvPr>
          <p:cNvSpPr>
            <a:spLocks noGrp="1" noChangeArrowheads="1"/>
          </p:cNvSpPr>
          <p:nvPr>
            <p:ph type="title"/>
          </p:nvPr>
        </p:nvSpPr>
        <p:spPr/>
        <p:txBody>
          <a:bodyPr/>
          <a:lstStyle/>
          <a:p>
            <a:pPr eaLnBrk="1" hangingPunct="1"/>
            <a:r>
              <a:rPr lang="zh-CN" altLang="en-US" dirty="0">
                <a:solidFill>
                  <a:srgbClr val="00B050"/>
                </a:solidFill>
              </a:rPr>
              <a:t>债务资金的融通</a:t>
            </a:r>
          </a:p>
        </p:txBody>
      </p:sp>
      <p:sp>
        <p:nvSpPr>
          <p:cNvPr id="16388" name="Rectangle 29">
            <a:extLst>
              <a:ext uri="{FF2B5EF4-FFF2-40B4-BE49-F238E27FC236}">
                <a16:creationId xmlns:a16="http://schemas.microsoft.com/office/drawing/2014/main" id="{9630E22D-DB07-6CEE-E19E-CF2331D3442F}"/>
              </a:ext>
            </a:extLst>
          </p:cNvPr>
          <p:cNvSpPr>
            <a:spLocks noChangeArrowheads="1"/>
          </p:cNvSpPr>
          <p:nvPr/>
        </p:nvSpPr>
        <p:spPr bwMode="auto">
          <a:xfrm>
            <a:off x="468313" y="1412875"/>
            <a:ext cx="2697162"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dirty="0">
                <a:latin typeface="幼圆" pitchFamily="49" charset="-122"/>
                <a:ea typeface="幼圆" pitchFamily="49" charset="-122"/>
              </a:rPr>
              <a:t> </a:t>
            </a:r>
            <a:r>
              <a:rPr lang="en-US" altLang="zh-CN" sz="2400" b="1" dirty="0">
                <a:latin typeface="幼圆" pitchFamily="49" charset="-122"/>
                <a:ea typeface="幼圆" pitchFamily="49" charset="-122"/>
              </a:rPr>
              <a:t>1.</a:t>
            </a:r>
            <a:r>
              <a:rPr lang="zh-CN" altLang="en-US" sz="2400" b="1" dirty="0">
                <a:latin typeface="幼圆" pitchFamily="49" charset="-122"/>
                <a:ea typeface="幼圆" pitchFamily="49" charset="-122"/>
              </a:rPr>
              <a:t>政策性银行贷款</a:t>
            </a:r>
          </a:p>
        </p:txBody>
      </p:sp>
      <p:sp>
        <p:nvSpPr>
          <p:cNvPr id="81950" name="Rectangle 30">
            <a:extLst>
              <a:ext uri="{FF2B5EF4-FFF2-40B4-BE49-F238E27FC236}">
                <a16:creationId xmlns:a16="http://schemas.microsoft.com/office/drawing/2014/main" id="{E6E1849A-9E66-467B-03AE-8737296690F7}"/>
              </a:ext>
            </a:extLst>
          </p:cNvPr>
          <p:cNvSpPr>
            <a:spLocks noChangeArrowheads="1"/>
          </p:cNvSpPr>
          <p:nvPr/>
        </p:nvSpPr>
        <p:spPr bwMode="auto">
          <a:xfrm>
            <a:off x="382588" y="1812925"/>
            <a:ext cx="2606675" cy="2233613"/>
          </a:xfrm>
          <a:prstGeom prst="rect">
            <a:avLst/>
          </a:prstGeom>
          <a:gradFill rotWithShape="1">
            <a:gsLst>
              <a:gs pos="0">
                <a:srgbClr val="DFE8F5"/>
              </a:gs>
              <a:gs pos="100000">
                <a:srgbClr val="FFFFFF"/>
              </a:gs>
            </a:gsLst>
            <a:path path="shape">
              <a:fillToRect l="50000" t="50000" r="50000" b="50000"/>
            </a:path>
          </a:gra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1951" name="AutoShape 31">
            <a:extLst>
              <a:ext uri="{FF2B5EF4-FFF2-40B4-BE49-F238E27FC236}">
                <a16:creationId xmlns:a16="http://schemas.microsoft.com/office/drawing/2014/main" id="{06C233D5-CFD2-B5AE-7369-AB79FC987124}"/>
              </a:ext>
            </a:extLst>
          </p:cNvPr>
          <p:cNvSpPr>
            <a:spLocks noChangeArrowheads="1"/>
          </p:cNvSpPr>
          <p:nvPr/>
        </p:nvSpPr>
        <p:spPr bwMode="gray">
          <a:xfrm>
            <a:off x="582613" y="2608263"/>
            <a:ext cx="2101850" cy="792162"/>
          </a:xfrm>
          <a:prstGeom prst="roundRect">
            <a:avLst>
              <a:gd name="adj" fmla="val 50000"/>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38100" algn="ctr">
                <a:solidFill>
                  <a:srgbClr val="FFFFFF"/>
                </a:solidFill>
                <a:round/>
                <a:headEnd/>
                <a:tailEnd/>
              </a14:hiddenLine>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buClrTx/>
              <a:buSzTx/>
              <a:buFontTx/>
              <a:buNone/>
            </a:pPr>
            <a:r>
              <a:rPr kumimoji="0" lang="zh-CN" altLang="en-US" sz="2000" b="1">
                <a:latin typeface="幼圆" pitchFamily="49" charset="-122"/>
                <a:ea typeface="幼圆" pitchFamily="49" charset="-122"/>
              </a:rPr>
              <a:t>中国进出</a:t>
            </a:r>
          </a:p>
          <a:p>
            <a:pPr algn="ctr" eaLnBrk="1" hangingPunct="1">
              <a:buClrTx/>
              <a:buSzTx/>
              <a:buFontTx/>
              <a:buNone/>
            </a:pPr>
            <a:r>
              <a:rPr kumimoji="0" lang="zh-CN" altLang="en-US" sz="2000" b="1">
                <a:latin typeface="幼圆" pitchFamily="49" charset="-122"/>
                <a:ea typeface="幼圆" pitchFamily="49" charset="-122"/>
              </a:rPr>
              <a:t>口银行</a:t>
            </a:r>
          </a:p>
        </p:txBody>
      </p:sp>
      <p:sp>
        <p:nvSpPr>
          <p:cNvPr id="81952" name="Rectangle 32">
            <a:extLst>
              <a:ext uri="{FF2B5EF4-FFF2-40B4-BE49-F238E27FC236}">
                <a16:creationId xmlns:a16="http://schemas.microsoft.com/office/drawing/2014/main" id="{76076114-8BB2-F35C-966E-1AD2BFCAC5FA}"/>
              </a:ext>
            </a:extLst>
          </p:cNvPr>
          <p:cNvSpPr>
            <a:spLocks noChangeArrowheads="1"/>
          </p:cNvSpPr>
          <p:nvPr/>
        </p:nvSpPr>
        <p:spPr bwMode="auto">
          <a:xfrm>
            <a:off x="3348038" y="1916113"/>
            <a:ext cx="5395912" cy="2160587"/>
          </a:xfrm>
          <a:prstGeom prst="rect">
            <a:avLst/>
          </a:prstGeom>
          <a:gradFill rotWithShape="1">
            <a:gsLst>
              <a:gs pos="0">
                <a:srgbClr val="CCFFCC">
                  <a:alpha val="51999"/>
                </a:srgbClr>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spcBef>
                <a:spcPct val="0"/>
              </a:spcBef>
              <a:buClrTx/>
              <a:buSzTx/>
              <a:buFontTx/>
              <a:buNone/>
            </a:pPr>
            <a:r>
              <a:rPr lang="zh-CN" altLang="en-US" sz="1800" b="1" dirty="0">
                <a:solidFill>
                  <a:srgbClr val="000000"/>
                </a:solidFill>
                <a:latin typeface="幼圆" pitchFamily="49" charset="-122"/>
                <a:ea typeface="幼圆" pitchFamily="49" charset="-122"/>
              </a:rPr>
              <a:t>通过办理出口信贷、出口信用保险及担保、对外担保、外国政府贷款转贷、对外援助优惠贷款以及国务院交办的其他业务，</a:t>
            </a:r>
            <a:r>
              <a:rPr lang="zh-CN" altLang="en-US" sz="1800" b="1" dirty="0">
                <a:solidFill>
                  <a:srgbClr val="908F17"/>
                </a:solidFill>
                <a:latin typeface="幼圆" pitchFamily="49" charset="-122"/>
                <a:ea typeface="幼圆" pitchFamily="49" charset="-122"/>
              </a:rPr>
              <a:t>贯彻国家产业政策、外经贸政策和金融政策</a:t>
            </a:r>
            <a:r>
              <a:rPr lang="zh-CN" altLang="en-US" sz="1800" b="1" dirty="0">
                <a:solidFill>
                  <a:srgbClr val="000000"/>
                </a:solidFill>
                <a:latin typeface="幼圆" pitchFamily="49" charset="-122"/>
                <a:ea typeface="幼圆" pitchFamily="49" charset="-122"/>
              </a:rPr>
              <a:t>，</a:t>
            </a:r>
            <a:r>
              <a:rPr lang="zh-CN" altLang="en-US" sz="1800" b="1" dirty="0">
                <a:solidFill>
                  <a:srgbClr val="908F17"/>
                </a:solidFill>
                <a:latin typeface="幼圆" pitchFamily="49" charset="-122"/>
                <a:ea typeface="幼圆" pitchFamily="49" charset="-122"/>
              </a:rPr>
              <a:t>为扩大我国机电产品、成套设备和高新技术产品出口和促进对外经济技术合作与交流</a:t>
            </a:r>
            <a:r>
              <a:rPr lang="zh-CN" altLang="en-US" sz="1800" b="1" dirty="0">
                <a:solidFill>
                  <a:srgbClr val="000000"/>
                </a:solidFill>
                <a:latin typeface="幼圆" pitchFamily="49" charset="-122"/>
                <a:ea typeface="幼圆" pitchFamily="49" charset="-122"/>
              </a:rPr>
              <a:t>提供政策性金融支持。</a:t>
            </a:r>
          </a:p>
        </p:txBody>
      </p:sp>
      <p:sp>
        <p:nvSpPr>
          <p:cNvPr id="81953" name="AutoShape 33">
            <a:extLst>
              <a:ext uri="{FF2B5EF4-FFF2-40B4-BE49-F238E27FC236}">
                <a16:creationId xmlns:a16="http://schemas.microsoft.com/office/drawing/2014/main" id="{4C3D3C18-AEE3-9E93-B48E-D23BC51EB9B2}"/>
              </a:ext>
            </a:extLst>
          </p:cNvPr>
          <p:cNvSpPr>
            <a:spLocks/>
          </p:cNvSpPr>
          <p:nvPr/>
        </p:nvSpPr>
        <p:spPr bwMode="auto">
          <a:xfrm>
            <a:off x="2630488" y="1916113"/>
            <a:ext cx="719137" cy="2160587"/>
          </a:xfrm>
          <a:prstGeom prst="leftBrace">
            <a:avLst>
              <a:gd name="adj1" fmla="val 25037"/>
              <a:gd name="adj2" fmla="val 50000"/>
            </a:avLst>
          </a:prstGeom>
          <a:gradFill rotWithShape="1">
            <a:gsLst>
              <a:gs pos="0">
                <a:srgbClr val="C9C9C9"/>
              </a:gs>
              <a:gs pos="100000">
                <a:srgbClr val="EAEAEA"/>
              </a:gs>
            </a:gsLst>
            <a:lin ang="0" scaled="1"/>
          </a:gradFill>
          <a:ln>
            <a:noFill/>
          </a:ln>
          <a:effectLst/>
          <a:extLst>
            <a:ext uri="{91240B29-F687-4F45-9708-019B960494DF}">
              <a14:hiddenLine xmlns:a14="http://schemas.microsoft.com/office/drawing/2010/main" w="19050">
                <a:solidFill>
                  <a:srgbClr val="5CB1EA"/>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1954" name="Rectangle 34">
            <a:extLst>
              <a:ext uri="{FF2B5EF4-FFF2-40B4-BE49-F238E27FC236}">
                <a16:creationId xmlns:a16="http://schemas.microsoft.com/office/drawing/2014/main" id="{9D5C0892-EA19-5A5F-C84A-23995253A75F}"/>
              </a:ext>
            </a:extLst>
          </p:cNvPr>
          <p:cNvSpPr>
            <a:spLocks noChangeArrowheads="1"/>
          </p:cNvSpPr>
          <p:nvPr/>
        </p:nvSpPr>
        <p:spPr bwMode="auto">
          <a:xfrm>
            <a:off x="369888" y="4129088"/>
            <a:ext cx="2606675" cy="2233612"/>
          </a:xfrm>
          <a:prstGeom prst="rect">
            <a:avLst/>
          </a:prstGeom>
          <a:gradFill rotWithShape="1">
            <a:gsLst>
              <a:gs pos="0">
                <a:srgbClr val="DFE8F5"/>
              </a:gs>
              <a:gs pos="100000">
                <a:srgbClr val="FFFFFF"/>
              </a:gs>
            </a:gsLst>
            <a:path path="shape">
              <a:fillToRect l="50000" t="50000" r="50000" b="50000"/>
            </a:path>
          </a:gra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1955" name="AutoShape 35">
            <a:extLst>
              <a:ext uri="{FF2B5EF4-FFF2-40B4-BE49-F238E27FC236}">
                <a16:creationId xmlns:a16="http://schemas.microsoft.com/office/drawing/2014/main" id="{81C7BFB8-026C-8998-4E41-FD5D333CC545}"/>
              </a:ext>
            </a:extLst>
          </p:cNvPr>
          <p:cNvSpPr>
            <a:spLocks noChangeArrowheads="1"/>
          </p:cNvSpPr>
          <p:nvPr/>
        </p:nvSpPr>
        <p:spPr bwMode="gray">
          <a:xfrm>
            <a:off x="611188" y="4795838"/>
            <a:ext cx="2060575" cy="838200"/>
          </a:xfrm>
          <a:prstGeom prst="roundRect">
            <a:avLst>
              <a:gd name="adj" fmla="val 50000"/>
            </a:avLst>
          </a:prstGeom>
          <a:solidFill>
            <a:srgbClr val="CCFFFF"/>
          </a:solidFill>
          <a:ln>
            <a:noFill/>
          </a:ln>
          <a:effectLst>
            <a:prstShdw prst="shdw17" dist="17961" dir="2700000">
              <a:srgbClr val="7A9999"/>
            </a:prstShdw>
          </a:effectLst>
          <a:extLst>
            <a:ext uri="{91240B29-F687-4F45-9708-019B960494DF}">
              <a14:hiddenLine xmlns:a14="http://schemas.microsoft.com/office/drawing/2010/main" w="38100" algn="ctr">
                <a:solidFill>
                  <a:srgbClr val="FFFFFF"/>
                </a:solidFill>
                <a:round/>
                <a:headEnd/>
                <a:tailEnd/>
              </a14:hiddenLine>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buClrTx/>
              <a:buSzTx/>
              <a:buFontTx/>
              <a:buNone/>
            </a:pPr>
            <a:r>
              <a:rPr kumimoji="0" lang="zh-CN" altLang="en-US" sz="2000" b="1">
                <a:latin typeface="幼圆" pitchFamily="49" charset="-122"/>
                <a:ea typeface="幼圆" pitchFamily="49" charset="-122"/>
              </a:rPr>
              <a:t>中国农业</a:t>
            </a:r>
          </a:p>
          <a:p>
            <a:pPr algn="ctr" eaLnBrk="1" hangingPunct="1">
              <a:buClrTx/>
              <a:buSzTx/>
              <a:buFontTx/>
              <a:buNone/>
            </a:pPr>
            <a:r>
              <a:rPr kumimoji="0" lang="zh-CN" altLang="en-US" sz="2000" b="1">
                <a:latin typeface="幼圆" pitchFamily="49" charset="-122"/>
                <a:ea typeface="幼圆" pitchFamily="49" charset="-122"/>
              </a:rPr>
              <a:t>发展银行</a:t>
            </a:r>
          </a:p>
        </p:txBody>
      </p:sp>
      <p:sp>
        <p:nvSpPr>
          <p:cNvPr id="81956" name="Rectangle 36">
            <a:extLst>
              <a:ext uri="{FF2B5EF4-FFF2-40B4-BE49-F238E27FC236}">
                <a16:creationId xmlns:a16="http://schemas.microsoft.com/office/drawing/2014/main" id="{4DD8D64D-535A-E7BE-36B1-6DC313F2BA9D}"/>
              </a:ext>
            </a:extLst>
          </p:cNvPr>
          <p:cNvSpPr>
            <a:spLocks noChangeArrowheads="1"/>
          </p:cNvSpPr>
          <p:nvPr/>
        </p:nvSpPr>
        <p:spPr bwMode="auto">
          <a:xfrm>
            <a:off x="3368675" y="4430713"/>
            <a:ext cx="5395913" cy="1590675"/>
          </a:xfrm>
          <a:prstGeom prst="rect">
            <a:avLst/>
          </a:prstGeom>
          <a:gradFill rotWithShape="1">
            <a:gsLst>
              <a:gs pos="0">
                <a:srgbClr val="CCFFFF">
                  <a:alpha val="50000"/>
                </a:srgbClr>
              </a:gs>
              <a:gs pos="100000">
                <a:srgbClr val="FFFFFF"/>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spcBef>
                <a:spcPct val="0"/>
              </a:spcBef>
              <a:buClrTx/>
              <a:buSzTx/>
              <a:buFontTx/>
              <a:buNone/>
            </a:pPr>
            <a:r>
              <a:rPr lang="zh-CN" altLang="en-US" sz="1800" b="1" dirty="0">
                <a:solidFill>
                  <a:srgbClr val="000000"/>
                </a:solidFill>
                <a:latin typeface="幼圆" pitchFamily="49" charset="-122"/>
                <a:ea typeface="幼圆" pitchFamily="49" charset="-122"/>
              </a:rPr>
              <a:t>按照国家的法律、法规和方针、政策，以国家信用为基础，筹集农业政策性信贷资金，</a:t>
            </a:r>
            <a:r>
              <a:rPr lang="zh-CN" altLang="en-US" sz="1800" b="1" dirty="0">
                <a:solidFill>
                  <a:srgbClr val="908F17"/>
                </a:solidFill>
                <a:latin typeface="幼圆" pitchFamily="49" charset="-122"/>
                <a:ea typeface="幼圆" pitchFamily="49" charset="-122"/>
              </a:rPr>
              <a:t>承担国家规定的农业政策性金融业务</a:t>
            </a:r>
            <a:r>
              <a:rPr lang="zh-CN" altLang="en-US" sz="1800" b="1" dirty="0">
                <a:solidFill>
                  <a:srgbClr val="000000"/>
                </a:solidFill>
                <a:latin typeface="幼圆" pitchFamily="49" charset="-122"/>
                <a:ea typeface="幼圆" pitchFamily="49" charset="-122"/>
              </a:rPr>
              <a:t>，代理财政性支农资金的拨付，</a:t>
            </a:r>
            <a:r>
              <a:rPr lang="zh-CN" altLang="en-US" sz="1800" b="1" dirty="0">
                <a:solidFill>
                  <a:srgbClr val="908F17"/>
                </a:solidFill>
                <a:latin typeface="幼圆" pitchFamily="49" charset="-122"/>
                <a:ea typeface="幼圆" pitchFamily="49" charset="-122"/>
              </a:rPr>
              <a:t>为农业和农村经济发展服务</a:t>
            </a:r>
            <a:r>
              <a:rPr lang="zh-CN" altLang="en-US" sz="1800" b="1" dirty="0">
                <a:solidFill>
                  <a:srgbClr val="000000"/>
                </a:solidFill>
                <a:latin typeface="幼圆" pitchFamily="49" charset="-122"/>
                <a:ea typeface="幼圆" pitchFamily="49" charset="-122"/>
              </a:rPr>
              <a:t>。</a:t>
            </a:r>
          </a:p>
        </p:txBody>
      </p:sp>
      <p:sp>
        <p:nvSpPr>
          <p:cNvPr id="81957" name="AutoShape 37">
            <a:extLst>
              <a:ext uri="{FF2B5EF4-FFF2-40B4-BE49-F238E27FC236}">
                <a16:creationId xmlns:a16="http://schemas.microsoft.com/office/drawing/2014/main" id="{EDC60529-EE77-97B5-1859-6ECD1480F9AF}"/>
              </a:ext>
            </a:extLst>
          </p:cNvPr>
          <p:cNvSpPr>
            <a:spLocks/>
          </p:cNvSpPr>
          <p:nvPr/>
        </p:nvSpPr>
        <p:spPr bwMode="auto">
          <a:xfrm>
            <a:off x="2646363" y="4430713"/>
            <a:ext cx="719137" cy="1590675"/>
          </a:xfrm>
          <a:prstGeom prst="leftBrace">
            <a:avLst>
              <a:gd name="adj1" fmla="val 18433"/>
              <a:gd name="adj2" fmla="val 50000"/>
            </a:avLst>
          </a:prstGeom>
          <a:gradFill rotWithShape="1">
            <a:gsLst>
              <a:gs pos="0">
                <a:srgbClr val="C9C9C9"/>
              </a:gs>
              <a:gs pos="100000">
                <a:srgbClr val="EAEAEA"/>
              </a:gs>
            </a:gsLst>
            <a:lin ang="0" scaled="1"/>
          </a:gradFill>
          <a:ln>
            <a:noFill/>
          </a:ln>
          <a:effectLst/>
          <a:extLst>
            <a:ext uri="{91240B29-F687-4F45-9708-019B960494DF}">
              <a14:hiddenLine xmlns:a14="http://schemas.microsoft.com/office/drawing/2010/main" w="19050">
                <a:solidFill>
                  <a:srgbClr val="5CB1EA"/>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1950"/>
                                        </p:tgtEl>
                                        <p:attrNameLst>
                                          <p:attrName>style.visibility</p:attrName>
                                        </p:attrNameLst>
                                      </p:cBhvr>
                                      <p:to>
                                        <p:strVal val="visible"/>
                                      </p:to>
                                    </p:set>
                                    <p:animEffect transition="in" filter="fade">
                                      <p:cBhvr>
                                        <p:cTn id="7" dur="500"/>
                                        <p:tgtEl>
                                          <p:spTgt spid="81950"/>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81951"/>
                                        </p:tgtEl>
                                        <p:attrNameLst>
                                          <p:attrName>style.visibility</p:attrName>
                                        </p:attrNameLst>
                                      </p:cBhvr>
                                      <p:to>
                                        <p:strVal val="visible"/>
                                      </p:to>
                                    </p:set>
                                    <p:animEffect transition="in" filter="fade">
                                      <p:cBhvr>
                                        <p:cTn id="11" dur="500"/>
                                        <p:tgtEl>
                                          <p:spTgt spid="81951"/>
                                        </p:tgtEl>
                                      </p:cBhvr>
                                    </p:animEffect>
                                    <p:anim calcmode="lin" valueType="num">
                                      <p:cBhvr>
                                        <p:cTn id="12" dur="500" fill="hold"/>
                                        <p:tgtEl>
                                          <p:spTgt spid="81951"/>
                                        </p:tgtEl>
                                        <p:attrNameLst>
                                          <p:attrName>ppt_x</p:attrName>
                                        </p:attrNameLst>
                                      </p:cBhvr>
                                      <p:tavLst>
                                        <p:tav tm="0">
                                          <p:val>
                                            <p:strVal val="#ppt_x"/>
                                          </p:val>
                                        </p:tav>
                                        <p:tav tm="100000">
                                          <p:val>
                                            <p:strVal val="#ppt_x"/>
                                          </p:val>
                                        </p:tav>
                                      </p:tavLst>
                                    </p:anim>
                                    <p:anim calcmode="lin" valueType="num">
                                      <p:cBhvr>
                                        <p:cTn id="13" dur="500" fill="hold"/>
                                        <p:tgtEl>
                                          <p:spTgt spid="81951"/>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000"/>
                            </p:stCondLst>
                            <p:childTnLst>
                              <p:par>
                                <p:cTn id="15" presetID="12" presetClass="entr" presetSubtype="8" fill="hold" nodeType="afterEffect">
                                  <p:stCondLst>
                                    <p:cond delay="0"/>
                                  </p:stCondLst>
                                  <p:childTnLst>
                                    <p:set>
                                      <p:cBhvr>
                                        <p:cTn id="16" dur="1" fill="hold">
                                          <p:stCondLst>
                                            <p:cond delay="0"/>
                                          </p:stCondLst>
                                        </p:cTn>
                                        <p:tgtEl>
                                          <p:spTgt spid="81953"/>
                                        </p:tgtEl>
                                        <p:attrNameLst>
                                          <p:attrName>style.visibility</p:attrName>
                                        </p:attrNameLst>
                                      </p:cBhvr>
                                      <p:to>
                                        <p:strVal val="visible"/>
                                      </p:to>
                                    </p:set>
                                    <p:animEffect transition="in" filter="slide(fromLeft)">
                                      <p:cBhvr>
                                        <p:cTn id="17" dur="500"/>
                                        <p:tgtEl>
                                          <p:spTgt spid="81953"/>
                                        </p:tgtEl>
                                      </p:cBhvr>
                                    </p:animEffect>
                                  </p:childTnLst>
                                </p:cTn>
                              </p:par>
                            </p:childTnLst>
                          </p:cTn>
                        </p:par>
                        <p:par>
                          <p:cTn id="18" fill="hold" nodeType="afterGroup">
                            <p:stCondLst>
                              <p:cond delay="1500"/>
                            </p:stCondLst>
                            <p:childTnLst>
                              <p:par>
                                <p:cTn id="19" presetID="12" presetClass="entr" presetSubtype="8" fill="hold" nodeType="afterEffect">
                                  <p:stCondLst>
                                    <p:cond delay="0"/>
                                  </p:stCondLst>
                                  <p:childTnLst>
                                    <p:set>
                                      <p:cBhvr>
                                        <p:cTn id="20" dur="1" fill="hold">
                                          <p:stCondLst>
                                            <p:cond delay="0"/>
                                          </p:stCondLst>
                                        </p:cTn>
                                        <p:tgtEl>
                                          <p:spTgt spid="81952"/>
                                        </p:tgtEl>
                                        <p:attrNameLst>
                                          <p:attrName>style.visibility</p:attrName>
                                        </p:attrNameLst>
                                      </p:cBhvr>
                                      <p:to>
                                        <p:strVal val="visible"/>
                                      </p:to>
                                    </p:set>
                                    <p:animEffect transition="in" filter="slide(fromLeft)">
                                      <p:cBhvr>
                                        <p:cTn id="21" dur="500"/>
                                        <p:tgtEl>
                                          <p:spTgt spid="8195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81954"/>
                                        </p:tgtEl>
                                        <p:attrNameLst>
                                          <p:attrName>style.visibility</p:attrName>
                                        </p:attrNameLst>
                                      </p:cBhvr>
                                      <p:to>
                                        <p:strVal val="visible"/>
                                      </p:to>
                                    </p:set>
                                    <p:animEffect transition="in" filter="fade">
                                      <p:cBhvr>
                                        <p:cTn id="26" dur="500"/>
                                        <p:tgtEl>
                                          <p:spTgt spid="81954"/>
                                        </p:tgtEl>
                                      </p:cBhvr>
                                    </p:animEffect>
                                  </p:childTnLst>
                                </p:cTn>
                              </p:par>
                            </p:childTnLst>
                          </p:cTn>
                        </p:par>
                        <p:par>
                          <p:cTn id="27" fill="hold" nodeType="afterGroup">
                            <p:stCondLst>
                              <p:cond delay="500"/>
                            </p:stCondLst>
                            <p:childTnLst>
                              <p:par>
                                <p:cTn id="28" presetID="42" presetClass="entr" presetSubtype="0" fill="hold" nodeType="afterEffect">
                                  <p:stCondLst>
                                    <p:cond delay="0"/>
                                  </p:stCondLst>
                                  <p:childTnLst>
                                    <p:set>
                                      <p:cBhvr>
                                        <p:cTn id="29" dur="1" fill="hold">
                                          <p:stCondLst>
                                            <p:cond delay="0"/>
                                          </p:stCondLst>
                                        </p:cTn>
                                        <p:tgtEl>
                                          <p:spTgt spid="81955"/>
                                        </p:tgtEl>
                                        <p:attrNameLst>
                                          <p:attrName>style.visibility</p:attrName>
                                        </p:attrNameLst>
                                      </p:cBhvr>
                                      <p:to>
                                        <p:strVal val="visible"/>
                                      </p:to>
                                    </p:set>
                                    <p:animEffect transition="in" filter="fade">
                                      <p:cBhvr>
                                        <p:cTn id="30" dur="500"/>
                                        <p:tgtEl>
                                          <p:spTgt spid="81955"/>
                                        </p:tgtEl>
                                      </p:cBhvr>
                                    </p:animEffect>
                                    <p:anim calcmode="lin" valueType="num">
                                      <p:cBhvr>
                                        <p:cTn id="31" dur="500" fill="hold"/>
                                        <p:tgtEl>
                                          <p:spTgt spid="81955"/>
                                        </p:tgtEl>
                                        <p:attrNameLst>
                                          <p:attrName>ppt_x</p:attrName>
                                        </p:attrNameLst>
                                      </p:cBhvr>
                                      <p:tavLst>
                                        <p:tav tm="0">
                                          <p:val>
                                            <p:strVal val="#ppt_x"/>
                                          </p:val>
                                        </p:tav>
                                        <p:tav tm="100000">
                                          <p:val>
                                            <p:strVal val="#ppt_x"/>
                                          </p:val>
                                        </p:tav>
                                      </p:tavLst>
                                    </p:anim>
                                    <p:anim calcmode="lin" valueType="num">
                                      <p:cBhvr>
                                        <p:cTn id="32" dur="500" fill="hold"/>
                                        <p:tgtEl>
                                          <p:spTgt spid="81955"/>
                                        </p:tgtEl>
                                        <p:attrNameLst>
                                          <p:attrName>ppt_y</p:attrName>
                                        </p:attrNameLst>
                                      </p:cBhvr>
                                      <p:tavLst>
                                        <p:tav tm="0">
                                          <p:val>
                                            <p:strVal val="#ppt_y+.1"/>
                                          </p:val>
                                        </p:tav>
                                        <p:tav tm="100000">
                                          <p:val>
                                            <p:strVal val="#ppt_y"/>
                                          </p:val>
                                        </p:tav>
                                      </p:tavLst>
                                    </p:anim>
                                  </p:childTnLst>
                                </p:cTn>
                              </p:par>
                            </p:childTnLst>
                          </p:cTn>
                        </p:par>
                        <p:par>
                          <p:cTn id="33" fill="hold" nodeType="afterGroup">
                            <p:stCondLst>
                              <p:cond delay="1000"/>
                            </p:stCondLst>
                            <p:childTnLst>
                              <p:par>
                                <p:cTn id="34" presetID="12" presetClass="entr" presetSubtype="8" fill="hold" nodeType="afterEffect">
                                  <p:stCondLst>
                                    <p:cond delay="0"/>
                                  </p:stCondLst>
                                  <p:childTnLst>
                                    <p:set>
                                      <p:cBhvr>
                                        <p:cTn id="35" dur="1" fill="hold">
                                          <p:stCondLst>
                                            <p:cond delay="0"/>
                                          </p:stCondLst>
                                        </p:cTn>
                                        <p:tgtEl>
                                          <p:spTgt spid="81957"/>
                                        </p:tgtEl>
                                        <p:attrNameLst>
                                          <p:attrName>style.visibility</p:attrName>
                                        </p:attrNameLst>
                                      </p:cBhvr>
                                      <p:to>
                                        <p:strVal val="visible"/>
                                      </p:to>
                                    </p:set>
                                    <p:animEffect transition="in" filter="slide(fromLeft)">
                                      <p:cBhvr>
                                        <p:cTn id="36" dur="500"/>
                                        <p:tgtEl>
                                          <p:spTgt spid="81957"/>
                                        </p:tgtEl>
                                      </p:cBhvr>
                                    </p:animEffect>
                                  </p:childTnLst>
                                </p:cTn>
                              </p:par>
                            </p:childTnLst>
                          </p:cTn>
                        </p:par>
                        <p:par>
                          <p:cTn id="37" fill="hold" nodeType="afterGroup">
                            <p:stCondLst>
                              <p:cond delay="1500"/>
                            </p:stCondLst>
                            <p:childTnLst>
                              <p:par>
                                <p:cTn id="38" presetID="12" presetClass="entr" presetSubtype="8" fill="hold" nodeType="afterEffect">
                                  <p:stCondLst>
                                    <p:cond delay="0"/>
                                  </p:stCondLst>
                                  <p:childTnLst>
                                    <p:set>
                                      <p:cBhvr>
                                        <p:cTn id="39" dur="1" fill="hold">
                                          <p:stCondLst>
                                            <p:cond delay="0"/>
                                          </p:stCondLst>
                                        </p:cTn>
                                        <p:tgtEl>
                                          <p:spTgt spid="81956"/>
                                        </p:tgtEl>
                                        <p:attrNameLst>
                                          <p:attrName>style.visibility</p:attrName>
                                        </p:attrNameLst>
                                      </p:cBhvr>
                                      <p:to>
                                        <p:strVal val="visible"/>
                                      </p:to>
                                    </p:set>
                                    <p:animEffect transition="in" filter="slide(fromLeft)">
                                      <p:cBhvr>
                                        <p:cTn id="40" dur="500"/>
                                        <p:tgtEl>
                                          <p:spTgt spid="81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0" grpId="0" animBg="1"/>
      <p:bldP spid="81951" grpId="0" animBg="1"/>
      <p:bldP spid="81952" grpId="0" animBg="1"/>
      <p:bldP spid="81953" grpId="0" animBg="1"/>
      <p:bldP spid="81954" grpId="0" animBg="1"/>
      <p:bldP spid="81955" grpId="0" animBg="1"/>
      <p:bldP spid="81956" grpId="0" animBg="1"/>
      <p:bldP spid="819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CD4494A0-27D6-1D89-8977-0CF94A11858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4A874C4-0A5A-7847-881B-C457E93F8E58}" type="slidenum">
              <a:rPr kumimoji="0" lang="en-US" altLang="zh-CN" sz="1000" smtClean="0">
                <a:solidFill>
                  <a:schemeClr val="bg2"/>
                </a:solidFill>
                <a:ea typeface="华文行楷" panose="02010800040101010101" pitchFamily="2" charset="-122"/>
              </a:rPr>
              <a:pPr>
                <a:spcBef>
                  <a:spcPct val="0"/>
                </a:spcBef>
                <a:buClrTx/>
                <a:buSzTx/>
                <a:buFontTx/>
                <a:buNone/>
              </a:pPr>
              <a:t>18</a:t>
            </a:fld>
            <a:endParaRPr kumimoji="0" lang="en-US" altLang="zh-CN" sz="1000">
              <a:solidFill>
                <a:schemeClr val="bg2"/>
              </a:solidFill>
              <a:ea typeface="华文行楷" panose="02010800040101010101" pitchFamily="2" charset="-122"/>
            </a:endParaRPr>
          </a:p>
        </p:txBody>
      </p:sp>
      <p:sp>
        <p:nvSpPr>
          <p:cNvPr id="17411" name="Rectangle 2">
            <a:extLst>
              <a:ext uri="{FF2B5EF4-FFF2-40B4-BE49-F238E27FC236}">
                <a16:creationId xmlns:a16="http://schemas.microsoft.com/office/drawing/2014/main" id="{24A87CDB-B146-033F-8F51-ADF83D2C22C3}"/>
              </a:ext>
            </a:extLst>
          </p:cNvPr>
          <p:cNvSpPr>
            <a:spLocks noGrp="1" noChangeArrowheads="1"/>
          </p:cNvSpPr>
          <p:nvPr>
            <p:ph type="title"/>
          </p:nvPr>
        </p:nvSpPr>
        <p:spPr/>
        <p:txBody>
          <a:bodyPr/>
          <a:lstStyle/>
          <a:p>
            <a:pPr eaLnBrk="1" hangingPunct="1"/>
            <a:r>
              <a:rPr lang="zh-CN" altLang="en-US" dirty="0">
                <a:solidFill>
                  <a:srgbClr val="00B050"/>
                </a:solidFill>
              </a:rPr>
              <a:t>债务资金的融通</a:t>
            </a:r>
          </a:p>
        </p:txBody>
      </p:sp>
      <p:sp>
        <p:nvSpPr>
          <p:cNvPr id="82993" name="Rectangle 49">
            <a:extLst>
              <a:ext uri="{FF2B5EF4-FFF2-40B4-BE49-F238E27FC236}">
                <a16:creationId xmlns:a16="http://schemas.microsoft.com/office/drawing/2014/main" id="{217313B6-11FA-1D5E-2721-54F20EBB0FA4}"/>
              </a:ext>
            </a:extLst>
          </p:cNvPr>
          <p:cNvSpPr>
            <a:spLocks noChangeArrowheads="1"/>
          </p:cNvSpPr>
          <p:nvPr/>
        </p:nvSpPr>
        <p:spPr bwMode="auto">
          <a:xfrm>
            <a:off x="0" y="1412875"/>
            <a:ext cx="9144000" cy="4751388"/>
          </a:xfrm>
          <a:prstGeom prst="rect">
            <a:avLst/>
          </a:prstGeom>
          <a:gradFill rotWithShape="1">
            <a:gsLst>
              <a:gs pos="0">
                <a:srgbClr val="FFFFFF"/>
              </a:gs>
              <a:gs pos="50000">
                <a:srgbClr val="DCE8E0"/>
              </a:gs>
              <a:gs pos="100000">
                <a:srgbClr val="FFFFFF"/>
              </a:gs>
            </a:gsLst>
            <a:lin ang="5400000" scaled="1"/>
          </a:gradFill>
          <a:ln>
            <a:noFill/>
          </a:ln>
          <a:effectLst/>
          <a:extLs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994" name="Rectangle 50">
            <a:extLst>
              <a:ext uri="{FF2B5EF4-FFF2-40B4-BE49-F238E27FC236}">
                <a16:creationId xmlns:a16="http://schemas.microsoft.com/office/drawing/2014/main" id="{56DED89A-8621-F3F5-116B-FC4454E0216E}"/>
              </a:ext>
            </a:extLst>
          </p:cNvPr>
          <p:cNvSpPr>
            <a:spLocks noChangeArrowheads="1"/>
          </p:cNvSpPr>
          <p:nvPr/>
        </p:nvSpPr>
        <p:spPr bwMode="auto">
          <a:xfrm>
            <a:off x="468313" y="1341438"/>
            <a:ext cx="2697162"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dirty="0">
                <a:latin typeface="幼圆" pitchFamily="49" charset="-122"/>
                <a:ea typeface="幼圆" pitchFamily="49" charset="-122"/>
              </a:rPr>
              <a:t> </a:t>
            </a:r>
            <a:r>
              <a:rPr lang="en-US" altLang="zh-CN" sz="2400" b="1" dirty="0">
                <a:latin typeface="幼圆" pitchFamily="49" charset="-122"/>
                <a:ea typeface="幼圆" pitchFamily="49" charset="-122"/>
              </a:rPr>
              <a:t>2.</a:t>
            </a:r>
            <a:r>
              <a:rPr lang="zh-CN" altLang="en-US" sz="2400" b="1" dirty="0">
                <a:latin typeface="幼圆" pitchFamily="49" charset="-122"/>
                <a:ea typeface="幼圆" pitchFamily="49" charset="-122"/>
              </a:rPr>
              <a:t>商业银行贷款</a:t>
            </a:r>
          </a:p>
        </p:txBody>
      </p:sp>
      <p:sp>
        <p:nvSpPr>
          <p:cNvPr id="82995" name="Rectangle 51">
            <a:extLst>
              <a:ext uri="{FF2B5EF4-FFF2-40B4-BE49-F238E27FC236}">
                <a16:creationId xmlns:a16="http://schemas.microsoft.com/office/drawing/2014/main" id="{DAD685C1-0477-453E-9392-DB6025B233B1}"/>
              </a:ext>
            </a:extLst>
          </p:cNvPr>
          <p:cNvSpPr>
            <a:spLocks noChangeArrowheads="1"/>
          </p:cNvSpPr>
          <p:nvPr/>
        </p:nvSpPr>
        <p:spPr bwMode="auto">
          <a:xfrm>
            <a:off x="468313" y="1916113"/>
            <a:ext cx="4608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a:latin typeface="幼圆" pitchFamily="49" charset="-122"/>
                <a:ea typeface="幼圆" pitchFamily="49" charset="-122"/>
              </a:rPr>
              <a:t> ① </a:t>
            </a:r>
            <a:r>
              <a:rPr lang="zh-CN" altLang="en-US" sz="2000" b="1">
                <a:latin typeface="幼圆" pitchFamily="49" charset="-122"/>
                <a:ea typeface="幼圆" pitchFamily="49" charset="-122"/>
              </a:rPr>
              <a:t>商业银行贷款的特点</a:t>
            </a:r>
          </a:p>
        </p:txBody>
      </p:sp>
      <p:grpSp>
        <p:nvGrpSpPr>
          <p:cNvPr id="82996" name="Group 52">
            <a:extLst>
              <a:ext uri="{FF2B5EF4-FFF2-40B4-BE49-F238E27FC236}">
                <a16:creationId xmlns:a16="http://schemas.microsoft.com/office/drawing/2014/main" id="{368E4B50-DE68-1CBA-2041-BD140FBBD207}"/>
              </a:ext>
            </a:extLst>
          </p:cNvPr>
          <p:cNvGrpSpPr>
            <a:grpSpLocks/>
          </p:cNvGrpSpPr>
          <p:nvPr/>
        </p:nvGrpSpPr>
        <p:grpSpPr bwMode="auto">
          <a:xfrm>
            <a:off x="954088" y="2471738"/>
            <a:ext cx="3822700" cy="482600"/>
            <a:chOff x="601" y="1648"/>
            <a:chExt cx="2408" cy="304"/>
          </a:xfrm>
        </p:grpSpPr>
        <p:sp>
          <p:nvSpPr>
            <p:cNvPr id="17437" name="AutoShape 53">
              <a:extLst>
                <a:ext uri="{FF2B5EF4-FFF2-40B4-BE49-F238E27FC236}">
                  <a16:creationId xmlns:a16="http://schemas.microsoft.com/office/drawing/2014/main" id="{1A563F02-95C0-5547-9078-5C852263A2C5}"/>
                </a:ext>
              </a:extLst>
            </p:cNvPr>
            <p:cNvSpPr>
              <a:spLocks noChangeArrowheads="1"/>
            </p:cNvSpPr>
            <p:nvPr/>
          </p:nvSpPr>
          <p:spPr bwMode="auto">
            <a:xfrm>
              <a:off x="601" y="1648"/>
              <a:ext cx="318" cy="304"/>
            </a:xfrm>
            <a:prstGeom prst="homePlate">
              <a:avLst>
                <a:gd name="adj" fmla="val 13686"/>
              </a:avLst>
            </a:prstGeom>
            <a:solidFill>
              <a:srgbClr val="3B878D"/>
            </a:soli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7438" name="Freeform 54">
              <a:extLst>
                <a:ext uri="{FF2B5EF4-FFF2-40B4-BE49-F238E27FC236}">
                  <a16:creationId xmlns:a16="http://schemas.microsoft.com/office/drawing/2014/main" id="{B9166295-A731-0924-A60E-25B083378AB0}"/>
                </a:ext>
              </a:extLst>
            </p:cNvPr>
            <p:cNvSpPr>
              <a:spLocks/>
            </p:cNvSpPr>
            <p:nvPr/>
          </p:nvSpPr>
          <p:spPr bwMode="auto">
            <a:xfrm>
              <a:off x="904" y="1648"/>
              <a:ext cx="1976" cy="304"/>
            </a:xfrm>
            <a:custGeom>
              <a:avLst/>
              <a:gdLst>
                <a:gd name="T0" fmla="*/ 163 w 4538"/>
                <a:gd name="T1" fmla="*/ 0 h 1080"/>
                <a:gd name="T2" fmla="*/ 0 w 4538"/>
                <a:gd name="T3" fmla="*/ 0 h 1080"/>
                <a:gd name="T4" fmla="*/ 4 w 4538"/>
                <a:gd name="T5" fmla="*/ 3 h 1080"/>
                <a:gd name="T6" fmla="*/ 0 w 4538"/>
                <a:gd name="T7" fmla="*/ 7 h 1080"/>
                <a:gd name="T8" fmla="*/ 163 w 4538"/>
                <a:gd name="T9" fmla="*/ 7 h 1080"/>
                <a:gd name="T10" fmla="*/ 163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39" name="Rectangle 55">
              <a:extLst>
                <a:ext uri="{FF2B5EF4-FFF2-40B4-BE49-F238E27FC236}">
                  <a16:creationId xmlns:a16="http://schemas.microsoft.com/office/drawing/2014/main" id="{9BEB5007-8B2F-A421-6394-B734C5D6CD7F}"/>
                </a:ext>
              </a:extLst>
            </p:cNvPr>
            <p:cNvSpPr>
              <a:spLocks noChangeArrowheads="1"/>
            </p:cNvSpPr>
            <p:nvPr/>
          </p:nvSpPr>
          <p:spPr bwMode="auto">
            <a:xfrm>
              <a:off x="810" y="1688"/>
              <a:ext cx="219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168275" indent="-168275">
                <a:spcBef>
                  <a:spcPct val="20000"/>
                </a:spcBef>
                <a:buClr>
                  <a:schemeClr val="folHlink"/>
                </a:buClr>
                <a:buSzPct val="60000"/>
                <a:buFont typeface="Wingdings" pitchFamily="2" charset="2"/>
                <a:tabLst>
                  <a:tab pos="8521700" algn="r"/>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8521700" algn="r"/>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8521700" algn="r"/>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latin typeface="幼圆" pitchFamily="49" charset="-122"/>
                  <a:ea typeface="幼圆" pitchFamily="49" charset="-122"/>
                </a:rPr>
                <a:t>筹资手续简单，速度较快</a:t>
              </a:r>
            </a:p>
          </p:txBody>
        </p:sp>
        <p:sp>
          <p:nvSpPr>
            <p:cNvPr id="17440" name="Text Box 56">
              <a:extLst>
                <a:ext uri="{FF2B5EF4-FFF2-40B4-BE49-F238E27FC236}">
                  <a16:creationId xmlns:a16="http://schemas.microsoft.com/office/drawing/2014/main" id="{EFDCA5B7-2442-1EB7-A63E-B6DB9A29BB54}"/>
                </a:ext>
              </a:extLst>
            </p:cNvPr>
            <p:cNvSpPr txBox="1">
              <a:spLocks noChangeArrowheads="1"/>
            </p:cNvSpPr>
            <p:nvPr/>
          </p:nvSpPr>
          <p:spPr bwMode="auto">
            <a:xfrm>
              <a:off x="764" y="1685"/>
              <a:ext cx="33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400" b="1">
                  <a:solidFill>
                    <a:srgbClr val="FFFFFF"/>
                  </a:solidFill>
                  <a:latin typeface="幼圆" pitchFamily="49" charset="-122"/>
                  <a:ea typeface="幼圆" pitchFamily="49" charset="-122"/>
                </a:rPr>
                <a:t>1</a:t>
              </a:r>
            </a:p>
          </p:txBody>
        </p:sp>
      </p:grpSp>
      <p:grpSp>
        <p:nvGrpSpPr>
          <p:cNvPr id="83001" name="Group 57">
            <a:extLst>
              <a:ext uri="{FF2B5EF4-FFF2-40B4-BE49-F238E27FC236}">
                <a16:creationId xmlns:a16="http://schemas.microsoft.com/office/drawing/2014/main" id="{C86CB925-0798-0D0E-72AA-9316B2D2D0C3}"/>
              </a:ext>
            </a:extLst>
          </p:cNvPr>
          <p:cNvGrpSpPr>
            <a:grpSpLocks/>
          </p:cNvGrpSpPr>
          <p:nvPr/>
        </p:nvGrpSpPr>
        <p:grpSpPr bwMode="auto">
          <a:xfrm>
            <a:off x="4918075" y="2478088"/>
            <a:ext cx="3614738" cy="482600"/>
            <a:chOff x="603" y="2046"/>
            <a:chExt cx="2277" cy="304"/>
          </a:xfrm>
        </p:grpSpPr>
        <p:sp>
          <p:nvSpPr>
            <p:cNvPr id="17433" name="AutoShape 58">
              <a:extLst>
                <a:ext uri="{FF2B5EF4-FFF2-40B4-BE49-F238E27FC236}">
                  <a16:creationId xmlns:a16="http://schemas.microsoft.com/office/drawing/2014/main" id="{0F887059-CA79-AE1F-1F77-275FF13D5C0E}"/>
                </a:ext>
              </a:extLst>
            </p:cNvPr>
            <p:cNvSpPr>
              <a:spLocks noChangeArrowheads="1"/>
            </p:cNvSpPr>
            <p:nvPr/>
          </p:nvSpPr>
          <p:spPr bwMode="auto">
            <a:xfrm>
              <a:off x="603" y="2046"/>
              <a:ext cx="318" cy="304"/>
            </a:xfrm>
            <a:prstGeom prst="homePlate">
              <a:avLst>
                <a:gd name="adj" fmla="val 13686"/>
              </a:avLst>
            </a:prstGeom>
            <a:solidFill>
              <a:srgbClr val="3B878D"/>
            </a:soli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7434" name="Freeform 59">
              <a:extLst>
                <a:ext uri="{FF2B5EF4-FFF2-40B4-BE49-F238E27FC236}">
                  <a16:creationId xmlns:a16="http://schemas.microsoft.com/office/drawing/2014/main" id="{F57134D4-6C91-26E7-94CB-77427E4D4D66}"/>
                </a:ext>
              </a:extLst>
            </p:cNvPr>
            <p:cNvSpPr>
              <a:spLocks/>
            </p:cNvSpPr>
            <p:nvPr/>
          </p:nvSpPr>
          <p:spPr bwMode="auto">
            <a:xfrm>
              <a:off x="905" y="2046"/>
              <a:ext cx="1975" cy="304"/>
            </a:xfrm>
            <a:custGeom>
              <a:avLst/>
              <a:gdLst>
                <a:gd name="T0" fmla="*/ 163 w 4538"/>
                <a:gd name="T1" fmla="*/ 0 h 1080"/>
                <a:gd name="T2" fmla="*/ 0 w 4538"/>
                <a:gd name="T3" fmla="*/ 0 h 1080"/>
                <a:gd name="T4" fmla="*/ 4 w 4538"/>
                <a:gd name="T5" fmla="*/ 3 h 1080"/>
                <a:gd name="T6" fmla="*/ 0 w 4538"/>
                <a:gd name="T7" fmla="*/ 7 h 1080"/>
                <a:gd name="T8" fmla="*/ 163 w 4538"/>
                <a:gd name="T9" fmla="*/ 7 h 1080"/>
                <a:gd name="T10" fmla="*/ 163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35" name="Rectangle 60">
              <a:extLst>
                <a:ext uri="{FF2B5EF4-FFF2-40B4-BE49-F238E27FC236}">
                  <a16:creationId xmlns:a16="http://schemas.microsoft.com/office/drawing/2014/main" id="{49B050B4-F29B-469D-49D8-EDB4EC4CAE17}"/>
                </a:ext>
              </a:extLst>
            </p:cNvPr>
            <p:cNvSpPr>
              <a:spLocks noChangeArrowheads="1"/>
            </p:cNvSpPr>
            <p:nvPr/>
          </p:nvSpPr>
          <p:spPr bwMode="auto">
            <a:xfrm>
              <a:off x="984" y="2115"/>
              <a:ext cx="10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168275" indent="-168275">
                <a:spcBef>
                  <a:spcPct val="20000"/>
                </a:spcBef>
                <a:buClr>
                  <a:schemeClr val="folHlink"/>
                </a:buClr>
                <a:buSzPct val="60000"/>
                <a:buFont typeface="Wingdings" pitchFamily="2" charset="2"/>
                <a:tabLst>
                  <a:tab pos="8521700" algn="r"/>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8521700" algn="r"/>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8521700" algn="r"/>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latin typeface="幼圆" pitchFamily="49" charset="-122"/>
                  <a:ea typeface="幼圆" pitchFamily="49" charset="-122"/>
                </a:rPr>
                <a:t>筹资成本较低</a:t>
              </a:r>
            </a:p>
          </p:txBody>
        </p:sp>
        <p:sp>
          <p:nvSpPr>
            <p:cNvPr id="17436" name="Text Box 61">
              <a:extLst>
                <a:ext uri="{FF2B5EF4-FFF2-40B4-BE49-F238E27FC236}">
                  <a16:creationId xmlns:a16="http://schemas.microsoft.com/office/drawing/2014/main" id="{AF5FE980-46E4-FB25-C9BE-CE57549179F4}"/>
                </a:ext>
              </a:extLst>
            </p:cNvPr>
            <p:cNvSpPr txBox="1">
              <a:spLocks noChangeArrowheads="1"/>
            </p:cNvSpPr>
            <p:nvPr/>
          </p:nvSpPr>
          <p:spPr bwMode="auto">
            <a:xfrm>
              <a:off x="766" y="2083"/>
              <a:ext cx="33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400" b="1">
                  <a:solidFill>
                    <a:srgbClr val="FFFFFF"/>
                  </a:solidFill>
                  <a:latin typeface="幼圆" pitchFamily="49" charset="-122"/>
                  <a:ea typeface="幼圆" pitchFamily="49" charset="-122"/>
                </a:rPr>
                <a:t>2</a:t>
              </a:r>
            </a:p>
          </p:txBody>
        </p:sp>
      </p:grpSp>
      <p:sp>
        <p:nvSpPr>
          <p:cNvPr id="83006" name="Rectangle 62">
            <a:extLst>
              <a:ext uri="{FF2B5EF4-FFF2-40B4-BE49-F238E27FC236}">
                <a16:creationId xmlns:a16="http://schemas.microsoft.com/office/drawing/2014/main" id="{A0F4AD19-48F4-B194-EEB5-A97050DDBE09}"/>
              </a:ext>
            </a:extLst>
          </p:cNvPr>
          <p:cNvSpPr>
            <a:spLocks noChangeArrowheads="1"/>
          </p:cNvSpPr>
          <p:nvPr/>
        </p:nvSpPr>
        <p:spPr bwMode="auto">
          <a:xfrm>
            <a:off x="469900" y="3133725"/>
            <a:ext cx="4608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a:latin typeface="幼圆" pitchFamily="49" charset="-122"/>
                <a:ea typeface="幼圆" pitchFamily="49" charset="-122"/>
              </a:rPr>
              <a:t> ② </a:t>
            </a:r>
            <a:r>
              <a:rPr lang="zh-CN" altLang="en-US" sz="2000" b="1">
                <a:latin typeface="幼圆" pitchFamily="49" charset="-122"/>
                <a:ea typeface="幼圆" pitchFamily="49" charset="-122"/>
              </a:rPr>
              <a:t>商业银行贷款期限</a:t>
            </a:r>
          </a:p>
        </p:txBody>
      </p:sp>
      <p:sp>
        <p:nvSpPr>
          <p:cNvPr id="83007" name="Rectangle 63">
            <a:extLst>
              <a:ext uri="{FF2B5EF4-FFF2-40B4-BE49-F238E27FC236}">
                <a16:creationId xmlns:a16="http://schemas.microsoft.com/office/drawing/2014/main" id="{D4BCDF9B-78BA-D4AE-8DE3-B359C9DE91F3}"/>
              </a:ext>
            </a:extLst>
          </p:cNvPr>
          <p:cNvSpPr>
            <a:spLocks noChangeArrowheads="1"/>
          </p:cNvSpPr>
          <p:nvPr/>
        </p:nvSpPr>
        <p:spPr bwMode="auto">
          <a:xfrm>
            <a:off x="693738" y="3605213"/>
            <a:ext cx="79105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lang="en-US" altLang="zh-CN" sz="2000" b="1">
                <a:ea typeface="幼圆" pitchFamily="49" charset="-122"/>
              </a:rPr>
              <a:t>        </a:t>
            </a:r>
            <a:r>
              <a:rPr lang="zh-CN" altLang="en-US" sz="2000" b="1">
                <a:ea typeface="幼圆" pitchFamily="49" charset="-122"/>
              </a:rPr>
              <a:t>签订贷款合同时，一般会对贷款期、提款期、宽限期和还款期做出明确规定：</a:t>
            </a:r>
          </a:p>
        </p:txBody>
      </p:sp>
      <p:grpSp>
        <p:nvGrpSpPr>
          <p:cNvPr id="83008" name="Group 64">
            <a:extLst>
              <a:ext uri="{FF2B5EF4-FFF2-40B4-BE49-F238E27FC236}">
                <a16:creationId xmlns:a16="http://schemas.microsoft.com/office/drawing/2014/main" id="{F46816F7-B1DA-FDA4-6024-D5D3749EFE8B}"/>
              </a:ext>
            </a:extLst>
          </p:cNvPr>
          <p:cNvGrpSpPr>
            <a:grpSpLocks/>
          </p:cNvGrpSpPr>
          <p:nvPr/>
        </p:nvGrpSpPr>
        <p:grpSpPr bwMode="auto">
          <a:xfrm>
            <a:off x="1009650" y="5211763"/>
            <a:ext cx="7450138" cy="549275"/>
            <a:chOff x="636" y="1554"/>
            <a:chExt cx="4693" cy="346"/>
          </a:xfrm>
        </p:grpSpPr>
        <p:sp>
          <p:nvSpPr>
            <p:cNvPr id="17427" name="AutoShape 65">
              <a:extLst>
                <a:ext uri="{FF2B5EF4-FFF2-40B4-BE49-F238E27FC236}">
                  <a16:creationId xmlns:a16="http://schemas.microsoft.com/office/drawing/2014/main" id="{7C3A2516-BFDE-AF9E-AD97-9AD9AE780DE5}"/>
                </a:ext>
              </a:extLst>
            </p:cNvPr>
            <p:cNvSpPr>
              <a:spLocks noChangeArrowheads="1"/>
            </p:cNvSpPr>
            <p:nvPr/>
          </p:nvSpPr>
          <p:spPr bwMode="gray">
            <a:xfrm>
              <a:off x="639" y="1576"/>
              <a:ext cx="360" cy="324"/>
            </a:xfrm>
            <a:prstGeom prst="hexagon">
              <a:avLst>
                <a:gd name="adj" fmla="val 27778"/>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7428" name="AutoShape 66">
              <a:extLst>
                <a:ext uri="{FF2B5EF4-FFF2-40B4-BE49-F238E27FC236}">
                  <a16:creationId xmlns:a16="http://schemas.microsoft.com/office/drawing/2014/main" id="{42A9ED2E-E46B-ECEE-B09C-05844C7C7E48}"/>
                </a:ext>
              </a:extLst>
            </p:cNvPr>
            <p:cNvSpPr>
              <a:spLocks noChangeArrowheads="1"/>
            </p:cNvSpPr>
            <p:nvPr/>
          </p:nvSpPr>
          <p:spPr bwMode="gray">
            <a:xfrm>
              <a:off x="636" y="1570"/>
              <a:ext cx="360" cy="324"/>
            </a:xfrm>
            <a:prstGeom prst="hexagon">
              <a:avLst>
                <a:gd name="adj" fmla="val 27778"/>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7429" name="AutoShape 67">
              <a:extLst>
                <a:ext uri="{FF2B5EF4-FFF2-40B4-BE49-F238E27FC236}">
                  <a16:creationId xmlns:a16="http://schemas.microsoft.com/office/drawing/2014/main" id="{2ED69ACC-83A7-1402-4189-49B8E0923CB9}"/>
                </a:ext>
              </a:extLst>
            </p:cNvPr>
            <p:cNvSpPr>
              <a:spLocks noChangeArrowheads="1"/>
            </p:cNvSpPr>
            <p:nvPr/>
          </p:nvSpPr>
          <p:spPr bwMode="gray">
            <a:xfrm>
              <a:off x="657" y="1590"/>
              <a:ext cx="316" cy="285"/>
            </a:xfrm>
            <a:prstGeom prst="hexagon">
              <a:avLst>
                <a:gd name="adj" fmla="val 27719"/>
                <a:gd name="vf" fmla="val 115470"/>
              </a:avLst>
            </a:prstGeom>
            <a:gradFill rotWithShape="1">
              <a:gsLst>
                <a:gs pos="0">
                  <a:srgbClr val="576869"/>
                </a:gs>
                <a:gs pos="100000">
                  <a:srgbClr val="BBE0E3"/>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7430" name="Text Box 68">
              <a:extLst>
                <a:ext uri="{FF2B5EF4-FFF2-40B4-BE49-F238E27FC236}">
                  <a16:creationId xmlns:a16="http://schemas.microsoft.com/office/drawing/2014/main" id="{ADEE2861-15EA-D0D5-1500-7F90A4E7AD41}"/>
                </a:ext>
              </a:extLst>
            </p:cNvPr>
            <p:cNvSpPr txBox="1">
              <a:spLocks noChangeArrowheads="1"/>
            </p:cNvSpPr>
            <p:nvPr/>
          </p:nvSpPr>
          <p:spPr bwMode="gray">
            <a:xfrm>
              <a:off x="703" y="1618"/>
              <a:ext cx="223" cy="2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b="1">
                  <a:solidFill>
                    <a:srgbClr val="FFFFFF"/>
                  </a:solidFill>
                  <a:latin typeface="Arial" panose="020B0604020202020204" pitchFamily="34" charset="0"/>
                  <a:ea typeface="宋体" panose="02010600030101010101" pitchFamily="2" charset="-122"/>
                </a:rPr>
                <a:t>2</a:t>
              </a:r>
            </a:p>
          </p:txBody>
        </p:sp>
        <p:sp>
          <p:nvSpPr>
            <p:cNvPr id="17431" name="Freeform 69">
              <a:extLst>
                <a:ext uri="{FF2B5EF4-FFF2-40B4-BE49-F238E27FC236}">
                  <a16:creationId xmlns:a16="http://schemas.microsoft.com/office/drawing/2014/main" id="{F0D93908-A07D-B79A-4E25-50C0BA61953E}"/>
                </a:ext>
              </a:extLst>
            </p:cNvPr>
            <p:cNvSpPr>
              <a:spLocks/>
            </p:cNvSpPr>
            <p:nvPr/>
          </p:nvSpPr>
          <p:spPr bwMode="auto">
            <a:xfrm>
              <a:off x="953" y="1865"/>
              <a:ext cx="4319" cy="1"/>
            </a:xfrm>
            <a:custGeom>
              <a:avLst/>
              <a:gdLst>
                <a:gd name="T0" fmla="*/ 0 w 1428"/>
                <a:gd name="T1" fmla="*/ 0 h 22"/>
                <a:gd name="T2" fmla="*/ 119495 w 1428"/>
                <a:gd name="T3" fmla="*/ 0 h 22"/>
                <a:gd name="T4" fmla="*/ 0 60000 65536"/>
                <a:gd name="T5" fmla="*/ 0 60000 65536"/>
              </a:gdLst>
              <a:ahLst/>
              <a:cxnLst>
                <a:cxn ang="T4">
                  <a:pos x="T0" y="T1"/>
                </a:cxn>
                <a:cxn ang="T5">
                  <a:pos x="T2" y="T3"/>
                </a:cxn>
              </a:cxnLst>
              <a:rect l="0" t="0" r="r" b="b"/>
              <a:pathLst>
                <a:path w="1428" h="22">
                  <a:moveTo>
                    <a:pt x="0" y="0"/>
                  </a:moveTo>
                  <a:lnTo>
                    <a:pt x="1428" y="22"/>
                  </a:lnTo>
                </a:path>
              </a:pathLst>
            </a:custGeom>
            <a:noFill/>
            <a:ln w="25400">
              <a:solidFill>
                <a:srgbClr val="C0C0C0"/>
              </a:solidFill>
              <a:prstDash val="sysDot"/>
              <a:round/>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Rectangle 70">
              <a:extLst>
                <a:ext uri="{FF2B5EF4-FFF2-40B4-BE49-F238E27FC236}">
                  <a16:creationId xmlns:a16="http://schemas.microsoft.com/office/drawing/2014/main" id="{16671DB2-964E-E7E6-0214-BA54C5F1CF19}"/>
                </a:ext>
              </a:extLst>
            </p:cNvPr>
            <p:cNvSpPr>
              <a:spLocks noChangeArrowheads="1"/>
            </p:cNvSpPr>
            <p:nvPr/>
          </p:nvSpPr>
          <p:spPr bwMode="auto">
            <a:xfrm>
              <a:off x="975" y="1554"/>
              <a:ext cx="435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b="1">
                  <a:latin typeface="幼圆" pitchFamily="49" charset="-122"/>
                  <a:ea typeface="幼圆" pitchFamily="49" charset="-122"/>
                </a:rPr>
                <a:t>提款期：</a:t>
              </a:r>
              <a:r>
                <a:rPr kumimoji="0" lang="zh-CN" altLang="en-US" sz="1800" b="1">
                  <a:solidFill>
                    <a:srgbClr val="000000"/>
                  </a:solidFill>
                  <a:latin typeface="幼圆" pitchFamily="49" charset="-122"/>
                  <a:ea typeface="幼圆" pitchFamily="49" charset="-122"/>
                </a:rPr>
                <a:t>贷款合同生效日</a:t>
              </a:r>
              <a:r>
                <a:rPr kumimoji="0" lang="zh-CN" altLang="en-US" sz="2400" b="1">
                  <a:solidFill>
                    <a:srgbClr val="6600FF"/>
                  </a:solidFill>
                  <a:latin typeface="幼圆" pitchFamily="49" charset="-122"/>
                  <a:ea typeface="幼圆" pitchFamily="49" charset="-122"/>
                </a:rPr>
                <a:t>→</a:t>
              </a:r>
              <a:r>
                <a:rPr kumimoji="0" lang="zh-CN" altLang="en-US" sz="1800" b="1">
                  <a:solidFill>
                    <a:srgbClr val="000000"/>
                  </a:solidFill>
                  <a:latin typeface="幼圆" pitchFamily="49" charset="-122"/>
                  <a:ea typeface="幼圆" pitchFamily="49" charset="-122"/>
                </a:rPr>
                <a:t>合同规定的最后一笔贷款本金提取日</a:t>
              </a:r>
              <a:endParaRPr lang="zh-CN" altLang="en-US" sz="1800" b="1">
                <a:solidFill>
                  <a:srgbClr val="000000"/>
                </a:solidFill>
                <a:latin typeface="幼圆" pitchFamily="49" charset="-122"/>
                <a:ea typeface="幼圆" pitchFamily="49" charset="-122"/>
              </a:endParaRPr>
            </a:p>
          </p:txBody>
        </p:sp>
      </p:grpSp>
      <p:grpSp>
        <p:nvGrpSpPr>
          <p:cNvPr id="83015" name="Group 71">
            <a:extLst>
              <a:ext uri="{FF2B5EF4-FFF2-40B4-BE49-F238E27FC236}">
                <a16:creationId xmlns:a16="http://schemas.microsoft.com/office/drawing/2014/main" id="{5363FE9A-022A-12DC-2944-63336F421F01}"/>
              </a:ext>
            </a:extLst>
          </p:cNvPr>
          <p:cNvGrpSpPr>
            <a:grpSpLocks/>
          </p:cNvGrpSpPr>
          <p:nvPr/>
        </p:nvGrpSpPr>
        <p:grpSpPr bwMode="auto">
          <a:xfrm>
            <a:off x="1004888" y="4518025"/>
            <a:ext cx="7454900" cy="561975"/>
            <a:chOff x="633" y="1117"/>
            <a:chExt cx="4696" cy="354"/>
          </a:xfrm>
        </p:grpSpPr>
        <p:sp>
          <p:nvSpPr>
            <p:cNvPr id="17421" name="AutoShape 72">
              <a:extLst>
                <a:ext uri="{FF2B5EF4-FFF2-40B4-BE49-F238E27FC236}">
                  <a16:creationId xmlns:a16="http://schemas.microsoft.com/office/drawing/2014/main" id="{E300388E-BE21-08F5-0469-8D47DB08F1CD}"/>
                </a:ext>
              </a:extLst>
            </p:cNvPr>
            <p:cNvSpPr>
              <a:spLocks noChangeArrowheads="1"/>
            </p:cNvSpPr>
            <p:nvPr/>
          </p:nvSpPr>
          <p:spPr bwMode="gray">
            <a:xfrm>
              <a:off x="636" y="1147"/>
              <a:ext cx="360" cy="324"/>
            </a:xfrm>
            <a:prstGeom prst="hexagon">
              <a:avLst>
                <a:gd name="adj" fmla="val 27778"/>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7422" name="AutoShape 73">
              <a:extLst>
                <a:ext uri="{FF2B5EF4-FFF2-40B4-BE49-F238E27FC236}">
                  <a16:creationId xmlns:a16="http://schemas.microsoft.com/office/drawing/2014/main" id="{5BB8EE0A-C35D-43E9-82E7-F4E814A61C0B}"/>
                </a:ext>
              </a:extLst>
            </p:cNvPr>
            <p:cNvSpPr>
              <a:spLocks noChangeArrowheads="1"/>
            </p:cNvSpPr>
            <p:nvPr/>
          </p:nvSpPr>
          <p:spPr bwMode="gray">
            <a:xfrm>
              <a:off x="633" y="1141"/>
              <a:ext cx="360" cy="324"/>
            </a:xfrm>
            <a:prstGeom prst="hexagon">
              <a:avLst>
                <a:gd name="adj" fmla="val 27778"/>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7423" name="AutoShape 74">
              <a:extLst>
                <a:ext uri="{FF2B5EF4-FFF2-40B4-BE49-F238E27FC236}">
                  <a16:creationId xmlns:a16="http://schemas.microsoft.com/office/drawing/2014/main" id="{7B459253-D45A-3B27-F7EE-20E6D6450263}"/>
                </a:ext>
              </a:extLst>
            </p:cNvPr>
            <p:cNvSpPr>
              <a:spLocks noChangeArrowheads="1"/>
            </p:cNvSpPr>
            <p:nvPr/>
          </p:nvSpPr>
          <p:spPr bwMode="gray">
            <a:xfrm>
              <a:off x="654" y="1161"/>
              <a:ext cx="316" cy="285"/>
            </a:xfrm>
            <a:prstGeom prst="hexagon">
              <a:avLst>
                <a:gd name="adj" fmla="val 27719"/>
                <a:gd name="vf" fmla="val 115470"/>
              </a:avLst>
            </a:prstGeom>
            <a:gradFill rotWithShape="1">
              <a:gsLst>
                <a:gs pos="0">
                  <a:srgbClr val="556A62"/>
                </a:gs>
                <a:gs pos="100000">
                  <a:srgbClr val="B8E6D3"/>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7424" name="Text Box 75">
              <a:extLst>
                <a:ext uri="{FF2B5EF4-FFF2-40B4-BE49-F238E27FC236}">
                  <a16:creationId xmlns:a16="http://schemas.microsoft.com/office/drawing/2014/main" id="{5C305B40-CBF1-BEE6-6625-56C9433AD0A5}"/>
                </a:ext>
              </a:extLst>
            </p:cNvPr>
            <p:cNvSpPr txBox="1">
              <a:spLocks noChangeArrowheads="1"/>
            </p:cNvSpPr>
            <p:nvPr/>
          </p:nvSpPr>
          <p:spPr bwMode="gray">
            <a:xfrm>
              <a:off x="701" y="1184"/>
              <a:ext cx="223" cy="2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b="1">
                  <a:solidFill>
                    <a:srgbClr val="FFFFFF"/>
                  </a:solidFill>
                  <a:latin typeface="Arial" panose="020B0604020202020204" pitchFamily="34" charset="0"/>
                  <a:ea typeface="宋体" panose="02010600030101010101" pitchFamily="2" charset="-122"/>
                </a:rPr>
                <a:t>1</a:t>
              </a:r>
            </a:p>
          </p:txBody>
        </p:sp>
        <p:sp>
          <p:nvSpPr>
            <p:cNvPr id="17425" name="Freeform 76">
              <a:extLst>
                <a:ext uri="{FF2B5EF4-FFF2-40B4-BE49-F238E27FC236}">
                  <a16:creationId xmlns:a16="http://schemas.microsoft.com/office/drawing/2014/main" id="{B2D5A0EF-F174-44A7-41D0-62AD50F861DD}"/>
                </a:ext>
              </a:extLst>
            </p:cNvPr>
            <p:cNvSpPr>
              <a:spLocks/>
            </p:cNvSpPr>
            <p:nvPr/>
          </p:nvSpPr>
          <p:spPr bwMode="auto">
            <a:xfrm>
              <a:off x="950" y="1436"/>
              <a:ext cx="4319" cy="1"/>
            </a:xfrm>
            <a:custGeom>
              <a:avLst/>
              <a:gdLst>
                <a:gd name="T0" fmla="*/ 0 w 1428"/>
                <a:gd name="T1" fmla="*/ 0 h 22"/>
                <a:gd name="T2" fmla="*/ 119495 w 1428"/>
                <a:gd name="T3" fmla="*/ 0 h 22"/>
                <a:gd name="T4" fmla="*/ 0 60000 65536"/>
                <a:gd name="T5" fmla="*/ 0 60000 65536"/>
              </a:gdLst>
              <a:ahLst/>
              <a:cxnLst>
                <a:cxn ang="T4">
                  <a:pos x="T0" y="T1"/>
                </a:cxn>
                <a:cxn ang="T5">
                  <a:pos x="T2" y="T3"/>
                </a:cxn>
              </a:cxnLst>
              <a:rect l="0" t="0" r="r" b="b"/>
              <a:pathLst>
                <a:path w="1428" h="22">
                  <a:moveTo>
                    <a:pt x="0" y="0"/>
                  </a:moveTo>
                  <a:lnTo>
                    <a:pt x="1428" y="22"/>
                  </a:lnTo>
                </a:path>
              </a:pathLst>
            </a:custGeom>
            <a:noFill/>
            <a:ln w="25400">
              <a:solidFill>
                <a:srgbClr val="C0C0C0"/>
              </a:solidFill>
              <a:prstDash val="sysDot"/>
              <a:round/>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Rectangle 77">
              <a:extLst>
                <a:ext uri="{FF2B5EF4-FFF2-40B4-BE49-F238E27FC236}">
                  <a16:creationId xmlns:a16="http://schemas.microsoft.com/office/drawing/2014/main" id="{0F3109A0-00D8-79FA-A15E-49221B2A1972}"/>
                </a:ext>
              </a:extLst>
            </p:cNvPr>
            <p:cNvSpPr>
              <a:spLocks noChangeArrowheads="1"/>
            </p:cNvSpPr>
            <p:nvPr/>
          </p:nvSpPr>
          <p:spPr bwMode="auto">
            <a:xfrm>
              <a:off x="994" y="1117"/>
              <a:ext cx="433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b="1">
                  <a:latin typeface="幼圆" pitchFamily="49" charset="-122"/>
                  <a:ea typeface="幼圆" pitchFamily="49" charset="-122"/>
                </a:rPr>
                <a:t>贷款期：</a:t>
              </a:r>
              <a:r>
                <a:rPr kumimoji="0" lang="zh-CN" altLang="en-US" sz="1800" b="1">
                  <a:solidFill>
                    <a:srgbClr val="000000"/>
                  </a:solidFill>
                  <a:latin typeface="幼圆" pitchFamily="49" charset="-122"/>
                  <a:ea typeface="幼圆" pitchFamily="49" charset="-122"/>
                </a:rPr>
                <a:t>贷款合同生效日</a:t>
              </a:r>
              <a:r>
                <a:rPr kumimoji="0" lang="zh-CN" altLang="en-US" sz="2400" b="1">
                  <a:solidFill>
                    <a:srgbClr val="6600FF"/>
                  </a:solidFill>
                  <a:latin typeface="幼圆" pitchFamily="49" charset="-122"/>
                  <a:ea typeface="幼圆" pitchFamily="49" charset="-122"/>
                </a:rPr>
                <a:t>→</a:t>
              </a:r>
              <a:r>
                <a:rPr kumimoji="0" lang="zh-CN" altLang="en-US" sz="1800" b="1">
                  <a:solidFill>
                    <a:srgbClr val="000000"/>
                  </a:solidFill>
                  <a:latin typeface="幼圆" pitchFamily="49" charset="-122"/>
                  <a:ea typeface="幼圆" pitchFamily="49" charset="-122"/>
                </a:rPr>
                <a:t>最后一笔贷款本金和利息还清日</a:t>
              </a:r>
              <a:endParaRPr lang="zh-CN" altLang="en-US" sz="1800" b="1">
                <a:solidFill>
                  <a:srgbClr val="000000"/>
                </a:solidFill>
                <a:latin typeface="幼圆" pitchFamily="49" charset="-122"/>
                <a:ea typeface="幼圆" pitchFamily="49" charset="-122"/>
              </a:endParaRP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82994">
                                            <p:txEl>
                                              <p:pRg st="0" end="0"/>
                                            </p:txEl>
                                          </p:spTgt>
                                        </p:tgtEl>
                                        <p:attrNameLst>
                                          <p:attrName>style.visibility</p:attrName>
                                        </p:attrNameLst>
                                      </p:cBhvr>
                                      <p:to>
                                        <p:strVal val="visible"/>
                                      </p:to>
                                    </p:set>
                                    <p:animEffect transition="in" filter="slide(fromLeft)">
                                      <p:cBhvr>
                                        <p:cTn id="7" dur="1000"/>
                                        <p:tgtEl>
                                          <p:spTgt spid="82994">
                                            <p:txEl>
                                              <p:pRg st="0" end="0"/>
                                            </p:txEl>
                                          </p:spTgt>
                                        </p:tgtEl>
                                      </p:cBhvr>
                                    </p:animEffect>
                                  </p:childTnLst>
                                </p:cTn>
                              </p:par>
                              <p:par>
                                <p:cTn id="8" presetID="20" presetClass="entr" presetSubtype="0" fill="hold" nodeType="withEffect">
                                  <p:stCondLst>
                                    <p:cond delay="0"/>
                                  </p:stCondLst>
                                  <p:childTnLst>
                                    <p:set>
                                      <p:cBhvr>
                                        <p:cTn id="9" dur="1" fill="hold">
                                          <p:stCondLst>
                                            <p:cond delay="0"/>
                                          </p:stCondLst>
                                        </p:cTn>
                                        <p:tgtEl>
                                          <p:spTgt spid="82993"/>
                                        </p:tgtEl>
                                        <p:attrNameLst>
                                          <p:attrName>style.visibility</p:attrName>
                                        </p:attrNameLst>
                                      </p:cBhvr>
                                      <p:to>
                                        <p:strVal val="visible"/>
                                      </p:to>
                                    </p:set>
                                    <p:animEffect transition="in" filter="wedge">
                                      <p:cBhvr>
                                        <p:cTn id="10" dur="500"/>
                                        <p:tgtEl>
                                          <p:spTgt spid="8299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8" fill="hold" nodeType="clickEffect">
                                  <p:stCondLst>
                                    <p:cond delay="0"/>
                                  </p:stCondLst>
                                  <p:childTnLst>
                                    <p:set>
                                      <p:cBhvr>
                                        <p:cTn id="14" dur="1" fill="hold">
                                          <p:stCondLst>
                                            <p:cond delay="0"/>
                                          </p:stCondLst>
                                        </p:cTn>
                                        <p:tgtEl>
                                          <p:spTgt spid="82995">
                                            <p:txEl>
                                              <p:pRg st="0" end="0"/>
                                            </p:txEl>
                                          </p:spTgt>
                                        </p:tgtEl>
                                        <p:attrNameLst>
                                          <p:attrName>style.visibility</p:attrName>
                                        </p:attrNameLst>
                                      </p:cBhvr>
                                      <p:to>
                                        <p:strVal val="visible"/>
                                      </p:to>
                                    </p:set>
                                    <p:animEffect transition="in" filter="slide(fromLeft)">
                                      <p:cBhvr>
                                        <p:cTn id="15" dur="1000"/>
                                        <p:tgtEl>
                                          <p:spTgt spid="82995">
                                            <p:txEl>
                                              <p:pRg st="0" end="0"/>
                                            </p:txEl>
                                          </p:spTgt>
                                        </p:tgtEl>
                                      </p:cBhvr>
                                    </p:animEffect>
                                  </p:childTnLst>
                                </p:cTn>
                              </p:par>
                            </p:childTnLst>
                          </p:cTn>
                        </p:par>
                        <p:par>
                          <p:cTn id="16" fill="hold" nodeType="afterGroup">
                            <p:stCondLst>
                              <p:cond delay="1000"/>
                            </p:stCondLst>
                            <p:childTnLst>
                              <p:par>
                                <p:cTn id="17" presetID="12" presetClass="entr" presetSubtype="8" fill="hold" nodeType="afterEffect">
                                  <p:stCondLst>
                                    <p:cond delay="0"/>
                                  </p:stCondLst>
                                  <p:childTnLst>
                                    <p:set>
                                      <p:cBhvr>
                                        <p:cTn id="18" dur="1" fill="hold">
                                          <p:stCondLst>
                                            <p:cond delay="0"/>
                                          </p:stCondLst>
                                        </p:cTn>
                                        <p:tgtEl>
                                          <p:spTgt spid="82996"/>
                                        </p:tgtEl>
                                        <p:attrNameLst>
                                          <p:attrName>style.visibility</p:attrName>
                                        </p:attrNameLst>
                                      </p:cBhvr>
                                      <p:to>
                                        <p:strVal val="visible"/>
                                      </p:to>
                                    </p:set>
                                    <p:animEffect transition="in" filter="slide(fromLeft)">
                                      <p:cBhvr>
                                        <p:cTn id="19" dur="500"/>
                                        <p:tgtEl>
                                          <p:spTgt spid="82996"/>
                                        </p:tgtEl>
                                      </p:cBhvr>
                                    </p:animEffect>
                                  </p:childTnLst>
                                </p:cTn>
                              </p:par>
                            </p:childTnLst>
                          </p:cTn>
                        </p:par>
                        <p:par>
                          <p:cTn id="20" fill="hold" nodeType="afterGroup">
                            <p:stCondLst>
                              <p:cond delay="1500"/>
                            </p:stCondLst>
                            <p:childTnLst>
                              <p:par>
                                <p:cTn id="21" presetID="12" presetClass="entr" presetSubtype="8" fill="hold" nodeType="afterEffect">
                                  <p:stCondLst>
                                    <p:cond delay="0"/>
                                  </p:stCondLst>
                                  <p:childTnLst>
                                    <p:set>
                                      <p:cBhvr>
                                        <p:cTn id="22" dur="1" fill="hold">
                                          <p:stCondLst>
                                            <p:cond delay="0"/>
                                          </p:stCondLst>
                                        </p:cTn>
                                        <p:tgtEl>
                                          <p:spTgt spid="83001"/>
                                        </p:tgtEl>
                                        <p:attrNameLst>
                                          <p:attrName>style.visibility</p:attrName>
                                        </p:attrNameLst>
                                      </p:cBhvr>
                                      <p:to>
                                        <p:strVal val="visible"/>
                                      </p:to>
                                    </p:set>
                                    <p:animEffect transition="in" filter="slide(fromLeft)">
                                      <p:cBhvr>
                                        <p:cTn id="23" dur="500"/>
                                        <p:tgtEl>
                                          <p:spTgt spid="8300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nodeType="clickEffect">
                                  <p:stCondLst>
                                    <p:cond delay="0"/>
                                  </p:stCondLst>
                                  <p:childTnLst>
                                    <p:set>
                                      <p:cBhvr>
                                        <p:cTn id="27" dur="1" fill="hold">
                                          <p:stCondLst>
                                            <p:cond delay="0"/>
                                          </p:stCondLst>
                                        </p:cTn>
                                        <p:tgtEl>
                                          <p:spTgt spid="83006">
                                            <p:txEl>
                                              <p:pRg st="0" end="0"/>
                                            </p:txEl>
                                          </p:spTgt>
                                        </p:tgtEl>
                                        <p:attrNameLst>
                                          <p:attrName>style.visibility</p:attrName>
                                        </p:attrNameLst>
                                      </p:cBhvr>
                                      <p:to>
                                        <p:strVal val="visible"/>
                                      </p:to>
                                    </p:set>
                                    <p:animEffect transition="in" filter="slide(fromLeft)">
                                      <p:cBhvr>
                                        <p:cTn id="28" dur="1000"/>
                                        <p:tgtEl>
                                          <p:spTgt spid="83006">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83007">
                                            <p:txEl>
                                              <p:pRg st="0" end="0"/>
                                            </p:txEl>
                                          </p:spTgt>
                                        </p:tgtEl>
                                        <p:attrNameLst>
                                          <p:attrName>style.visibility</p:attrName>
                                        </p:attrNameLst>
                                      </p:cBhvr>
                                      <p:to>
                                        <p:strVal val="visible"/>
                                      </p:to>
                                    </p:set>
                                    <p:animEffect transition="in" filter="wipe(left)">
                                      <p:cBhvr>
                                        <p:cTn id="33" dur="500"/>
                                        <p:tgtEl>
                                          <p:spTgt spid="83007">
                                            <p:txEl>
                                              <p:pRg st="0" end="0"/>
                                            </p:txEl>
                                          </p:spTgt>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83015"/>
                                        </p:tgtEl>
                                        <p:attrNameLst>
                                          <p:attrName>style.visibility</p:attrName>
                                        </p:attrNameLst>
                                      </p:cBhvr>
                                      <p:to>
                                        <p:strVal val="visible"/>
                                      </p:to>
                                    </p:set>
                                    <p:animEffect transition="in" filter="wipe(left)">
                                      <p:cBhvr>
                                        <p:cTn id="37" dur="500"/>
                                        <p:tgtEl>
                                          <p:spTgt spid="83015"/>
                                        </p:tgtEl>
                                      </p:cBhvr>
                                    </p:animEffect>
                                  </p:childTnLst>
                                </p:cTn>
                              </p:par>
                            </p:childTnLst>
                          </p:cTn>
                        </p:par>
                        <p:par>
                          <p:cTn id="38" fill="hold" nodeType="afterGroup">
                            <p:stCondLst>
                              <p:cond delay="1000"/>
                            </p:stCondLst>
                            <p:childTnLst>
                              <p:par>
                                <p:cTn id="39" presetID="22" presetClass="entr" presetSubtype="8" fill="hold" nodeType="afterEffect">
                                  <p:stCondLst>
                                    <p:cond delay="0"/>
                                  </p:stCondLst>
                                  <p:childTnLst>
                                    <p:set>
                                      <p:cBhvr>
                                        <p:cTn id="40" dur="1" fill="hold">
                                          <p:stCondLst>
                                            <p:cond delay="0"/>
                                          </p:stCondLst>
                                        </p:cTn>
                                        <p:tgtEl>
                                          <p:spTgt spid="83008"/>
                                        </p:tgtEl>
                                        <p:attrNameLst>
                                          <p:attrName>style.visibility</p:attrName>
                                        </p:attrNameLst>
                                      </p:cBhvr>
                                      <p:to>
                                        <p:strVal val="visible"/>
                                      </p:to>
                                    </p:set>
                                    <p:animEffect transition="in" filter="wipe(left)">
                                      <p:cBhvr>
                                        <p:cTn id="41" dur="500"/>
                                        <p:tgtEl>
                                          <p:spTgt spid="83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968A41B3-8430-C999-924E-C1FE4D297AB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6A30D11-0AC1-CD48-8D6F-9464DB45360D}" type="slidenum">
              <a:rPr kumimoji="0" lang="en-US" altLang="zh-CN" sz="1000" smtClean="0">
                <a:solidFill>
                  <a:schemeClr val="bg2"/>
                </a:solidFill>
                <a:ea typeface="华文行楷" panose="02010800040101010101" pitchFamily="2" charset="-122"/>
              </a:rPr>
              <a:pPr>
                <a:spcBef>
                  <a:spcPct val="0"/>
                </a:spcBef>
                <a:buClrTx/>
                <a:buSzTx/>
                <a:buFontTx/>
                <a:buNone/>
              </a:pPr>
              <a:t>19</a:t>
            </a:fld>
            <a:endParaRPr kumimoji="0" lang="en-US" altLang="zh-CN" sz="1000">
              <a:solidFill>
                <a:schemeClr val="bg2"/>
              </a:solidFill>
              <a:ea typeface="华文行楷" panose="02010800040101010101" pitchFamily="2" charset="-122"/>
            </a:endParaRPr>
          </a:p>
        </p:txBody>
      </p:sp>
      <p:sp>
        <p:nvSpPr>
          <p:cNvPr id="18435" name="Rectangle 2">
            <a:extLst>
              <a:ext uri="{FF2B5EF4-FFF2-40B4-BE49-F238E27FC236}">
                <a16:creationId xmlns:a16="http://schemas.microsoft.com/office/drawing/2014/main" id="{21B6BFDE-FCB4-6C06-3FD4-5278448BC7D4}"/>
              </a:ext>
            </a:extLst>
          </p:cNvPr>
          <p:cNvSpPr>
            <a:spLocks noGrp="1" noChangeArrowheads="1"/>
          </p:cNvSpPr>
          <p:nvPr>
            <p:ph type="title"/>
          </p:nvPr>
        </p:nvSpPr>
        <p:spPr/>
        <p:txBody>
          <a:bodyPr/>
          <a:lstStyle/>
          <a:p>
            <a:pPr eaLnBrk="1" hangingPunct="1"/>
            <a:r>
              <a:rPr lang="zh-CN" altLang="en-US"/>
              <a:t>债务资金的融通</a:t>
            </a:r>
          </a:p>
        </p:txBody>
      </p:sp>
      <p:sp>
        <p:nvSpPr>
          <p:cNvPr id="84040" name="Rectangle 72">
            <a:extLst>
              <a:ext uri="{FF2B5EF4-FFF2-40B4-BE49-F238E27FC236}">
                <a16:creationId xmlns:a16="http://schemas.microsoft.com/office/drawing/2014/main" id="{A47E8C7A-E298-B507-58B2-00131F79F44D}"/>
              </a:ext>
            </a:extLst>
          </p:cNvPr>
          <p:cNvSpPr>
            <a:spLocks noChangeArrowheads="1"/>
          </p:cNvSpPr>
          <p:nvPr/>
        </p:nvSpPr>
        <p:spPr bwMode="auto">
          <a:xfrm>
            <a:off x="0" y="1341438"/>
            <a:ext cx="9144000" cy="4897437"/>
          </a:xfrm>
          <a:prstGeom prst="rect">
            <a:avLst/>
          </a:prstGeom>
          <a:gradFill rotWithShape="1">
            <a:gsLst>
              <a:gs pos="0">
                <a:srgbClr val="FFFFFF"/>
              </a:gs>
              <a:gs pos="50000">
                <a:srgbClr val="FFCCCC">
                  <a:alpha val="21001"/>
                </a:srgbClr>
              </a:gs>
              <a:gs pos="100000">
                <a:srgbClr val="FFFFFF"/>
              </a:gs>
            </a:gsLst>
            <a:lin ang="5400000" scaled="1"/>
          </a:gradFill>
          <a:ln>
            <a:noFill/>
          </a:ln>
          <a:effectLst/>
        </p:spPr>
        <p:txBody>
          <a:bodyPr wrap="none" lIns="0" tIns="0" rIns="0" bIns="0" anchor="ctr"/>
          <a:lstStyle/>
          <a:p>
            <a:pPr eaLnBrk="1" hangingPunct="1">
              <a:defRPr/>
            </a:pPr>
            <a:endParaRPr lang="zh-CN" altLang="en-US"/>
          </a:p>
        </p:txBody>
      </p:sp>
      <p:grpSp>
        <p:nvGrpSpPr>
          <p:cNvPr id="84041" name="Group 73">
            <a:extLst>
              <a:ext uri="{FF2B5EF4-FFF2-40B4-BE49-F238E27FC236}">
                <a16:creationId xmlns:a16="http://schemas.microsoft.com/office/drawing/2014/main" id="{9C863FFD-FD32-3CCC-25D9-E89930F25611}"/>
              </a:ext>
            </a:extLst>
          </p:cNvPr>
          <p:cNvGrpSpPr>
            <a:grpSpLocks/>
          </p:cNvGrpSpPr>
          <p:nvPr/>
        </p:nvGrpSpPr>
        <p:grpSpPr bwMode="auto">
          <a:xfrm>
            <a:off x="1004888" y="1355725"/>
            <a:ext cx="7359650" cy="561975"/>
            <a:chOff x="633" y="2704"/>
            <a:chExt cx="4636" cy="354"/>
          </a:xfrm>
        </p:grpSpPr>
        <p:grpSp>
          <p:nvGrpSpPr>
            <p:cNvPr id="18466" name="Group 74">
              <a:extLst>
                <a:ext uri="{FF2B5EF4-FFF2-40B4-BE49-F238E27FC236}">
                  <a16:creationId xmlns:a16="http://schemas.microsoft.com/office/drawing/2014/main" id="{D6D2602E-9B48-CC1E-81E3-492B5E0A1306}"/>
                </a:ext>
              </a:extLst>
            </p:cNvPr>
            <p:cNvGrpSpPr>
              <a:grpSpLocks/>
            </p:cNvGrpSpPr>
            <p:nvPr/>
          </p:nvGrpSpPr>
          <p:grpSpPr bwMode="auto">
            <a:xfrm>
              <a:off x="633" y="2728"/>
              <a:ext cx="4636" cy="330"/>
              <a:chOff x="633" y="2728"/>
              <a:chExt cx="4636" cy="330"/>
            </a:xfrm>
          </p:grpSpPr>
          <p:sp>
            <p:nvSpPr>
              <p:cNvPr id="18468" name="AutoShape 75">
                <a:extLst>
                  <a:ext uri="{FF2B5EF4-FFF2-40B4-BE49-F238E27FC236}">
                    <a16:creationId xmlns:a16="http://schemas.microsoft.com/office/drawing/2014/main" id="{80D82501-54B4-4D4A-F1D9-D06338861B93}"/>
                  </a:ext>
                </a:extLst>
              </p:cNvPr>
              <p:cNvSpPr>
                <a:spLocks noChangeArrowheads="1"/>
              </p:cNvSpPr>
              <p:nvPr/>
            </p:nvSpPr>
            <p:spPr bwMode="gray">
              <a:xfrm>
                <a:off x="636" y="2734"/>
                <a:ext cx="360" cy="324"/>
              </a:xfrm>
              <a:prstGeom prst="hexagon">
                <a:avLst>
                  <a:gd name="adj" fmla="val 27778"/>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8469" name="AutoShape 76">
                <a:extLst>
                  <a:ext uri="{FF2B5EF4-FFF2-40B4-BE49-F238E27FC236}">
                    <a16:creationId xmlns:a16="http://schemas.microsoft.com/office/drawing/2014/main" id="{27AB3451-EC7A-331C-9193-E0389531F600}"/>
                  </a:ext>
                </a:extLst>
              </p:cNvPr>
              <p:cNvSpPr>
                <a:spLocks noChangeArrowheads="1"/>
              </p:cNvSpPr>
              <p:nvPr/>
            </p:nvSpPr>
            <p:spPr bwMode="gray">
              <a:xfrm>
                <a:off x="633" y="2728"/>
                <a:ext cx="360" cy="324"/>
              </a:xfrm>
              <a:prstGeom prst="hexagon">
                <a:avLst>
                  <a:gd name="adj" fmla="val 27778"/>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8470" name="AutoShape 77">
                <a:extLst>
                  <a:ext uri="{FF2B5EF4-FFF2-40B4-BE49-F238E27FC236}">
                    <a16:creationId xmlns:a16="http://schemas.microsoft.com/office/drawing/2014/main" id="{EC0B26B8-D3CD-2243-C91E-949B45FB23EC}"/>
                  </a:ext>
                </a:extLst>
              </p:cNvPr>
              <p:cNvSpPr>
                <a:spLocks noChangeArrowheads="1"/>
              </p:cNvSpPr>
              <p:nvPr/>
            </p:nvSpPr>
            <p:spPr bwMode="gray">
              <a:xfrm>
                <a:off x="654" y="2748"/>
                <a:ext cx="316" cy="285"/>
              </a:xfrm>
              <a:prstGeom prst="hexagon">
                <a:avLst>
                  <a:gd name="adj" fmla="val 27719"/>
                  <a:gd name="vf" fmla="val 115470"/>
                </a:avLst>
              </a:prstGeom>
              <a:gradFill rotWithShape="1">
                <a:gsLst>
                  <a:gs pos="0">
                    <a:srgbClr val="6E6648"/>
                  </a:gs>
                  <a:gs pos="100000">
                    <a:srgbClr val="EDDD9B"/>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8471" name="Text Box 78">
                <a:extLst>
                  <a:ext uri="{FF2B5EF4-FFF2-40B4-BE49-F238E27FC236}">
                    <a16:creationId xmlns:a16="http://schemas.microsoft.com/office/drawing/2014/main" id="{F78F400A-9F6D-8209-FC73-1C69564EA39A}"/>
                  </a:ext>
                </a:extLst>
              </p:cNvPr>
              <p:cNvSpPr txBox="1">
                <a:spLocks noChangeArrowheads="1"/>
              </p:cNvSpPr>
              <p:nvPr/>
            </p:nvSpPr>
            <p:spPr bwMode="gray">
              <a:xfrm>
                <a:off x="693" y="2771"/>
                <a:ext cx="227" cy="2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b="1">
                    <a:solidFill>
                      <a:srgbClr val="FFFFFF"/>
                    </a:solidFill>
                    <a:latin typeface="Arial" panose="020B0604020202020204" pitchFamily="34" charset="0"/>
                    <a:ea typeface="宋体" panose="02010600030101010101" pitchFamily="2" charset="-122"/>
                  </a:rPr>
                  <a:t>3</a:t>
                </a:r>
              </a:p>
            </p:txBody>
          </p:sp>
          <p:sp>
            <p:nvSpPr>
              <p:cNvPr id="18472" name="Freeform 79">
                <a:extLst>
                  <a:ext uri="{FF2B5EF4-FFF2-40B4-BE49-F238E27FC236}">
                    <a16:creationId xmlns:a16="http://schemas.microsoft.com/office/drawing/2014/main" id="{652F5F10-E5B2-FD2D-954C-CD552539C5EF}"/>
                  </a:ext>
                </a:extLst>
              </p:cNvPr>
              <p:cNvSpPr>
                <a:spLocks/>
              </p:cNvSpPr>
              <p:nvPr/>
            </p:nvSpPr>
            <p:spPr bwMode="auto">
              <a:xfrm>
                <a:off x="950" y="3023"/>
                <a:ext cx="4319" cy="1"/>
              </a:xfrm>
              <a:custGeom>
                <a:avLst/>
                <a:gdLst>
                  <a:gd name="T0" fmla="*/ 0 w 1428"/>
                  <a:gd name="T1" fmla="*/ 0 h 22"/>
                  <a:gd name="T2" fmla="*/ 119495 w 1428"/>
                  <a:gd name="T3" fmla="*/ 0 h 22"/>
                  <a:gd name="T4" fmla="*/ 0 60000 65536"/>
                  <a:gd name="T5" fmla="*/ 0 60000 65536"/>
                </a:gdLst>
                <a:ahLst/>
                <a:cxnLst>
                  <a:cxn ang="T4">
                    <a:pos x="T0" y="T1"/>
                  </a:cxn>
                  <a:cxn ang="T5">
                    <a:pos x="T2" y="T3"/>
                  </a:cxn>
                </a:cxnLst>
                <a:rect l="0" t="0" r="r" b="b"/>
                <a:pathLst>
                  <a:path w="1428" h="22">
                    <a:moveTo>
                      <a:pt x="0" y="0"/>
                    </a:moveTo>
                    <a:lnTo>
                      <a:pt x="1428" y="22"/>
                    </a:lnTo>
                  </a:path>
                </a:pathLst>
              </a:custGeom>
              <a:noFill/>
              <a:ln w="25400">
                <a:solidFill>
                  <a:srgbClr val="C0C0C0"/>
                </a:solidFill>
                <a:prstDash val="sysDot"/>
                <a:round/>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Rectangle 80">
              <a:extLst>
                <a:ext uri="{FF2B5EF4-FFF2-40B4-BE49-F238E27FC236}">
                  <a16:creationId xmlns:a16="http://schemas.microsoft.com/office/drawing/2014/main" id="{B763A882-685A-753A-5144-060031B034B2}"/>
                </a:ext>
              </a:extLst>
            </p:cNvPr>
            <p:cNvSpPr>
              <a:spLocks noChangeArrowheads="1"/>
            </p:cNvSpPr>
            <p:nvPr/>
          </p:nvSpPr>
          <p:spPr bwMode="auto">
            <a:xfrm>
              <a:off x="975" y="2704"/>
              <a:ext cx="421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000" b="1" dirty="0">
                  <a:latin typeface="幼圆" pitchFamily="49" charset="-122"/>
                  <a:ea typeface="幼圆" pitchFamily="49" charset="-122"/>
                </a:rPr>
                <a:t>宽限期：</a:t>
              </a:r>
              <a:r>
                <a:rPr kumimoji="0" lang="zh-CN" altLang="en-US" sz="1800" b="1" dirty="0">
                  <a:solidFill>
                    <a:srgbClr val="000000"/>
                  </a:solidFill>
                  <a:latin typeface="幼圆" pitchFamily="49" charset="-122"/>
                  <a:ea typeface="幼圆" pitchFamily="49" charset="-122"/>
                </a:rPr>
                <a:t>贷款合同生效日 </a:t>
              </a:r>
              <a:r>
                <a:rPr kumimoji="0" lang="zh-CN" altLang="en-US" sz="2400" b="1" dirty="0">
                  <a:solidFill>
                    <a:srgbClr val="6600FF"/>
                  </a:solidFill>
                  <a:latin typeface="幼圆" pitchFamily="49" charset="-122"/>
                  <a:ea typeface="幼圆" pitchFamily="49" charset="-122"/>
                </a:rPr>
                <a:t>→ </a:t>
              </a:r>
              <a:r>
                <a:rPr kumimoji="0" lang="zh-CN" altLang="en-US" sz="1800" b="1" dirty="0">
                  <a:solidFill>
                    <a:srgbClr val="000000"/>
                  </a:solidFill>
                  <a:latin typeface="幼圆" pitchFamily="49" charset="-122"/>
                  <a:ea typeface="幼圆" pitchFamily="49" charset="-122"/>
                </a:rPr>
                <a:t>合同规定的第一笔贷款本金归还日</a:t>
              </a:r>
              <a:endParaRPr lang="zh-CN" altLang="en-US" sz="1800" b="1" dirty="0">
                <a:solidFill>
                  <a:srgbClr val="000000"/>
                </a:solidFill>
                <a:latin typeface="幼圆" pitchFamily="49" charset="-122"/>
                <a:ea typeface="幼圆" pitchFamily="49" charset="-122"/>
              </a:endParaRPr>
            </a:p>
          </p:txBody>
        </p:sp>
      </p:grpSp>
      <p:grpSp>
        <p:nvGrpSpPr>
          <p:cNvPr id="84049" name="Group 81">
            <a:extLst>
              <a:ext uri="{FF2B5EF4-FFF2-40B4-BE49-F238E27FC236}">
                <a16:creationId xmlns:a16="http://schemas.microsoft.com/office/drawing/2014/main" id="{1412DDA6-AEBA-8B7A-F465-84044139963E}"/>
              </a:ext>
            </a:extLst>
          </p:cNvPr>
          <p:cNvGrpSpPr>
            <a:grpSpLocks/>
          </p:cNvGrpSpPr>
          <p:nvPr/>
        </p:nvGrpSpPr>
        <p:grpSpPr bwMode="auto">
          <a:xfrm>
            <a:off x="1004888" y="1911350"/>
            <a:ext cx="7383462" cy="884238"/>
            <a:chOff x="633" y="3203"/>
            <a:chExt cx="4651" cy="557"/>
          </a:xfrm>
        </p:grpSpPr>
        <p:sp>
          <p:nvSpPr>
            <p:cNvPr id="18459" name="AutoShape 82">
              <a:extLst>
                <a:ext uri="{FF2B5EF4-FFF2-40B4-BE49-F238E27FC236}">
                  <a16:creationId xmlns:a16="http://schemas.microsoft.com/office/drawing/2014/main" id="{A4485479-F3BD-4160-D277-97F57C8081B4}"/>
                </a:ext>
              </a:extLst>
            </p:cNvPr>
            <p:cNvSpPr>
              <a:spLocks noChangeArrowheads="1"/>
            </p:cNvSpPr>
            <p:nvPr/>
          </p:nvSpPr>
          <p:spPr bwMode="gray">
            <a:xfrm>
              <a:off x="636" y="3436"/>
              <a:ext cx="360" cy="324"/>
            </a:xfrm>
            <a:prstGeom prst="hexagon">
              <a:avLst>
                <a:gd name="adj" fmla="val 27778"/>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8460" name="AutoShape 83">
              <a:extLst>
                <a:ext uri="{FF2B5EF4-FFF2-40B4-BE49-F238E27FC236}">
                  <a16:creationId xmlns:a16="http://schemas.microsoft.com/office/drawing/2014/main" id="{D5C74E13-7707-8518-22EA-18E5C0BB74F6}"/>
                </a:ext>
              </a:extLst>
            </p:cNvPr>
            <p:cNvSpPr>
              <a:spLocks noChangeArrowheads="1"/>
            </p:cNvSpPr>
            <p:nvPr/>
          </p:nvSpPr>
          <p:spPr bwMode="gray">
            <a:xfrm>
              <a:off x="633" y="3430"/>
              <a:ext cx="360" cy="324"/>
            </a:xfrm>
            <a:prstGeom prst="hexagon">
              <a:avLst>
                <a:gd name="adj" fmla="val 27778"/>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8461" name="AutoShape 84">
              <a:extLst>
                <a:ext uri="{FF2B5EF4-FFF2-40B4-BE49-F238E27FC236}">
                  <a16:creationId xmlns:a16="http://schemas.microsoft.com/office/drawing/2014/main" id="{09CBA76F-7F18-C344-57A3-1FA36CD232CC}"/>
                </a:ext>
              </a:extLst>
            </p:cNvPr>
            <p:cNvSpPr>
              <a:spLocks noChangeArrowheads="1"/>
            </p:cNvSpPr>
            <p:nvPr/>
          </p:nvSpPr>
          <p:spPr bwMode="gray">
            <a:xfrm>
              <a:off x="654" y="3450"/>
              <a:ext cx="316" cy="285"/>
            </a:xfrm>
            <a:prstGeom prst="hexagon">
              <a:avLst>
                <a:gd name="adj" fmla="val 27719"/>
                <a:gd name="vf" fmla="val 115470"/>
              </a:avLst>
            </a:prstGeom>
            <a:gradFill rotWithShape="1">
              <a:gsLst>
                <a:gs pos="0">
                  <a:srgbClr val="5E5E76"/>
                </a:gs>
                <a:gs pos="100000">
                  <a:srgbClr val="CCCCFF"/>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8462" name="Text Box 85">
              <a:extLst>
                <a:ext uri="{FF2B5EF4-FFF2-40B4-BE49-F238E27FC236}">
                  <a16:creationId xmlns:a16="http://schemas.microsoft.com/office/drawing/2014/main" id="{2128180F-6F05-6F84-415D-E2D933675AB6}"/>
                </a:ext>
              </a:extLst>
            </p:cNvPr>
            <p:cNvSpPr txBox="1">
              <a:spLocks noChangeArrowheads="1"/>
            </p:cNvSpPr>
            <p:nvPr/>
          </p:nvSpPr>
          <p:spPr bwMode="gray">
            <a:xfrm>
              <a:off x="700" y="3479"/>
              <a:ext cx="227" cy="2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b="1">
                  <a:solidFill>
                    <a:srgbClr val="FFFFFF"/>
                  </a:solidFill>
                  <a:latin typeface="Arial" panose="020B0604020202020204" pitchFamily="34" charset="0"/>
                  <a:ea typeface="宋体" panose="02010600030101010101" pitchFamily="2" charset="-122"/>
                </a:rPr>
                <a:t>4</a:t>
              </a:r>
            </a:p>
          </p:txBody>
        </p:sp>
        <p:sp>
          <p:nvSpPr>
            <p:cNvPr id="18463" name="Freeform 86">
              <a:extLst>
                <a:ext uri="{FF2B5EF4-FFF2-40B4-BE49-F238E27FC236}">
                  <a16:creationId xmlns:a16="http://schemas.microsoft.com/office/drawing/2014/main" id="{E560EE96-D5C0-9D05-3498-A6B92F49A806}"/>
                </a:ext>
              </a:extLst>
            </p:cNvPr>
            <p:cNvSpPr>
              <a:spLocks/>
            </p:cNvSpPr>
            <p:nvPr/>
          </p:nvSpPr>
          <p:spPr bwMode="auto">
            <a:xfrm>
              <a:off x="950" y="3725"/>
              <a:ext cx="4319" cy="1"/>
            </a:xfrm>
            <a:custGeom>
              <a:avLst/>
              <a:gdLst>
                <a:gd name="T0" fmla="*/ 0 w 1428"/>
                <a:gd name="T1" fmla="*/ 0 h 22"/>
                <a:gd name="T2" fmla="*/ 119495 w 1428"/>
                <a:gd name="T3" fmla="*/ 0 h 22"/>
                <a:gd name="T4" fmla="*/ 0 60000 65536"/>
                <a:gd name="T5" fmla="*/ 0 60000 65536"/>
              </a:gdLst>
              <a:ahLst/>
              <a:cxnLst>
                <a:cxn ang="T4">
                  <a:pos x="T0" y="T1"/>
                </a:cxn>
                <a:cxn ang="T5">
                  <a:pos x="T2" y="T3"/>
                </a:cxn>
              </a:cxnLst>
              <a:rect l="0" t="0" r="r" b="b"/>
              <a:pathLst>
                <a:path w="1428" h="22">
                  <a:moveTo>
                    <a:pt x="0" y="0"/>
                  </a:moveTo>
                  <a:lnTo>
                    <a:pt x="1428" y="22"/>
                  </a:lnTo>
                </a:path>
              </a:pathLst>
            </a:custGeom>
            <a:noFill/>
            <a:ln w="25400">
              <a:solidFill>
                <a:srgbClr val="C0C0C0"/>
              </a:solidFill>
              <a:prstDash val="sysDot"/>
              <a:round/>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4" name="Rectangle 87">
              <a:extLst>
                <a:ext uri="{FF2B5EF4-FFF2-40B4-BE49-F238E27FC236}">
                  <a16:creationId xmlns:a16="http://schemas.microsoft.com/office/drawing/2014/main" id="{74C42248-429D-2CD0-C770-B592388160EB}"/>
                </a:ext>
              </a:extLst>
            </p:cNvPr>
            <p:cNvSpPr>
              <a:spLocks noChangeArrowheads="1"/>
            </p:cNvSpPr>
            <p:nvPr/>
          </p:nvSpPr>
          <p:spPr bwMode="auto">
            <a:xfrm>
              <a:off x="1610" y="3203"/>
              <a:ext cx="3674" cy="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28700" indent="-10287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r>
                <a:rPr kumimoji="0" lang="zh-CN" altLang="en-US" sz="1800" b="1" dirty="0">
                  <a:solidFill>
                    <a:srgbClr val="000000"/>
                  </a:solidFill>
                  <a:latin typeface="幼圆" pitchFamily="49" charset="-122"/>
                  <a:ea typeface="幼圆" pitchFamily="49" charset="-122"/>
                </a:rPr>
                <a:t>合同规定的第一笔贷款本金归还日 </a:t>
              </a:r>
              <a:r>
                <a:rPr kumimoji="0" lang="zh-CN" altLang="en-US" sz="2400" b="1" dirty="0">
                  <a:solidFill>
                    <a:srgbClr val="6600FF"/>
                  </a:solidFill>
                  <a:latin typeface="幼圆" pitchFamily="49" charset="-122"/>
                  <a:ea typeface="幼圆" pitchFamily="49" charset="-122"/>
                </a:rPr>
                <a:t>→ </a:t>
              </a:r>
              <a:r>
                <a:rPr kumimoji="0" lang="zh-CN" altLang="en-US" sz="1800" b="1" dirty="0">
                  <a:solidFill>
                    <a:srgbClr val="000000"/>
                  </a:solidFill>
                  <a:latin typeface="幼圆" pitchFamily="49" charset="-122"/>
                  <a:ea typeface="幼圆" pitchFamily="49" charset="-122"/>
                </a:rPr>
                <a:t>贷款本金和利息</a:t>
              </a:r>
            </a:p>
            <a:p>
              <a:pPr eaLnBrk="1" hangingPunct="1">
                <a:buClrTx/>
                <a:buSzTx/>
                <a:buFontTx/>
                <a:buNone/>
              </a:pPr>
              <a:r>
                <a:rPr kumimoji="0" lang="zh-CN" altLang="en-US" sz="1800" b="1" dirty="0">
                  <a:solidFill>
                    <a:srgbClr val="000000"/>
                  </a:solidFill>
                  <a:latin typeface="幼圆" pitchFamily="49" charset="-122"/>
                  <a:ea typeface="幼圆" pitchFamily="49" charset="-122"/>
                </a:rPr>
                <a:t>全部还清日</a:t>
              </a:r>
            </a:p>
          </p:txBody>
        </p:sp>
        <p:sp>
          <p:nvSpPr>
            <p:cNvPr id="18465" name="Rectangle 88">
              <a:extLst>
                <a:ext uri="{FF2B5EF4-FFF2-40B4-BE49-F238E27FC236}">
                  <a16:creationId xmlns:a16="http://schemas.microsoft.com/office/drawing/2014/main" id="{ACC68B45-45D0-DFB3-2551-EE13915B67E2}"/>
                </a:ext>
              </a:extLst>
            </p:cNvPr>
            <p:cNvSpPr>
              <a:spLocks noChangeArrowheads="1"/>
            </p:cNvSpPr>
            <p:nvPr/>
          </p:nvSpPr>
          <p:spPr bwMode="auto">
            <a:xfrm>
              <a:off x="975" y="3339"/>
              <a:ext cx="760" cy="2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r>
                <a:rPr lang="zh-CN" altLang="en-US" sz="2000" b="1">
                  <a:latin typeface="幼圆" pitchFamily="49" charset="-122"/>
                  <a:ea typeface="幼圆" pitchFamily="49" charset="-122"/>
                </a:rPr>
                <a:t>还款期：</a:t>
              </a:r>
            </a:p>
          </p:txBody>
        </p:sp>
      </p:grpSp>
      <p:sp>
        <p:nvSpPr>
          <p:cNvPr id="84057" name="Rectangle 89">
            <a:extLst>
              <a:ext uri="{FF2B5EF4-FFF2-40B4-BE49-F238E27FC236}">
                <a16:creationId xmlns:a16="http://schemas.microsoft.com/office/drawing/2014/main" id="{7480C791-DBE8-415D-0CD1-74C070B9BB4F}"/>
              </a:ext>
            </a:extLst>
          </p:cNvPr>
          <p:cNvSpPr>
            <a:spLocks noChangeArrowheads="1"/>
          </p:cNvSpPr>
          <p:nvPr/>
        </p:nvSpPr>
        <p:spPr bwMode="auto">
          <a:xfrm>
            <a:off x="527050" y="2963863"/>
            <a:ext cx="46085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a:latin typeface="幼圆" pitchFamily="49" charset="-122"/>
                <a:ea typeface="幼圆" pitchFamily="49" charset="-122"/>
              </a:rPr>
              <a:t> ③ </a:t>
            </a:r>
            <a:r>
              <a:rPr lang="zh-CN" altLang="en-US" sz="2000" b="1">
                <a:latin typeface="幼圆" pitchFamily="49" charset="-122"/>
                <a:ea typeface="幼圆" pitchFamily="49" charset="-122"/>
              </a:rPr>
              <a:t>商业银行贷款金额</a:t>
            </a:r>
          </a:p>
        </p:txBody>
      </p:sp>
      <p:sp>
        <p:nvSpPr>
          <p:cNvPr id="84058" name="Text Box 90">
            <a:extLst>
              <a:ext uri="{FF2B5EF4-FFF2-40B4-BE49-F238E27FC236}">
                <a16:creationId xmlns:a16="http://schemas.microsoft.com/office/drawing/2014/main" id="{27418568-0C35-7AD1-32A7-93F6814B1ED4}"/>
              </a:ext>
            </a:extLst>
          </p:cNvPr>
          <p:cNvSpPr txBox="1">
            <a:spLocks noChangeArrowheads="1"/>
          </p:cNvSpPr>
          <p:nvPr/>
        </p:nvSpPr>
        <p:spPr bwMode="auto">
          <a:xfrm>
            <a:off x="827088" y="3402013"/>
            <a:ext cx="7921625" cy="8223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50000"/>
              </a:spcBef>
              <a:buClrTx/>
              <a:buSzTx/>
              <a:buFontTx/>
              <a:buNone/>
            </a:pPr>
            <a:r>
              <a:rPr kumimoji="0" lang="en-US" altLang="zh-CN" sz="2000" b="1">
                <a:solidFill>
                  <a:srgbClr val="000000"/>
                </a:solidFill>
                <a:latin typeface="幼圆" pitchFamily="49" charset="-122"/>
                <a:ea typeface="幼圆" pitchFamily="49" charset="-122"/>
              </a:rPr>
              <a:t>    </a:t>
            </a:r>
            <a:r>
              <a:rPr kumimoji="0" lang="zh-CN" altLang="en-US" sz="2000" b="1">
                <a:solidFill>
                  <a:srgbClr val="000000"/>
                </a:solidFill>
                <a:latin typeface="幼圆" pitchFamily="49" charset="-122"/>
                <a:ea typeface="幼圆" pitchFamily="49" charset="-122"/>
              </a:rPr>
              <a:t>贷款金额是银行就每笔贷款向借款人提供的最高授信额度，借款金额由借款人在申请贷款时提出，银行核定。</a:t>
            </a:r>
          </a:p>
        </p:txBody>
      </p:sp>
      <p:sp>
        <p:nvSpPr>
          <p:cNvPr id="84059" name="Text Box 91">
            <a:extLst>
              <a:ext uri="{FF2B5EF4-FFF2-40B4-BE49-F238E27FC236}">
                <a16:creationId xmlns:a16="http://schemas.microsoft.com/office/drawing/2014/main" id="{BC957175-9438-C6B9-F72B-0072AD14AB44}"/>
              </a:ext>
            </a:extLst>
          </p:cNvPr>
          <p:cNvSpPr txBox="1">
            <a:spLocks noChangeArrowheads="1"/>
          </p:cNvSpPr>
          <p:nvPr/>
        </p:nvSpPr>
        <p:spPr bwMode="auto">
          <a:xfrm>
            <a:off x="828675" y="4208463"/>
            <a:ext cx="7921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50000"/>
              </a:spcBef>
              <a:buClrTx/>
              <a:buSzTx/>
              <a:buFontTx/>
              <a:buNone/>
            </a:pPr>
            <a:r>
              <a:rPr kumimoji="0" lang="zh-CN" altLang="en-US" sz="2000" b="1">
                <a:latin typeface="幼圆" pitchFamily="49" charset="-122"/>
                <a:ea typeface="幼圆" pitchFamily="49" charset="-122"/>
              </a:rPr>
              <a:t>借款人在决定贷款金额时应考虑三个因素：</a:t>
            </a:r>
          </a:p>
        </p:txBody>
      </p:sp>
      <p:grpSp>
        <p:nvGrpSpPr>
          <p:cNvPr id="84060" name="Group 92">
            <a:extLst>
              <a:ext uri="{FF2B5EF4-FFF2-40B4-BE49-F238E27FC236}">
                <a16:creationId xmlns:a16="http://schemas.microsoft.com/office/drawing/2014/main" id="{D214A7C3-4A01-380F-66EB-A576F61AD4D6}"/>
              </a:ext>
            </a:extLst>
          </p:cNvPr>
          <p:cNvGrpSpPr>
            <a:grpSpLocks/>
          </p:cNvGrpSpPr>
          <p:nvPr/>
        </p:nvGrpSpPr>
        <p:grpSpPr bwMode="auto">
          <a:xfrm>
            <a:off x="954088" y="4819650"/>
            <a:ext cx="7434262" cy="482600"/>
            <a:chOff x="601" y="3126"/>
            <a:chExt cx="4683" cy="304"/>
          </a:xfrm>
        </p:grpSpPr>
        <p:sp>
          <p:nvSpPr>
            <p:cNvPr id="18455" name="AutoShape 93">
              <a:extLst>
                <a:ext uri="{FF2B5EF4-FFF2-40B4-BE49-F238E27FC236}">
                  <a16:creationId xmlns:a16="http://schemas.microsoft.com/office/drawing/2014/main" id="{F6D5B63E-3484-B7E2-3065-5E0BC582CAEA}"/>
                </a:ext>
              </a:extLst>
            </p:cNvPr>
            <p:cNvSpPr>
              <a:spLocks noChangeArrowheads="1"/>
            </p:cNvSpPr>
            <p:nvPr/>
          </p:nvSpPr>
          <p:spPr bwMode="auto">
            <a:xfrm>
              <a:off x="601" y="3126"/>
              <a:ext cx="374" cy="304"/>
            </a:xfrm>
            <a:prstGeom prst="homePlate">
              <a:avLst>
                <a:gd name="adj" fmla="val 16096"/>
              </a:avLst>
            </a:prstGeom>
            <a:solidFill>
              <a:srgbClr val="3B878D"/>
            </a:soli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8456" name="Freeform 94">
              <a:extLst>
                <a:ext uri="{FF2B5EF4-FFF2-40B4-BE49-F238E27FC236}">
                  <a16:creationId xmlns:a16="http://schemas.microsoft.com/office/drawing/2014/main" id="{8E9EBE52-420B-7E0B-5F85-61E4CDA219AB}"/>
                </a:ext>
              </a:extLst>
            </p:cNvPr>
            <p:cNvSpPr>
              <a:spLocks/>
            </p:cNvSpPr>
            <p:nvPr/>
          </p:nvSpPr>
          <p:spPr bwMode="auto">
            <a:xfrm>
              <a:off x="904" y="3126"/>
              <a:ext cx="4380" cy="304"/>
            </a:xfrm>
            <a:custGeom>
              <a:avLst/>
              <a:gdLst>
                <a:gd name="T0" fmla="*/ 3939 w 4538"/>
                <a:gd name="T1" fmla="*/ 0 h 1080"/>
                <a:gd name="T2" fmla="*/ 0 w 4538"/>
                <a:gd name="T3" fmla="*/ 0 h 1080"/>
                <a:gd name="T4" fmla="*/ 91 w 4538"/>
                <a:gd name="T5" fmla="*/ 3 h 1080"/>
                <a:gd name="T6" fmla="*/ 0 w 4538"/>
                <a:gd name="T7" fmla="*/ 7 h 1080"/>
                <a:gd name="T8" fmla="*/ 3939 w 4538"/>
                <a:gd name="T9" fmla="*/ 7 h 1080"/>
                <a:gd name="T10" fmla="*/ 3939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57" name="Rectangle 95">
              <a:extLst>
                <a:ext uri="{FF2B5EF4-FFF2-40B4-BE49-F238E27FC236}">
                  <a16:creationId xmlns:a16="http://schemas.microsoft.com/office/drawing/2014/main" id="{340E05BC-882C-A9E8-B532-45170BD6C571}"/>
                </a:ext>
              </a:extLst>
            </p:cNvPr>
            <p:cNvSpPr>
              <a:spLocks noChangeArrowheads="1"/>
            </p:cNvSpPr>
            <p:nvPr/>
          </p:nvSpPr>
          <p:spPr bwMode="auto">
            <a:xfrm>
              <a:off x="810" y="3162"/>
              <a:ext cx="420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168275" indent="-168275">
                <a:spcBef>
                  <a:spcPct val="20000"/>
                </a:spcBef>
                <a:buClr>
                  <a:schemeClr val="folHlink"/>
                </a:buClr>
                <a:buSzPct val="60000"/>
                <a:buFont typeface="Wingdings" pitchFamily="2" charset="2"/>
                <a:tabLst>
                  <a:tab pos="8521700" algn="r"/>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8521700" algn="r"/>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8521700" algn="r"/>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latin typeface="幼圆" pitchFamily="49" charset="-122"/>
                  <a:ea typeface="幼圆" pitchFamily="49" charset="-122"/>
                </a:rPr>
                <a:t>贷款种类、贷款金额通常不能超过所规定的最高限额</a:t>
              </a:r>
            </a:p>
          </p:txBody>
        </p:sp>
        <p:sp>
          <p:nvSpPr>
            <p:cNvPr id="18458" name="Text Box 96">
              <a:extLst>
                <a:ext uri="{FF2B5EF4-FFF2-40B4-BE49-F238E27FC236}">
                  <a16:creationId xmlns:a16="http://schemas.microsoft.com/office/drawing/2014/main" id="{51022634-AF7D-DF35-76B0-FA088E9D2346}"/>
                </a:ext>
              </a:extLst>
            </p:cNvPr>
            <p:cNvSpPr txBox="1">
              <a:spLocks noChangeArrowheads="1"/>
            </p:cNvSpPr>
            <p:nvPr/>
          </p:nvSpPr>
          <p:spPr bwMode="auto">
            <a:xfrm>
              <a:off x="764" y="3163"/>
              <a:ext cx="33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400" b="1">
                  <a:solidFill>
                    <a:srgbClr val="FFFFFF"/>
                  </a:solidFill>
                  <a:latin typeface="幼圆" pitchFamily="49" charset="-122"/>
                  <a:ea typeface="幼圆" pitchFamily="49" charset="-122"/>
                </a:rPr>
                <a:t>1</a:t>
              </a:r>
            </a:p>
          </p:txBody>
        </p:sp>
      </p:grpSp>
      <p:grpSp>
        <p:nvGrpSpPr>
          <p:cNvPr id="84065" name="Group 97">
            <a:extLst>
              <a:ext uri="{FF2B5EF4-FFF2-40B4-BE49-F238E27FC236}">
                <a16:creationId xmlns:a16="http://schemas.microsoft.com/office/drawing/2014/main" id="{90ED9F37-59B5-40BE-2A70-296339862E17}"/>
              </a:ext>
            </a:extLst>
          </p:cNvPr>
          <p:cNvGrpSpPr>
            <a:grpSpLocks/>
          </p:cNvGrpSpPr>
          <p:nvPr/>
        </p:nvGrpSpPr>
        <p:grpSpPr bwMode="auto">
          <a:xfrm>
            <a:off x="957263" y="5576888"/>
            <a:ext cx="3617913" cy="482600"/>
            <a:chOff x="601" y="1648"/>
            <a:chExt cx="2279" cy="304"/>
          </a:xfrm>
        </p:grpSpPr>
        <p:sp>
          <p:nvSpPr>
            <p:cNvPr id="18451" name="AutoShape 98">
              <a:extLst>
                <a:ext uri="{FF2B5EF4-FFF2-40B4-BE49-F238E27FC236}">
                  <a16:creationId xmlns:a16="http://schemas.microsoft.com/office/drawing/2014/main" id="{A2208C54-4D58-E038-CBC2-4E72F1DEBD5F}"/>
                </a:ext>
              </a:extLst>
            </p:cNvPr>
            <p:cNvSpPr>
              <a:spLocks noChangeArrowheads="1"/>
            </p:cNvSpPr>
            <p:nvPr/>
          </p:nvSpPr>
          <p:spPr bwMode="auto">
            <a:xfrm>
              <a:off x="601" y="1648"/>
              <a:ext cx="390" cy="304"/>
            </a:xfrm>
            <a:prstGeom prst="homePlate">
              <a:avLst>
                <a:gd name="adj" fmla="val 13686"/>
              </a:avLst>
            </a:prstGeom>
            <a:solidFill>
              <a:srgbClr val="3B878D"/>
            </a:soli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8452" name="Freeform 99">
              <a:extLst>
                <a:ext uri="{FF2B5EF4-FFF2-40B4-BE49-F238E27FC236}">
                  <a16:creationId xmlns:a16="http://schemas.microsoft.com/office/drawing/2014/main" id="{895F5274-B2F7-E5CB-C760-71B46DBF8243}"/>
                </a:ext>
              </a:extLst>
            </p:cNvPr>
            <p:cNvSpPr>
              <a:spLocks/>
            </p:cNvSpPr>
            <p:nvPr/>
          </p:nvSpPr>
          <p:spPr bwMode="auto">
            <a:xfrm>
              <a:off x="904" y="1648"/>
              <a:ext cx="1976" cy="304"/>
            </a:xfrm>
            <a:custGeom>
              <a:avLst/>
              <a:gdLst>
                <a:gd name="T0" fmla="*/ 163 w 4538"/>
                <a:gd name="T1" fmla="*/ 0 h 1080"/>
                <a:gd name="T2" fmla="*/ 0 w 4538"/>
                <a:gd name="T3" fmla="*/ 0 h 1080"/>
                <a:gd name="T4" fmla="*/ 4 w 4538"/>
                <a:gd name="T5" fmla="*/ 3 h 1080"/>
                <a:gd name="T6" fmla="*/ 0 w 4538"/>
                <a:gd name="T7" fmla="*/ 7 h 1080"/>
                <a:gd name="T8" fmla="*/ 163 w 4538"/>
                <a:gd name="T9" fmla="*/ 7 h 1080"/>
                <a:gd name="T10" fmla="*/ 163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53" name="Rectangle 100">
              <a:extLst>
                <a:ext uri="{FF2B5EF4-FFF2-40B4-BE49-F238E27FC236}">
                  <a16:creationId xmlns:a16="http://schemas.microsoft.com/office/drawing/2014/main" id="{41CD7C56-CEE0-8A7C-7489-543C7F12B79B}"/>
                </a:ext>
              </a:extLst>
            </p:cNvPr>
            <p:cNvSpPr>
              <a:spLocks noChangeArrowheads="1"/>
            </p:cNvSpPr>
            <p:nvPr/>
          </p:nvSpPr>
          <p:spPr bwMode="auto">
            <a:xfrm>
              <a:off x="939" y="1695"/>
              <a:ext cx="155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marL="168275" indent="-168275">
                <a:spcBef>
                  <a:spcPct val="20000"/>
                </a:spcBef>
                <a:buClr>
                  <a:schemeClr val="folHlink"/>
                </a:buClr>
                <a:buSzPct val="60000"/>
                <a:buFont typeface="Wingdings" pitchFamily="2" charset="2"/>
                <a:tabLst>
                  <a:tab pos="8521700" algn="r"/>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8521700" algn="r"/>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8521700" algn="r"/>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dirty="0">
                  <a:latin typeface="幼圆" pitchFamily="49" charset="-122"/>
                  <a:ea typeface="幼圆" pitchFamily="49" charset="-122"/>
                </a:rPr>
                <a:t>   </a:t>
              </a:r>
              <a:r>
                <a:rPr lang="zh-CN" altLang="en-US" sz="2000" b="1" dirty="0">
                  <a:latin typeface="幼圆" pitchFamily="49" charset="-122"/>
                  <a:ea typeface="幼圆" pitchFamily="49" charset="-122"/>
                </a:rPr>
                <a:t>客观需要</a:t>
              </a:r>
            </a:p>
          </p:txBody>
        </p:sp>
        <p:sp>
          <p:nvSpPr>
            <p:cNvPr id="18454" name="Text Box 101">
              <a:extLst>
                <a:ext uri="{FF2B5EF4-FFF2-40B4-BE49-F238E27FC236}">
                  <a16:creationId xmlns:a16="http://schemas.microsoft.com/office/drawing/2014/main" id="{99D0F670-FDA5-6AFA-A197-F5F6B85E0FB5}"/>
                </a:ext>
              </a:extLst>
            </p:cNvPr>
            <p:cNvSpPr txBox="1">
              <a:spLocks noChangeArrowheads="1"/>
            </p:cNvSpPr>
            <p:nvPr/>
          </p:nvSpPr>
          <p:spPr bwMode="auto">
            <a:xfrm>
              <a:off x="764" y="1685"/>
              <a:ext cx="33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400" b="1" dirty="0">
                  <a:solidFill>
                    <a:srgbClr val="FFFFFF"/>
                  </a:solidFill>
                  <a:latin typeface="幼圆" pitchFamily="49" charset="-122"/>
                  <a:ea typeface="幼圆" pitchFamily="49" charset="-122"/>
                </a:rPr>
                <a:t>2</a:t>
              </a:r>
            </a:p>
          </p:txBody>
        </p:sp>
      </p:grpSp>
      <p:grpSp>
        <p:nvGrpSpPr>
          <p:cNvPr id="84070" name="Group 102">
            <a:extLst>
              <a:ext uri="{FF2B5EF4-FFF2-40B4-BE49-F238E27FC236}">
                <a16:creationId xmlns:a16="http://schemas.microsoft.com/office/drawing/2014/main" id="{DBD51A0C-28EC-F249-D554-BF8B5837D053}"/>
              </a:ext>
            </a:extLst>
          </p:cNvPr>
          <p:cNvGrpSpPr>
            <a:grpSpLocks/>
          </p:cNvGrpSpPr>
          <p:nvPr/>
        </p:nvGrpSpPr>
        <p:grpSpPr bwMode="auto">
          <a:xfrm>
            <a:off x="4745038" y="5562600"/>
            <a:ext cx="4064000" cy="482600"/>
            <a:chOff x="601" y="1648"/>
            <a:chExt cx="2560" cy="304"/>
          </a:xfrm>
        </p:grpSpPr>
        <p:sp>
          <p:nvSpPr>
            <p:cNvPr id="18447" name="AutoShape 103">
              <a:extLst>
                <a:ext uri="{FF2B5EF4-FFF2-40B4-BE49-F238E27FC236}">
                  <a16:creationId xmlns:a16="http://schemas.microsoft.com/office/drawing/2014/main" id="{1BD89F2E-6942-A68E-CFE8-38BBF3E2A719}"/>
                </a:ext>
              </a:extLst>
            </p:cNvPr>
            <p:cNvSpPr>
              <a:spLocks noChangeArrowheads="1"/>
            </p:cNvSpPr>
            <p:nvPr/>
          </p:nvSpPr>
          <p:spPr bwMode="auto">
            <a:xfrm>
              <a:off x="601" y="1648"/>
              <a:ext cx="390" cy="304"/>
            </a:xfrm>
            <a:prstGeom prst="homePlate">
              <a:avLst>
                <a:gd name="adj" fmla="val 13686"/>
              </a:avLst>
            </a:prstGeom>
            <a:solidFill>
              <a:srgbClr val="3B878D"/>
            </a:soli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8448" name="Freeform 104">
              <a:extLst>
                <a:ext uri="{FF2B5EF4-FFF2-40B4-BE49-F238E27FC236}">
                  <a16:creationId xmlns:a16="http://schemas.microsoft.com/office/drawing/2014/main" id="{0B4A3F05-DDBC-BAFF-12DB-4ACC7061D755}"/>
                </a:ext>
              </a:extLst>
            </p:cNvPr>
            <p:cNvSpPr>
              <a:spLocks/>
            </p:cNvSpPr>
            <p:nvPr/>
          </p:nvSpPr>
          <p:spPr bwMode="auto">
            <a:xfrm>
              <a:off x="904" y="1648"/>
              <a:ext cx="1976" cy="304"/>
            </a:xfrm>
            <a:custGeom>
              <a:avLst/>
              <a:gdLst>
                <a:gd name="T0" fmla="*/ 163 w 4538"/>
                <a:gd name="T1" fmla="*/ 0 h 1080"/>
                <a:gd name="T2" fmla="*/ 0 w 4538"/>
                <a:gd name="T3" fmla="*/ 0 h 1080"/>
                <a:gd name="T4" fmla="*/ 4 w 4538"/>
                <a:gd name="T5" fmla="*/ 3 h 1080"/>
                <a:gd name="T6" fmla="*/ 0 w 4538"/>
                <a:gd name="T7" fmla="*/ 7 h 1080"/>
                <a:gd name="T8" fmla="*/ 163 w 4538"/>
                <a:gd name="T9" fmla="*/ 7 h 1080"/>
                <a:gd name="T10" fmla="*/ 163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49" name="Rectangle 105">
              <a:extLst>
                <a:ext uri="{FF2B5EF4-FFF2-40B4-BE49-F238E27FC236}">
                  <a16:creationId xmlns:a16="http://schemas.microsoft.com/office/drawing/2014/main" id="{292E3F5F-707C-1CEB-73CB-043B3D7750E8}"/>
                </a:ext>
              </a:extLst>
            </p:cNvPr>
            <p:cNvSpPr>
              <a:spLocks noChangeArrowheads="1"/>
            </p:cNvSpPr>
            <p:nvPr/>
          </p:nvSpPr>
          <p:spPr bwMode="auto">
            <a:xfrm>
              <a:off x="962" y="1704"/>
              <a:ext cx="219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168275" indent="-168275">
                <a:spcBef>
                  <a:spcPct val="20000"/>
                </a:spcBef>
                <a:buClr>
                  <a:schemeClr val="folHlink"/>
                </a:buClr>
                <a:buSzPct val="60000"/>
                <a:buFont typeface="Wingdings" pitchFamily="2" charset="2"/>
                <a:tabLst>
                  <a:tab pos="8521700" algn="r"/>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8521700" algn="r"/>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8521700" algn="r"/>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8521700" algn="r"/>
                </a:tabLst>
                <a:defRPr sz="20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dirty="0">
                  <a:latin typeface="幼圆" pitchFamily="49" charset="-122"/>
                  <a:ea typeface="幼圆" pitchFamily="49" charset="-122"/>
                </a:rPr>
                <a:t>   </a:t>
              </a:r>
              <a:r>
                <a:rPr lang="zh-CN" altLang="en-US" sz="2000" b="1" dirty="0">
                  <a:latin typeface="幼圆" pitchFamily="49" charset="-122"/>
                  <a:ea typeface="幼圆" pitchFamily="49" charset="-122"/>
                </a:rPr>
                <a:t>偿还能力</a:t>
              </a:r>
            </a:p>
          </p:txBody>
        </p:sp>
        <p:sp>
          <p:nvSpPr>
            <p:cNvPr id="18450" name="Text Box 106">
              <a:extLst>
                <a:ext uri="{FF2B5EF4-FFF2-40B4-BE49-F238E27FC236}">
                  <a16:creationId xmlns:a16="http://schemas.microsoft.com/office/drawing/2014/main" id="{85841589-F2A2-B312-B083-9E99E0AA509F}"/>
                </a:ext>
              </a:extLst>
            </p:cNvPr>
            <p:cNvSpPr txBox="1">
              <a:spLocks noChangeArrowheads="1"/>
            </p:cNvSpPr>
            <p:nvPr/>
          </p:nvSpPr>
          <p:spPr bwMode="auto">
            <a:xfrm>
              <a:off x="764" y="1685"/>
              <a:ext cx="33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400" b="1" dirty="0">
                  <a:solidFill>
                    <a:srgbClr val="FFFFFF"/>
                  </a:solidFill>
                  <a:latin typeface="幼圆" pitchFamily="49" charset="-122"/>
                  <a:ea typeface="幼圆" pitchFamily="49" charset="-122"/>
                </a:rPr>
                <a:t>3</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4041"/>
                                        </p:tgtEl>
                                        <p:attrNameLst>
                                          <p:attrName>style.visibility</p:attrName>
                                        </p:attrNameLst>
                                      </p:cBhvr>
                                      <p:to>
                                        <p:strVal val="visible"/>
                                      </p:to>
                                    </p:set>
                                    <p:animEffect transition="in" filter="wipe(left)">
                                      <p:cBhvr>
                                        <p:cTn id="7" dur="500"/>
                                        <p:tgtEl>
                                          <p:spTgt spid="8404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4049"/>
                                        </p:tgtEl>
                                        <p:attrNameLst>
                                          <p:attrName>style.visibility</p:attrName>
                                        </p:attrNameLst>
                                      </p:cBhvr>
                                      <p:to>
                                        <p:strVal val="visible"/>
                                      </p:to>
                                    </p:set>
                                    <p:animEffect transition="in" filter="wipe(left)">
                                      <p:cBhvr>
                                        <p:cTn id="11" dur="500"/>
                                        <p:tgtEl>
                                          <p:spTgt spid="84049"/>
                                        </p:tgtEl>
                                      </p:cBhvr>
                                    </p:animEffect>
                                  </p:childTnLst>
                                </p:cTn>
                              </p:par>
                              <p:par>
                                <p:cTn id="12" presetID="12" presetClass="entr" presetSubtype="8" fill="hold" nodeType="withEffect">
                                  <p:stCondLst>
                                    <p:cond delay="0"/>
                                  </p:stCondLst>
                                  <p:childTnLst>
                                    <p:set>
                                      <p:cBhvr>
                                        <p:cTn id="13" dur="1" fill="hold">
                                          <p:stCondLst>
                                            <p:cond delay="0"/>
                                          </p:stCondLst>
                                        </p:cTn>
                                        <p:tgtEl>
                                          <p:spTgt spid="84040"/>
                                        </p:tgtEl>
                                        <p:attrNameLst>
                                          <p:attrName>style.visibility</p:attrName>
                                        </p:attrNameLst>
                                      </p:cBhvr>
                                      <p:to>
                                        <p:strVal val="visible"/>
                                      </p:to>
                                    </p:set>
                                    <p:animEffect transition="in" filter="slide(fromLeft)">
                                      <p:cBhvr>
                                        <p:cTn id="14" dur="500"/>
                                        <p:tgtEl>
                                          <p:spTgt spid="8404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8" fill="hold" nodeType="clickEffect">
                                  <p:stCondLst>
                                    <p:cond delay="0"/>
                                  </p:stCondLst>
                                  <p:childTnLst>
                                    <p:set>
                                      <p:cBhvr>
                                        <p:cTn id="18" dur="1" fill="hold">
                                          <p:stCondLst>
                                            <p:cond delay="0"/>
                                          </p:stCondLst>
                                        </p:cTn>
                                        <p:tgtEl>
                                          <p:spTgt spid="84057">
                                            <p:txEl>
                                              <p:pRg st="0" end="0"/>
                                            </p:txEl>
                                          </p:spTgt>
                                        </p:tgtEl>
                                        <p:attrNameLst>
                                          <p:attrName>style.visibility</p:attrName>
                                        </p:attrNameLst>
                                      </p:cBhvr>
                                      <p:to>
                                        <p:strVal val="visible"/>
                                      </p:to>
                                    </p:set>
                                    <p:animEffect transition="in" filter="slide(fromLeft)">
                                      <p:cBhvr>
                                        <p:cTn id="19" dur="1000"/>
                                        <p:tgtEl>
                                          <p:spTgt spid="84057">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84058"/>
                                        </p:tgtEl>
                                        <p:attrNameLst>
                                          <p:attrName>style.visibility</p:attrName>
                                        </p:attrNameLst>
                                      </p:cBhvr>
                                      <p:to>
                                        <p:strVal val="visible"/>
                                      </p:to>
                                    </p:set>
                                    <p:animEffect transition="in" filter="fade">
                                      <p:cBhvr>
                                        <p:cTn id="24" dur="500"/>
                                        <p:tgtEl>
                                          <p:spTgt spid="8405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7" presetClass="entr" presetSubtype="0" fill="hold" nodeType="clickEffect">
                                  <p:stCondLst>
                                    <p:cond delay="0"/>
                                  </p:stCondLst>
                                  <p:childTnLst>
                                    <p:set>
                                      <p:cBhvr>
                                        <p:cTn id="28" dur="1" fill="hold">
                                          <p:stCondLst>
                                            <p:cond delay="0"/>
                                          </p:stCondLst>
                                        </p:cTn>
                                        <p:tgtEl>
                                          <p:spTgt spid="84059"/>
                                        </p:tgtEl>
                                        <p:attrNameLst>
                                          <p:attrName>style.visibility</p:attrName>
                                        </p:attrNameLst>
                                      </p:cBhvr>
                                      <p:to>
                                        <p:strVal val="visible"/>
                                      </p:to>
                                    </p:set>
                                    <p:animEffect transition="in" filter="fade">
                                      <p:cBhvr>
                                        <p:cTn id="29" dur="1000"/>
                                        <p:tgtEl>
                                          <p:spTgt spid="84059"/>
                                        </p:tgtEl>
                                      </p:cBhvr>
                                    </p:animEffect>
                                    <p:anim calcmode="lin" valueType="num">
                                      <p:cBhvr>
                                        <p:cTn id="30" dur="1000" fill="hold"/>
                                        <p:tgtEl>
                                          <p:spTgt spid="84059"/>
                                        </p:tgtEl>
                                        <p:attrNameLst>
                                          <p:attrName>ppt_x</p:attrName>
                                        </p:attrNameLst>
                                      </p:cBhvr>
                                      <p:tavLst>
                                        <p:tav tm="0">
                                          <p:val>
                                            <p:strVal val="#ppt_x"/>
                                          </p:val>
                                        </p:tav>
                                        <p:tav tm="100000">
                                          <p:val>
                                            <p:strVal val="#ppt_x"/>
                                          </p:val>
                                        </p:tav>
                                      </p:tavLst>
                                    </p:anim>
                                    <p:anim calcmode="lin" valueType="num">
                                      <p:cBhvr>
                                        <p:cTn id="31" dur="900" decel="100000" fill="hold"/>
                                        <p:tgtEl>
                                          <p:spTgt spid="84059"/>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84059"/>
                                        </p:tgtEl>
                                        <p:attrNameLst>
                                          <p:attrName>ppt_y</p:attrName>
                                        </p:attrNameLst>
                                      </p:cBhvr>
                                      <p:tavLst>
                                        <p:tav tm="0">
                                          <p:val>
                                            <p:strVal val="#ppt_y-.03"/>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84060"/>
                                        </p:tgtEl>
                                        <p:attrNameLst>
                                          <p:attrName>style.visibility</p:attrName>
                                        </p:attrNameLst>
                                      </p:cBhvr>
                                      <p:to>
                                        <p:strVal val="visible"/>
                                      </p:to>
                                    </p:set>
                                    <p:animEffect transition="in" filter="slide(fromBottom)">
                                      <p:cBhvr>
                                        <p:cTn id="37" dur="500"/>
                                        <p:tgtEl>
                                          <p:spTgt spid="84060"/>
                                        </p:tgtEl>
                                      </p:cBhvr>
                                    </p:animEffect>
                                  </p:childTnLst>
                                </p:cTn>
                              </p:par>
                            </p:childTnLst>
                          </p:cTn>
                        </p:par>
                        <p:par>
                          <p:cTn id="38" fill="hold" nodeType="afterGroup">
                            <p:stCondLst>
                              <p:cond delay="500"/>
                            </p:stCondLst>
                            <p:childTnLst>
                              <p:par>
                                <p:cTn id="39" presetID="12" presetClass="entr" presetSubtype="4" fill="hold" nodeType="afterEffect">
                                  <p:stCondLst>
                                    <p:cond delay="0"/>
                                  </p:stCondLst>
                                  <p:childTnLst>
                                    <p:set>
                                      <p:cBhvr>
                                        <p:cTn id="40" dur="1" fill="hold">
                                          <p:stCondLst>
                                            <p:cond delay="0"/>
                                          </p:stCondLst>
                                        </p:cTn>
                                        <p:tgtEl>
                                          <p:spTgt spid="84065"/>
                                        </p:tgtEl>
                                        <p:attrNameLst>
                                          <p:attrName>style.visibility</p:attrName>
                                        </p:attrNameLst>
                                      </p:cBhvr>
                                      <p:to>
                                        <p:strVal val="visible"/>
                                      </p:to>
                                    </p:set>
                                    <p:animEffect transition="in" filter="slide(fromBottom)">
                                      <p:cBhvr>
                                        <p:cTn id="41" dur="500"/>
                                        <p:tgtEl>
                                          <p:spTgt spid="84065"/>
                                        </p:tgtEl>
                                      </p:cBhvr>
                                    </p:animEffect>
                                  </p:childTnLst>
                                </p:cTn>
                              </p:par>
                            </p:childTnLst>
                          </p:cTn>
                        </p:par>
                        <p:par>
                          <p:cTn id="42" fill="hold" nodeType="afterGroup">
                            <p:stCondLst>
                              <p:cond delay="1000"/>
                            </p:stCondLst>
                            <p:childTnLst>
                              <p:par>
                                <p:cTn id="43" presetID="12" presetClass="entr" presetSubtype="4" fill="hold" nodeType="afterEffect">
                                  <p:stCondLst>
                                    <p:cond delay="0"/>
                                  </p:stCondLst>
                                  <p:childTnLst>
                                    <p:set>
                                      <p:cBhvr>
                                        <p:cTn id="44" dur="1" fill="hold">
                                          <p:stCondLst>
                                            <p:cond delay="0"/>
                                          </p:stCondLst>
                                        </p:cTn>
                                        <p:tgtEl>
                                          <p:spTgt spid="84070"/>
                                        </p:tgtEl>
                                        <p:attrNameLst>
                                          <p:attrName>style.visibility</p:attrName>
                                        </p:attrNameLst>
                                      </p:cBhvr>
                                      <p:to>
                                        <p:strVal val="visible"/>
                                      </p:to>
                                    </p:set>
                                    <p:animEffect transition="in" filter="slide(fromBottom)">
                                      <p:cBhvr>
                                        <p:cTn id="45" dur="500"/>
                                        <p:tgtEl>
                                          <p:spTgt spid="84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58" grpId="0"/>
      <p:bldP spid="840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a:extLst>
              <a:ext uri="{FF2B5EF4-FFF2-40B4-BE49-F238E27FC236}">
                <a16:creationId xmlns:a16="http://schemas.microsoft.com/office/drawing/2014/main" id="{59EF2ED3-832C-942D-F798-CF75BAFCAC8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275FFA3-EAA6-AE49-9C82-DFC3FC22DF76}" type="slidenum">
              <a:rPr kumimoji="0" lang="en-US" altLang="zh-CN" sz="1000" smtClean="0">
                <a:solidFill>
                  <a:schemeClr val="bg2"/>
                </a:solidFill>
                <a:ea typeface="华文行楷" panose="02010800040101010101" pitchFamily="2" charset="-122"/>
              </a:rPr>
              <a:pPr>
                <a:spcBef>
                  <a:spcPct val="0"/>
                </a:spcBef>
                <a:buClrTx/>
                <a:buSzTx/>
                <a:buFontTx/>
                <a:buNone/>
              </a:pPr>
              <a:t>2</a:t>
            </a:fld>
            <a:endParaRPr kumimoji="0" lang="en-US" altLang="zh-CN" sz="1000">
              <a:solidFill>
                <a:schemeClr val="bg2"/>
              </a:solidFill>
              <a:ea typeface="华文行楷" panose="02010800040101010101" pitchFamily="2" charset="-122"/>
            </a:endParaRPr>
          </a:p>
        </p:txBody>
      </p:sp>
      <p:sp>
        <p:nvSpPr>
          <p:cNvPr id="6147" name="Rectangle 2">
            <a:extLst>
              <a:ext uri="{FF2B5EF4-FFF2-40B4-BE49-F238E27FC236}">
                <a16:creationId xmlns:a16="http://schemas.microsoft.com/office/drawing/2014/main" id="{38EA932D-5FBE-74E2-DB1A-18F2A2EAFA80}"/>
              </a:ext>
            </a:extLst>
          </p:cNvPr>
          <p:cNvSpPr>
            <a:spLocks noGrp="1" noChangeArrowheads="1"/>
          </p:cNvSpPr>
          <p:nvPr>
            <p:ph type="title"/>
          </p:nvPr>
        </p:nvSpPr>
        <p:spPr/>
        <p:txBody>
          <a:bodyPr/>
          <a:lstStyle/>
          <a:p>
            <a:pPr eaLnBrk="1" hangingPunct="1"/>
            <a:r>
              <a:rPr lang="zh-CN" altLang="en-US"/>
              <a:t>项目融资主体及融资方式</a:t>
            </a:r>
          </a:p>
        </p:txBody>
      </p:sp>
      <p:sp>
        <p:nvSpPr>
          <p:cNvPr id="37926" name="Text Box 38">
            <a:extLst>
              <a:ext uri="{FF2B5EF4-FFF2-40B4-BE49-F238E27FC236}">
                <a16:creationId xmlns:a16="http://schemas.microsoft.com/office/drawing/2014/main" id="{61F48B43-70AA-8F6B-9618-6EBB5B5FEC12}"/>
              </a:ext>
            </a:extLst>
          </p:cNvPr>
          <p:cNvSpPr txBox="1">
            <a:spLocks noChangeArrowheads="1"/>
          </p:cNvSpPr>
          <p:nvPr/>
        </p:nvSpPr>
        <p:spPr bwMode="auto">
          <a:xfrm>
            <a:off x="899318" y="1366851"/>
            <a:ext cx="7345363" cy="113505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buClrTx/>
              <a:buSzTx/>
              <a:buFontTx/>
              <a:buNone/>
            </a:pPr>
            <a:r>
              <a:rPr kumimoji="0" lang="en-US" altLang="zh-CN" sz="2400" b="1" dirty="0">
                <a:solidFill>
                  <a:srgbClr val="000000"/>
                </a:solidFill>
                <a:latin typeface="幼圆" pitchFamily="49" charset="-122"/>
                <a:ea typeface="幼圆" pitchFamily="49" charset="-122"/>
              </a:rPr>
              <a:t>    </a:t>
            </a:r>
            <a:r>
              <a:rPr kumimoji="0" lang="zh-CN" altLang="en-US" sz="2400" b="1" dirty="0">
                <a:solidFill>
                  <a:srgbClr val="000000"/>
                </a:solidFill>
                <a:latin typeface="幼圆" pitchFamily="49" charset="-122"/>
                <a:ea typeface="幼圆" pitchFamily="49" charset="-122"/>
              </a:rPr>
              <a:t>项目的融资主体是指进行</a:t>
            </a:r>
            <a:r>
              <a:rPr kumimoji="0" lang="zh-CN" altLang="en-US" sz="2400" b="1" dirty="0">
                <a:solidFill>
                  <a:srgbClr val="FF0000"/>
                </a:solidFill>
                <a:latin typeface="幼圆" pitchFamily="49" charset="-122"/>
                <a:ea typeface="幼圆" pitchFamily="49" charset="-122"/>
              </a:rPr>
              <a:t>融资活动</a:t>
            </a:r>
            <a:r>
              <a:rPr kumimoji="0" lang="zh-CN" altLang="en-US" sz="2400" b="1" dirty="0">
                <a:solidFill>
                  <a:srgbClr val="000000"/>
                </a:solidFill>
                <a:latin typeface="幼圆" pitchFamily="49" charset="-122"/>
                <a:ea typeface="幼圆" pitchFamily="49" charset="-122"/>
              </a:rPr>
              <a:t>并承担</a:t>
            </a:r>
            <a:r>
              <a:rPr kumimoji="0" lang="zh-CN" altLang="en-US" sz="2400" b="1" dirty="0">
                <a:solidFill>
                  <a:srgbClr val="FF0000"/>
                </a:solidFill>
                <a:latin typeface="幼圆" pitchFamily="49" charset="-122"/>
                <a:ea typeface="幼圆" pitchFamily="49" charset="-122"/>
              </a:rPr>
              <a:t>融资责任和风险</a:t>
            </a:r>
            <a:r>
              <a:rPr kumimoji="0" lang="zh-CN" altLang="en-US" sz="2400" b="1" dirty="0">
                <a:solidFill>
                  <a:srgbClr val="000000"/>
                </a:solidFill>
                <a:latin typeface="幼圆" pitchFamily="49" charset="-122"/>
                <a:ea typeface="幼圆" pitchFamily="49" charset="-122"/>
              </a:rPr>
              <a:t>的</a:t>
            </a:r>
            <a:r>
              <a:rPr kumimoji="0" lang="zh-CN" altLang="en-US" sz="2400" b="1" dirty="0">
                <a:solidFill>
                  <a:srgbClr val="908F17"/>
                </a:solidFill>
                <a:latin typeface="幼圆" pitchFamily="49" charset="-122"/>
                <a:ea typeface="幼圆" pitchFamily="49" charset="-122"/>
              </a:rPr>
              <a:t>项目法人单位</a:t>
            </a:r>
            <a:r>
              <a:rPr kumimoji="0" lang="zh-CN" altLang="en-US" sz="2400" b="1" dirty="0">
                <a:solidFill>
                  <a:srgbClr val="000000"/>
                </a:solidFill>
                <a:latin typeface="幼圆" pitchFamily="49" charset="-122"/>
                <a:ea typeface="幼圆" pitchFamily="49" charset="-122"/>
              </a:rPr>
              <a:t>。</a:t>
            </a:r>
          </a:p>
        </p:txBody>
      </p:sp>
      <p:sp>
        <p:nvSpPr>
          <p:cNvPr id="37927" name="Rectangle 39">
            <a:extLst>
              <a:ext uri="{FF2B5EF4-FFF2-40B4-BE49-F238E27FC236}">
                <a16:creationId xmlns:a16="http://schemas.microsoft.com/office/drawing/2014/main" id="{A33D47DC-F5B3-579B-7C5E-E9D036D9C095}"/>
              </a:ext>
            </a:extLst>
          </p:cNvPr>
          <p:cNvSpPr>
            <a:spLocks noChangeArrowheads="1"/>
          </p:cNvSpPr>
          <p:nvPr/>
        </p:nvSpPr>
        <p:spPr bwMode="auto">
          <a:xfrm>
            <a:off x="5045075" y="2779713"/>
            <a:ext cx="2840038" cy="576262"/>
          </a:xfrm>
          <a:prstGeom prst="rect">
            <a:avLst/>
          </a:prstGeom>
          <a:gradFill rotWithShape="1">
            <a:gsLst>
              <a:gs pos="0">
                <a:srgbClr val="BBE0E3"/>
              </a:gs>
              <a:gs pos="50000">
                <a:srgbClr val="FFFFFF"/>
              </a:gs>
              <a:gs pos="100000">
                <a:srgbClr val="BBE0E3"/>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a:solidFill>
                  <a:srgbClr val="000000"/>
                </a:solidFill>
                <a:ea typeface="楷体_GB2312" pitchFamily="49" charset="-122"/>
              </a:rPr>
              <a:t>既有法人融资主体</a:t>
            </a:r>
          </a:p>
        </p:txBody>
      </p:sp>
      <p:sp>
        <p:nvSpPr>
          <p:cNvPr id="37928" name="Rectangle 40">
            <a:extLst>
              <a:ext uri="{FF2B5EF4-FFF2-40B4-BE49-F238E27FC236}">
                <a16:creationId xmlns:a16="http://schemas.microsoft.com/office/drawing/2014/main" id="{1B8552D6-6F31-CA06-FAFB-2DDDEE50620E}"/>
              </a:ext>
            </a:extLst>
          </p:cNvPr>
          <p:cNvSpPr>
            <a:spLocks noChangeArrowheads="1"/>
          </p:cNvSpPr>
          <p:nvPr/>
        </p:nvSpPr>
        <p:spPr bwMode="auto">
          <a:xfrm>
            <a:off x="5045075" y="3500438"/>
            <a:ext cx="2840038" cy="576262"/>
          </a:xfrm>
          <a:prstGeom prst="rect">
            <a:avLst/>
          </a:prstGeom>
          <a:gradFill rotWithShape="1">
            <a:gsLst>
              <a:gs pos="0">
                <a:srgbClr val="BBE0E3"/>
              </a:gs>
              <a:gs pos="50000">
                <a:srgbClr val="FFFFFF"/>
              </a:gs>
              <a:gs pos="100000">
                <a:srgbClr val="BBE0E3"/>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a:solidFill>
                  <a:srgbClr val="000000"/>
                </a:solidFill>
                <a:ea typeface="楷体_GB2312" pitchFamily="49" charset="-122"/>
              </a:rPr>
              <a:t>新设法人融资主体</a:t>
            </a:r>
          </a:p>
        </p:txBody>
      </p:sp>
      <p:grpSp>
        <p:nvGrpSpPr>
          <p:cNvPr id="37929" name="Group 41">
            <a:extLst>
              <a:ext uri="{FF2B5EF4-FFF2-40B4-BE49-F238E27FC236}">
                <a16:creationId xmlns:a16="http://schemas.microsoft.com/office/drawing/2014/main" id="{E89C15B9-7D9B-AED2-A7B2-A3E6F386EB91}"/>
              </a:ext>
            </a:extLst>
          </p:cNvPr>
          <p:cNvGrpSpPr>
            <a:grpSpLocks/>
          </p:cNvGrpSpPr>
          <p:nvPr/>
        </p:nvGrpSpPr>
        <p:grpSpPr bwMode="auto">
          <a:xfrm>
            <a:off x="3829050" y="3068638"/>
            <a:ext cx="1225550" cy="728662"/>
            <a:chOff x="2706" y="2659"/>
            <a:chExt cx="660" cy="459"/>
          </a:xfrm>
        </p:grpSpPr>
        <p:sp>
          <p:nvSpPr>
            <p:cNvPr id="6153" name="Freeform 42">
              <a:extLst>
                <a:ext uri="{FF2B5EF4-FFF2-40B4-BE49-F238E27FC236}">
                  <a16:creationId xmlns:a16="http://schemas.microsoft.com/office/drawing/2014/main" id="{3C657B55-A163-8510-7406-3B0BF93F7429}"/>
                </a:ext>
              </a:extLst>
            </p:cNvPr>
            <p:cNvSpPr>
              <a:spLocks/>
            </p:cNvSpPr>
            <p:nvPr/>
          </p:nvSpPr>
          <p:spPr bwMode="auto">
            <a:xfrm>
              <a:off x="3035" y="2660"/>
              <a:ext cx="331" cy="1"/>
            </a:xfrm>
            <a:custGeom>
              <a:avLst/>
              <a:gdLst>
                <a:gd name="T0" fmla="*/ 0 w 331"/>
                <a:gd name="T1" fmla="*/ 1 h 1"/>
                <a:gd name="T2" fmla="*/ 331 w 331"/>
                <a:gd name="T3" fmla="*/ 0 h 1"/>
                <a:gd name="T4" fmla="*/ 0 60000 65536"/>
                <a:gd name="T5" fmla="*/ 0 60000 65536"/>
              </a:gdLst>
              <a:ahLst/>
              <a:cxnLst>
                <a:cxn ang="T4">
                  <a:pos x="T0" y="T1"/>
                </a:cxn>
                <a:cxn ang="T5">
                  <a:pos x="T2" y="T3"/>
                </a:cxn>
              </a:cxnLst>
              <a:rect l="0" t="0" r="r" b="b"/>
              <a:pathLst>
                <a:path w="331" h="1">
                  <a:moveTo>
                    <a:pt x="0" y="1"/>
                  </a:moveTo>
                  <a:lnTo>
                    <a:pt x="331" y="0"/>
                  </a:lnTo>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4" name="Freeform 43">
              <a:extLst>
                <a:ext uri="{FF2B5EF4-FFF2-40B4-BE49-F238E27FC236}">
                  <a16:creationId xmlns:a16="http://schemas.microsoft.com/office/drawing/2014/main" id="{E3E4C08D-A798-8270-E2F3-F64CA5963DCF}"/>
                </a:ext>
              </a:extLst>
            </p:cNvPr>
            <p:cNvSpPr>
              <a:spLocks/>
            </p:cNvSpPr>
            <p:nvPr/>
          </p:nvSpPr>
          <p:spPr bwMode="auto">
            <a:xfrm>
              <a:off x="3035" y="3114"/>
              <a:ext cx="331" cy="4"/>
            </a:xfrm>
            <a:custGeom>
              <a:avLst/>
              <a:gdLst>
                <a:gd name="T0" fmla="*/ 0 w 331"/>
                <a:gd name="T1" fmla="*/ 4 h 4"/>
                <a:gd name="T2" fmla="*/ 331 w 331"/>
                <a:gd name="T3" fmla="*/ 0 h 4"/>
                <a:gd name="T4" fmla="*/ 0 60000 65536"/>
                <a:gd name="T5" fmla="*/ 0 60000 65536"/>
              </a:gdLst>
              <a:ahLst/>
              <a:cxnLst>
                <a:cxn ang="T4">
                  <a:pos x="T0" y="T1"/>
                </a:cxn>
                <a:cxn ang="T5">
                  <a:pos x="T2" y="T3"/>
                </a:cxn>
              </a:cxnLst>
              <a:rect l="0" t="0" r="r" b="b"/>
              <a:pathLst>
                <a:path w="331" h="4">
                  <a:moveTo>
                    <a:pt x="0" y="4"/>
                  </a:moveTo>
                  <a:lnTo>
                    <a:pt x="331" y="0"/>
                  </a:lnTo>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5" name="Freeform 44">
              <a:extLst>
                <a:ext uri="{FF2B5EF4-FFF2-40B4-BE49-F238E27FC236}">
                  <a16:creationId xmlns:a16="http://schemas.microsoft.com/office/drawing/2014/main" id="{D8B4D5B9-8DE0-DB88-A18B-8D8CFCB594C9}"/>
                </a:ext>
              </a:extLst>
            </p:cNvPr>
            <p:cNvSpPr>
              <a:spLocks/>
            </p:cNvSpPr>
            <p:nvPr/>
          </p:nvSpPr>
          <p:spPr bwMode="auto">
            <a:xfrm>
              <a:off x="2706" y="2887"/>
              <a:ext cx="324" cy="2"/>
            </a:xfrm>
            <a:custGeom>
              <a:avLst/>
              <a:gdLst>
                <a:gd name="T0" fmla="*/ 0 w 324"/>
                <a:gd name="T1" fmla="*/ 2 h 2"/>
                <a:gd name="T2" fmla="*/ 324 w 324"/>
                <a:gd name="T3" fmla="*/ 0 h 2"/>
                <a:gd name="T4" fmla="*/ 0 60000 65536"/>
                <a:gd name="T5" fmla="*/ 0 60000 65536"/>
              </a:gdLst>
              <a:ahLst/>
              <a:cxnLst>
                <a:cxn ang="T4">
                  <a:pos x="T0" y="T1"/>
                </a:cxn>
                <a:cxn ang="T5">
                  <a:pos x="T2" y="T3"/>
                </a:cxn>
              </a:cxnLst>
              <a:rect l="0" t="0" r="r" b="b"/>
              <a:pathLst>
                <a:path w="324" h="2">
                  <a:moveTo>
                    <a:pt x="0" y="2"/>
                  </a:moveTo>
                  <a:lnTo>
                    <a:pt x="324" y="0"/>
                  </a:lnTo>
                </a:path>
              </a:pathLst>
            </a:cu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6" name="Line 45">
              <a:extLst>
                <a:ext uri="{FF2B5EF4-FFF2-40B4-BE49-F238E27FC236}">
                  <a16:creationId xmlns:a16="http://schemas.microsoft.com/office/drawing/2014/main" id="{B3847C13-4131-A9BA-9676-C1A59BEDA029}"/>
                </a:ext>
              </a:extLst>
            </p:cNvPr>
            <p:cNvSpPr>
              <a:spLocks noChangeShapeType="1"/>
            </p:cNvSpPr>
            <p:nvPr/>
          </p:nvSpPr>
          <p:spPr bwMode="auto">
            <a:xfrm>
              <a:off x="3043" y="2659"/>
              <a:ext cx="0" cy="454"/>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34" name="Rectangle 46">
            <a:extLst>
              <a:ext uri="{FF2B5EF4-FFF2-40B4-BE49-F238E27FC236}">
                <a16:creationId xmlns:a16="http://schemas.microsoft.com/office/drawing/2014/main" id="{06AB44B1-98C3-0E0D-1D1F-641FF859076C}"/>
              </a:ext>
            </a:extLst>
          </p:cNvPr>
          <p:cNvSpPr>
            <a:spLocks noChangeArrowheads="1"/>
          </p:cNvSpPr>
          <p:nvPr/>
        </p:nvSpPr>
        <p:spPr bwMode="auto">
          <a:xfrm>
            <a:off x="1331913" y="3213100"/>
            <a:ext cx="2447925" cy="519113"/>
          </a:xfrm>
          <a:prstGeom prst="rect">
            <a:avLst/>
          </a:prstGeom>
          <a:gradFill rotWithShape="1">
            <a:gsLst>
              <a:gs pos="0">
                <a:srgbClr val="FFFFFF"/>
              </a:gs>
              <a:gs pos="100000">
                <a:srgbClr val="B8E6D3"/>
              </a:gs>
            </a:gsLst>
            <a:path path="shape">
              <a:fillToRect l="50000" t="50000" r="50000" b="50000"/>
            </a:path>
          </a:gradFill>
          <a:ln>
            <a:noFill/>
          </a:ln>
          <a:effectLst>
            <a:outerShdw dist="107763" dir="18900000" algn="ctr" rotWithShape="0">
              <a:srgbClr val="888888">
                <a:alpha val="50000"/>
              </a:srgbClr>
            </a:outerShdw>
          </a:effectLst>
          <a:extLst>
            <a:ext uri="{91240B29-F687-4F45-9708-019B960494DF}">
              <a14:hiddenLine xmlns:a14="http://schemas.microsoft.com/office/drawing/2010/main" w="6350" algn="ctr">
                <a:solidFill>
                  <a:srgbClr val="000000"/>
                </a:solidFill>
                <a:miter lim="800000"/>
                <a:headEnd/>
                <a:tailEnd/>
              </a14:hiddenLine>
            </a:ext>
          </a:extLst>
        </p:spPr>
        <p:txBody>
          <a:bodyPr lIns="45720" rIns="45720"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zh-CN" altLang="en-US" sz="2000" b="1">
                <a:solidFill>
                  <a:srgbClr val="000000"/>
                </a:solidFill>
                <a:latin typeface="Arial" panose="020B0604020202020204" pitchFamily="34" charset="0"/>
                <a:ea typeface="幼圆" pitchFamily="49" charset="-122"/>
                <a:cs typeface="Arial" panose="020B0604020202020204" pitchFamily="34" charset="0"/>
              </a:rPr>
              <a:t>项目融资主体</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7926"/>
                                        </p:tgtEl>
                                        <p:attrNameLst>
                                          <p:attrName>style.visibility</p:attrName>
                                        </p:attrNameLst>
                                      </p:cBhvr>
                                      <p:to>
                                        <p:strVal val="visible"/>
                                      </p:to>
                                    </p:set>
                                    <p:animEffect transition="in" filter="slide(fromBottom)">
                                      <p:cBhvr>
                                        <p:cTn id="7" dur="500"/>
                                        <p:tgtEl>
                                          <p:spTgt spid="379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7934"/>
                                        </p:tgtEl>
                                        <p:attrNameLst>
                                          <p:attrName>style.visibility</p:attrName>
                                        </p:attrNameLst>
                                      </p:cBhvr>
                                      <p:to>
                                        <p:strVal val="visible"/>
                                      </p:to>
                                    </p:set>
                                    <p:animEffect transition="in" filter="dissolve">
                                      <p:cBhvr>
                                        <p:cTn id="12" dur="500"/>
                                        <p:tgtEl>
                                          <p:spTgt spid="37934"/>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37929"/>
                                        </p:tgtEl>
                                        <p:attrNameLst>
                                          <p:attrName>style.visibility</p:attrName>
                                        </p:attrNameLst>
                                      </p:cBhvr>
                                      <p:to>
                                        <p:strVal val="visible"/>
                                      </p:to>
                                    </p:set>
                                    <p:animEffect transition="in" filter="wipe(up)">
                                      <p:cBhvr>
                                        <p:cTn id="16" dur="500"/>
                                        <p:tgtEl>
                                          <p:spTgt spid="37929"/>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37927"/>
                                        </p:tgtEl>
                                        <p:attrNameLst>
                                          <p:attrName>style.visibility</p:attrName>
                                        </p:attrNameLst>
                                      </p:cBhvr>
                                      <p:to>
                                        <p:strVal val="visible"/>
                                      </p:to>
                                    </p:set>
                                    <p:animEffect transition="in" filter="dissolve">
                                      <p:cBhvr>
                                        <p:cTn id="20" dur="500"/>
                                        <p:tgtEl>
                                          <p:spTgt spid="37927"/>
                                        </p:tgtEl>
                                      </p:cBhvr>
                                    </p:animEffect>
                                  </p:childTnLst>
                                </p:cTn>
                              </p:par>
                            </p:childTnLst>
                          </p:cTn>
                        </p:par>
                        <p:par>
                          <p:cTn id="21" fill="hold" nodeType="afterGroup">
                            <p:stCondLst>
                              <p:cond delay="1500"/>
                            </p:stCondLst>
                            <p:childTnLst>
                              <p:par>
                                <p:cTn id="22" presetID="9" presetClass="entr" presetSubtype="0" fill="hold" nodeType="afterEffect">
                                  <p:stCondLst>
                                    <p:cond delay="0"/>
                                  </p:stCondLst>
                                  <p:childTnLst>
                                    <p:set>
                                      <p:cBhvr>
                                        <p:cTn id="23" dur="1" fill="hold">
                                          <p:stCondLst>
                                            <p:cond delay="0"/>
                                          </p:stCondLst>
                                        </p:cTn>
                                        <p:tgtEl>
                                          <p:spTgt spid="37928"/>
                                        </p:tgtEl>
                                        <p:attrNameLst>
                                          <p:attrName>style.visibility</p:attrName>
                                        </p:attrNameLst>
                                      </p:cBhvr>
                                      <p:to>
                                        <p:strVal val="visible"/>
                                      </p:to>
                                    </p:set>
                                    <p:animEffect transition="in" filter="dissolve">
                                      <p:cBhvr>
                                        <p:cTn id="24" dur="500"/>
                                        <p:tgtEl>
                                          <p:spTgt spid="37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6" grpId="0"/>
      <p:bldP spid="37927" grpId="0" animBg="1"/>
      <p:bldP spid="37928" grpId="0" animBg="1"/>
      <p:bldP spid="379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442B87A5-38CD-2E58-A456-77DD614E9BB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9128A51-95D9-B343-A5B9-F48E18AF9489}" type="slidenum">
              <a:rPr kumimoji="0" lang="en-US" altLang="zh-CN" sz="1000" smtClean="0">
                <a:solidFill>
                  <a:schemeClr val="bg2"/>
                </a:solidFill>
                <a:ea typeface="华文行楷" panose="02010800040101010101" pitchFamily="2" charset="-122"/>
              </a:rPr>
              <a:pPr>
                <a:spcBef>
                  <a:spcPct val="0"/>
                </a:spcBef>
                <a:buClrTx/>
                <a:buSzTx/>
                <a:buFontTx/>
                <a:buNone/>
              </a:pPr>
              <a:t>20</a:t>
            </a:fld>
            <a:endParaRPr kumimoji="0" lang="en-US" altLang="zh-CN" sz="1000">
              <a:solidFill>
                <a:schemeClr val="bg2"/>
              </a:solidFill>
              <a:ea typeface="华文行楷" panose="02010800040101010101" pitchFamily="2" charset="-122"/>
            </a:endParaRPr>
          </a:p>
        </p:txBody>
      </p:sp>
      <p:sp>
        <p:nvSpPr>
          <p:cNvPr id="19459" name="Rectangle 2">
            <a:extLst>
              <a:ext uri="{FF2B5EF4-FFF2-40B4-BE49-F238E27FC236}">
                <a16:creationId xmlns:a16="http://schemas.microsoft.com/office/drawing/2014/main" id="{F032F9D0-AA10-E388-243A-E50202F222FD}"/>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a:t>债务资金的融通</a:t>
            </a:r>
          </a:p>
        </p:txBody>
      </p:sp>
      <p:sp>
        <p:nvSpPr>
          <p:cNvPr id="85073" name="Rectangle 81">
            <a:extLst>
              <a:ext uri="{FF2B5EF4-FFF2-40B4-BE49-F238E27FC236}">
                <a16:creationId xmlns:a16="http://schemas.microsoft.com/office/drawing/2014/main" id="{EFAB6240-59F7-F0BD-7195-99D6EC422F19}"/>
              </a:ext>
            </a:extLst>
          </p:cNvPr>
          <p:cNvSpPr>
            <a:spLocks noChangeArrowheads="1"/>
          </p:cNvSpPr>
          <p:nvPr/>
        </p:nvSpPr>
        <p:spPr bwMode="auto">
          <a:xfrm>
            <a:off x="0" y="1484313"/>
            <a:ext cx="9144000" cy="4897437"/>
          </a:xfrm>
          <a:prstGeom prst="rect">
            <a:avLst/>
          </a:prstGeom>
          <a:gradFill rotWithShape="1">
            <a:gsLst>
              <a:gs pos="0">
                <a:srgbClr val="FFFFFF"/>
              </a:gs>
              <a:gs pos="50000">
                <a:srgbClr val="CCFFFF">
                  <a:alpha val="21001"/>
                </a:srgbClr>
              </a:gs>
              <a:gs pos="100000">
                <a:srgbClr val="FFFFFF"/>
              </a:gs>
            </a:gsLst>
            <a:lin ang="5400000" scaled="1"/>
          </a:gradFill>
          <a:ln>
            <a:noFill/>
          </a:ln>
          <a:effectLst/>
        </p:spPr>
        <p:txBody>
          <a:bodyPr wrap="none" lIns="0" tIns="0" rIns="0" bIns="0" anchor="ctr"/>
          <a:lstStyle/>
          <a:p>
            <a:pPr eaLnBrk="1" hangingPunct="1">
              <a:defRPr/>
            </a:pPr>
            <a:endParaRPr lang="zh-CN" altLang="en-US"/>
          </a:p>
        </p:txBody>
      </p:sp>
      <p:sp>
        <p:nvSpPr>
          <p:cNvPr id="85074" name="Rectangle 82">
            <a:extLst>
              <a:ext uri="{FF2B5EF4-FFF2-40B4-BE49-F238E27FC236}">
                <a16:creationId xmlns:a16="http://schemas.microsoft.com/office/drawing/2014/main" id="{48A58415-6FAC-2041-0336-A905FFC72141}"/>
              </a:ext>
            </a:extLst>
          </p:cNvPr>
          <p:cNvSpPr>
            <a:spLocks noChangeArrowheads="1"/>
          </p:cNvSpPr>
          <p:nvPr/>
        </p:nvSpPr>
        <p:spPr bwMode="auto">
          <a:xfrm>
            <a:off x="454025" y="2003425"/>
            <a:ext cx="4608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dirty="0">
                <a:latin typeface="幼圆" pitchFamily="49" charset="-122"/>
                <a:ea typeface="幼圆" pitchFamily="49" charset="-122"/>
              </a:rPr>
              <a:t> ① </a:t>
            </a:r>
            <a:r>
              <a:rPr lang="zh-CN" altLang="en-US" sz="2000" b="1" dirty="0">
                <a:latin typeface="幼圆" pitchFamily="49" charset="-122"/>
                <a:ea typeface="幼圆" pitchFamily="49" charset="-122"/>
              </a:rPr>
              <a:t>信托投资公司贷款</a:t>
            </a:r>
          </a:p>
        </p:txBody>
      </p:sp>
      <p:sp>
        <p:nvSpPr>
          <p:cNvPr id="85075" name="Text Box 83">
            <a:extLst>
              <a:ext uri="{FF2B5EF4-FFF2-40B4-BE49-F238E27FC236}">
                <a16:creationId xmlns:a16="http://schemas.microsoft.com/office/drawing/2014/main" id="{6B10C965-06A9-6931-DE76-5BF088C2743A}"/>
              </a:ext>
            </a:extLst>
          </p:cNvPr>
          <p:cNvSpPr txBox="1">
            <a:spLocks noChangeArrowheads="1"/>
          </p:cNvSpPr>
          <p:nvPr/>
        </p:nvSpPr>
        <p:spPr bwMode="auto">
          <a:xfrm>
            <a:off x="827088" y="2420938"/>
            <a:ext cx="7921625" cy="8223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50000"/>
              </a:spcBef>
              <a:buClrTx/>
              <a:buSzTx/>
              <a:buFontTx/>
              <a:buNone/>
            </a:pPr>
            <a:r>
              <a:rPr kumimoji="0" lang="en-US" altLang="zh-CN" sz="2000" b="1" dirty="0">
                <a:solidFill>
                  <a:srgbClr val="000000"/>
                </a:solidFill>
                <a:latin typeface="幼圆" pitchFamily="49" charset="-122"/>
                <a:ea typeface="幼圆" pitchFamily="49" charset="-122"/>
              </a:rPr>
              <a:t>    </a:t>
            </a:r>
            <a:r>
              <a:rPr kumimoji="0" lang="zh-CN" altLang="en-US" sz="2000" b="1" dirty="0">
                <a:solidFill>
                  <a:srgbClr val="000000"/>
                </a:solidFill>
                <a:latin typeface="幼圆" pitchFamily="49" charset="-122"/>
                <a:ea typeface="幼圆" pitchFamily="49" charset="-122"/>
              </a:rPr>
              <a:t>信托贷款是信托投资公司运用</a:t>
            </a:r>
            <a:r>
              <a:rPr kumimoji="0" lang="zh-CN" altLang="en-US" sz="2000" b="1" dirty="0">
                <a:solidFill>
                  <a:srgbClr val="FF0000"/>
                </a:solidFill>
                <a:latin typeface="幼圆" pitchFamily="49" charset="-122"/>
                <a:ea typeface="幼圆" pitchFamily="49" charset="-122"/>
              </a:rPr>
              <a:t>吸收的信托贷款、自有资金和筹集的其他资金</a:t>
            </a:r>
            <a:r>
              <a:rPr kumimoji="0" lang="zh-CN" altLang="en-US" sz="2000" b="1" dirty="0">
                <a:solidFill>
                  <a:srgbClr val="000000"/>
                </a:solidFill>
                <a:latin typeface="幼圆" pitchFamily="49" charset="-122"/>
                <a:ea typeface="幼圆" pitchFamily="49" charset="-122"/>
              </a:rPr>
              <a:t>对审定的贷款对象和项目发放的贷款。</a:t>
            </a:r>
          </a:p>
        </p:txBody>
      </p:sp>
      <p:sp>
        <p:nvSpPr>
          <p:cNvPr id="85076" name="Text Box 84">
            <a:extLst>
              <a:ext uri="{FF2B5EF4-FFF2-40B4-BE49-F238E27FC236}">
                <a16:creationId xmlns:a16="http://schemas.microsoft.com/office/drawing/2014/main" id="{7752622D-2F1B-798E-2365-ADFDACCEC263}"/>
              </a:ext>
            </a:extLst>
          </p:cNvPr>
          <p:cNvSpPr txBox="1">
            <a:spLocks noChangeArrowheads="1"/>
          </p:cNvSpPr>
          <p:nvPr/>
        </p:nvSpPr>
        <p:spPr bwMode="auto">
          <a:xfrm>
            <a:off x="828675" y="3284538"/>
            <a:ext cx="7921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50000"/>
              </a:spcBef>
              <a:buClrTx/>
              <a:buSzTx/>
              <a:buFontTx/>
              <a:buNone/>
            </a:pPr>
            <a:r>
              <a:rPr kumimoji="0" lang="zh-CN" altLang="en-US" sz="2000" b="1" dirty="0">
                <a:latin typeface="幼圆" pitchFamily="49" charset="-122"/>
                <a:ea typeface="幼圆" pitchFamily="49" charset="-122"/>
              </a:rPr>
              <a:t>信托贷款具有以下几个特点：</a:t>
            </a:r>
          </a:p>
        </p:txBody>
      </p:sp>
      <p:sp>
        <p:nvSpPr>
          <p:cNvPr id="85077" name="Rectangle 85">
            <a:extLst>
              <a:ext uri="{FF2B5EF4-FFF2-40B4-BE49-F238E27FC236}">
                <a16:creationId xmlns:a16="http://schemas.microsoft.com/office/drawing/2014/main" id="{AF3A1571-8002-A42C-435C-625F60D413B0}"/>
              </a:ext>
            </a:extLst>
          </p:cNvPr>
          <p:cNvSpPr>
            <a:spLocks noChangeArrowheads="1"/>
          </p:cNvSpPr>
          <p:nvPr/>
        </p:nvSpPr>
        <p:spPr bwMode="auto">
          <a:xfrm>
            <a:off x="454025" y="1316831"/>
            <a:ext cx="395922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dirty="0">
                <a:latin typeface="幼圆" pitchFamily="49" charset="-122"/>
                <a:ea typeface="幼圆" pitchFamily="49" charset="-122"/>
              </a:rPr>
              <a:t> </a:t>
            </a:r>
            <a:r>
              <a:rPr lang="en-US" altLang="zh-CN" sz="2400" b="1" dirty="0">
                <a:latin typeface="幼圆" pitchFamily="49" charset="-122"/>
                <a:ea typeface="幼圆" pitchFamily="49" charset="-122"/>
              </a:rPr>
              <a:t>3.</a:t>
            </a:r>
            <a:r>
              <a:rPr lang="zh-CN" altLang="en-US" sz="2400" b="1" dirty="0">
                <a:latin typeface="幼圆" pitchFamily="49" charset="-122"/>
                <a:ea typeface="幼圆" pitchFamily="49" charset="-122"/>
              </a:rPr>
              <a:t>国内非银行金融机构贷款</a:t>
            </a:r>
          </a:p>
        </p:txBody>
      </p:sp>
      <p:grpSp>
        <p:nvGrpSpPr>
          <p:cNvPr id="85078" name="Group 86">
            <a:extLst>
              <a:ext uri="{FF2B5EF4-FFF2-40B4-BE49-F238E27FC236}">
                <a16:creationId xmlns:a16="http://schemas.microsoft.com/office/drawing/2014/main" id="{5673CDD0-118E-4206-D897-D65D657CD77D}"/>
              </a:ext>
            </a:extLst>
          </p:cNvPr>
          <p:cNvGrpSpPr>
            <a:grpSpLocks/>
          </p:cNvGrpSpPr>
          <p:nvPr/>
        </p:nvGrpSpPr>
        <p:grpSpPr bwMode="auto">
          <a:xfrm>
            <a:off x="1259681" y="4592309"/>
            <a:ext cx="7056438" cy="388938"/>
            <a:chOff x="748" y="2949"/>
            <a:chExt cx="4445" cy="245"/>
          </a:xfrm>
        </p:grpSpPr>
        <p:sp>
          <p:nvSpPr>
            <p:cNvPr id="19472" name="Rectangle 87">
              <a:extLst>
                <a:ext uri="{FF2B5EF4-FFF2-40B4-BE49-F238E27FC236}">
                  <a16:creationId xmlns:a16="http://schemas.microsoft.com/office/drawing/2014/main" id="{1694598B-D4D9-4CDA-68C4-D153FBF70AB3}"/>
                </a:ext>
              </a:extLst>
            </p:cNvPr>
            <p:cNvSpPr>
              <a:spLocks noChangeArrowheads="1"/>
            </p:cNvSpPr>
            <p:nvPr/>
          </p:nvSpPr>
          <p:spPr bwMode="auto">
            <a:xfrm>
              <a:off x="1181" y="2963"/>
              <a:ext cx="4012" cy="231"/>
            </a:xfrm>
            <a:prstGeom prst="rect">
              <a:avLst/>
            </a:prstGeom>
            <a:gradFill rotWithShape="1">
              <a:gsLst>
                <a:gs pos="0">
                  <a:srgbClr val="99CCFF">
                    <a:alpha val="82999"/>
                  </a:srgbClr>
                </a:gs>
                <a:gs pos="100000">
                  <a:srgbClr val="FFFFFF"/>
                </a:gs>
              </a:gsLst>
              <a:lin ang="0" scaled="1"/>
            </a:gradFill>
            <a:ln>
              <a:noFill/>
            </a:ln>
            <a:effectLst>
              <a:outerShdw dist="80322" dir="20493903"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FF3300"/>
                </a:buClr>
                <a:buSzPct val="70000"/>
              </a:pPr>
              <a:r>
                <a:rPr kumimoji="0" lang="en-US" altLang="zh-CN" sz="2000" b="1" dirty="0">
                  <a:solidFill>
                    <a:srgbClr val="000000"/>
                  </a:solidFill>
                  <a:ea typeface="幼圆" pitchFamily="49" charset="-122"/>
                </a:rPr>
                <a:t> </a:t>
              </a:r>
              <a:r>
                <a:rPr kumimoji="0" lang="zh-CN" altLang="en-US" sz="2000" b="1" dirty="0">
                  <a:solidFill>
                    <a:srgbClr val="000000"/>
                  </a:solidFill>
                  <a:ea typeface="幼圆" pitchFamily="49" charset="-122"/>
                </a:rPr>
                <a:t>信托贷款的利率相对比较灵活，可在一定范围内浮动</a:t>
              </a:r>
            </a:p>
          </p:txBody>
        </p:sp>
        <p:sp>
          <p:nvSpPr>
            <p:cNvPr id="19473" name="AutoShape 88">
              <a:extLst>
                <a:ext uri="{FF2B5EF4-FFF2-40B4-BE49-F238E27FC236}">
                  <a16:creationId xmlns:a16="http://schemas.microsoft.com/office/drawing/2014/main" id="{DA4D3C5B-019D-8786-2582-9BBD141C9C7D}"/>
                </a:ext>
              </a:extLst>
            </p:cNvPr>
            <p:cNvSpPr>
              <a:spLocks noChangeArrowheads="1"/>
            </p:cNvSpPr>
            <p:nvPr/>
          </p:nvSpPr>
          <p:spPr bwMode="auto">
            <a:xfrm>
              <a:off x="748" y="2949"/>
              <a:ext cx="415" cy="233"/>
            </a:xfrm>
            <a:prstGeom prst="octagon">
              <a:avLst>
                <a:gd name="adj" fmla="val 29287"/>
              </a:avLst>
            </a:prstGeom>
            <a:gradFill rotWithShape="1">
              <a:gsLst>
                <a:gs pos="0">
                  <a:srgbClr val="99CCFF"/>
                </a:gs>
                <a:gs pos="100000">
                  <a:srgbClr val="FFFFFF"/>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en-US" altLang="zh-CN" sz="2000" b="1">
                  <a:solidFill>
                    <a:srgbClr val="000000"/>
                  </a:solidFill>
                  <a:latin typeface="幼圆" pitchFamily="49" charset="-122"/>
                  <a:ea typeface="幼圆" pitchFamily="49" charset="-122"/>
                </a:rPr>
                <a:t>2</a:t>
              </a:r>
            </a:p>
          </p:txBody>
        </p:sp>
      </p:grpSp>
      <p:grpSp>
        <p:nvGrpSpPr>
          <p:cNvPr id="85081" name="Group 89">
            <a:extLst>
              <a:ext uri="{FF2B5EF4-FFF2-40B4-BE49-F238E27FC236}">
                <a16:creationId xmlns:a16="http://schemas.microsoft.com/office/drawing/2014/main" id="{3C9A0DD6-B198-A089-401B-15996A82A1CB}"/>
              </a:ext>
            </a:extLst>
          </p:cNvPr>
          <p:cNvGrpSpPr>
            <a:grpSpLocks/>
          </p:cNvGrpSpPr>
          <p:nvPr/>
        </p:nvGrpSpPr>
        <p:grpSpPr bwMode="auto">
          <a:xfrm>
            <a:off x="827088" y="3933825"/>
            <a:ext cx="6840537" cy="396875"/>
            <a:chOff x="1263" y="2606"/>
            <a:chExt cx="2207" cy="250"/>
          </a:xfrm>
        </p:grpSpPr>
        <p:sp>
          <p:nvSpPr>
            <p:cNvPr id="19470" name="Rectangle 90">
              <a:extLst>
                <a:ext uri="{FF2B5EF4-FFF2-40B4-BE49-F238E27FC236}">
                  <a16:creationId xmlns:a16="http://schemas.microsoft.com/office/drawing/2014/main" id="{4393E066-0611-252C-D523-E602663F959C}"/>
                </a:ext>
              </a:extLst>
            </p:cNvPr>
            <p:cNvSpPr>
              <a:spLocks noChangeArrowheads="1"/>
            </p:cNvSpPr>
            <p:nvPr/>
          </p:nvSpPr>
          <p:spPr bwMode="auto">
            <a:xfrm>
              <a:off x="1458" y="2625"/>
              <a:ext cx="2012" cy="231"/>
            </a:xfrm>
            <a:prstGeom prst="rect">
              <a:avLst/>
            </a:prstGeom>
            <a:gradFill rotWithShape="1">
              <a:gsLst>
                <a:gs pos="0">
                  <a:srgbClr val="CCEDEC">
                    <a:alpha val="82999"/>
                  </a:srgbClr>
                </a:gs>
                <a:gs pos="100000">
                  <a:srgbClr val="FFFFFF"/>
                </a:gs>
              </a:gsLst>
              <a:lin ang="0" scaled="1"/>
            </a:gradFill>
            <a:ln>
              <a:noFill/>
            </a:ln>
            <a:effectLst>
              <a:outerShdw dist="80322" dir="20493903"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FF3300"/>
                </a:buClr>
                <a:buSzPct val="70000"/>
              </a:pPr>
              <a:r>
                <a:rPr kumimoji="0" lang="en-US" altLang="zh-CN" sz="2000" b="1">
                  <a:solidFill>
                    <a:srgbClr val="000000"/>
                  </a:solidFill>
                  <a:ea typeface="幼圆" pitchFamily="49" charset="-122"/>
                </a:rPr>
                <a:t> </a:t>
              </a:r>
              <a:r>
                <a:rPr kumimoji="0" lang="zh-CN" altLang="en-US" sz="2000" b="1">
                  <a:solidFill>
                    <a:srgbClr val="000000"/>
                  </a:solidFill>
                  <a:ea typeface="幼圆" pitchFamily="49" charset="-122"/>
                </a:rPr>
                <a:t>信托贷款可以满足企业特殊的资金需求</a:t>
              </a:r>
              <a:endParaRPr lang="zh-CN" altLang="en-US" sz="2000" b="1">
                <a:solidFill>
                  <a:srgbClr val="000000"/>
                </a:solidFill>
                <a:latin typeface="幼圆" pitchFamily="49" charset="-122"/>
                <a:ea typeface="幼圆" pitchFamily="49" charset="-122"/>
              </a:endParaRPr>
            </a:p>
          </p:txBody>
        </p:sp>
        <p:sp>
          <p:nvSpPr>
            <p:cNvPr id="19471" name="AutoShape 91">
              <a:extLst>
                <a:ext uri="{FF2B5EF4-FFF2-40B4-BE49-F238E27FC236}">
                  <a16:creationId xmlns:a16="http://schemas.microsoft.com/office/drawing/2014/main" id="{29E2AA67-921A-5279-467E-829F2419555F}"/>
                </a:ext>
              </a:extLst>
            </p:cNvPr>
            <p:cNvSpPr>
              <a:spLocks noChangeArrowheads="1"/>
            </p:cNvSpPr>
            <p:nvPr/>
          </p:nvSpPr>
          <p:spPr bwMode="auto">
            <a:xfrm>
              <a:off x="1263" y="2606"/>
              <a:ext cx="211" cy="227"/>
            </a:xfrm>
            <a:prstGeom prst="octagon">
              <a:avLst>
                <a:gd name="adj" fmla="val 29287"/>
              </a:avLst>
            </a:prstGeom>
            <a:gradFill rotWithShape="1">
              <a:gsLst>
                <a:gs pos="0">
                  <a:srgbClr val="BBE0E3"/>
                </a:gs>
                <a:gs pos="100000">
                  <a:srgbClr val="FFFFFF"/>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en-US" altLang="zh-CN" sz="2000" b="1">
                  <a:solidFill>
                    <a:srgbClr val="000000"/>
                  </a:solidFill>
                  <a:latin typeface="幼圆" pitchFamily="49" charset="-122"/>
                  <a:ea typeface="幼圆" pitchFamily="49" charset="-122"/>
                </a:rPr>
                <a:t>1</a:t>
              </a:r>
            </a:p>
          </p:txBody>
        </p:sp>
      </p:grpSp>
      <p:sp>
        <p:nvSpPr>
          <p:cNvPr id="85084" name="Text Box 92">
            <a:extLst>
              <a:ext uri="{FF2B5EF4-FFF2-40B4-BE49-F238E27FC236}">
                <a16:creationId xmlns:a16="http://schemas.microsoft.com/office/drawing/2014/main" id="{A047DE2B-71BD-2D03-6766-EF5CDB31C9F9}"/>
              </a:ext>
            </a:extLst>
          </p:cNvPr>
          <p:cNvSpPr txBox="1">
            <a:spLocks noChangeArrowheads="1"/>
          </p:cNvSpPr>
          <p:nvPr/>
        </p:nvSpPr>
        <p:spPr bwMode="auto">
          <a:xfrm>
            <a:off x="827087" y="5244306"/>
            <a:ext cx="7921625" cy="8223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50000"/>
              </a:spcBef>
              <a:buClrTx/>
              <a:buSzTx/>
              <a:buFontTx/>
              <a:buNone/>
            </a:pPr>
            <a:r>
              <a:rPr kumimoji="0" lang="en-US" altLang="zh-CN" sz="2000" b="1" dirty="0">
                <a:solidFill>
                  <a:srgbClr val="000000"/>
                </a:solidFill>
                <a:latin typeface="幼圆" pitchFamily="49" charset="-122"/>
                <a:ea typeface="幼圆" pitchFamily="49" charset="-122"/>
              </a:rPr>
              <a:t>    </a:t>
            </a:r>
            <a:r>
              <a:rPr kumimoji="0" lang="zh-CN" altLang="en-US" sz="2000" b="1" dirty="0">
                <a:solidFill>
                  <a:srgbClr val="000000"/>
                </a:solidFill>
                <a:latin typeface="幼圆" pitchFamily="49" charset="-122"/>
                <a:ea typeface="幼圆" pitchFamily="49" charset="-122"/>
              </a:rPr>
              <a:t>信托贷款</a:t>
            </a:r>
            <a:r>
              <a:rPr kumimoji="0" lang="zh-CN" altLang="en-US" sz="2000" b="1" dirty="0">
                <a:solidFill>
                  <a:srgbClr val="FF0000"/>
                </a:solidFill>
                <a:latin typeface="幼圆" pitchFamily="49" charset="-122"/>
                <a:ea typeface="幼圆" pitchFamily="49" charset="-122"/>
              </a:rPr>
              <a:t>主要有技术改造信托贷款、补偿贸易信托贷款、单位住房信托贷款、联营投资信托贷款和专项信托贷款</a:t>
            </a:r>
            <a:r>
              <a:rPr kumimoji="0" lang="zh-CN" altLang="en-US" sz="2000" b="1" dirty="0">
                <a:solidFill>
                  <a:srgbClr val="000000"/>
                </a:solidFill>
                <a:latin typeface="幼圆" pitchFamily="49" charset="-122"/>
                <a:ea typeface="幼圆" pitchFamily="49" charset="-122"/>
              </a:rPr>
              <a:t>等。</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85077">
                                            <p:txEl>
                                              <p:pRg st="0" end="0"/>
                                            </p:txEl>
                                          </p:spTgt>
                                        </p:tgtEl>
                                        <p:attrNameLst>
                                          <p:attrName>style.visibility</p:attrName>
                                        </p:attrNameLst>
                                      </p:cBhvr>
                                      <p:to>
                                        <p:strVal val="visible"/>
                                      </p:to>
                                    </p:set>
                                    <p:animEffect transition="in" filter="slide(fromLeft)">
                                      <p:cBhvr>
                                        <p:cTn id="7" dur="1000"/>
                                        <p:tgtEl>
                                          <p:spTgt spid="85077">
                                            <p:txEl>
                                              <p:pRg st="0" end="0"/>
                                            </p:txEl>
                                          </p:spTgt>
                                        </p:tgtEl>
                                      </p:cBhvr>
                                    </p:animEffect>
                                  </p:childTnLst>
                                </p:cTn>
                              </p:par>
                            </p:childTnLst>
                          </p:cTn>
                        </p:par>
                        <p:par>
                          <p:cTn id="8" fill="hold" nodeType="afterGroup">
                            <p:stCondLst>
                              <p:cond delay="1000"/>
                            </p:stCondLst>
                            <p:childTnLst>
                              <p:par>
                                <p:cTn id="9" presetID="55" presetClass="entr" presetSubtype="0" fill="hold" nodeType="afterEffect">
                                  <p:stCondLst>
                                    <p:cond delay="0"/>
                                  </p:stCondLst>
                                  <p:childTnLst>
                                    <p:set>
                                      <p:cBhvr>
                                        <p:cTn id="10" dur="1" fill="hold">
                                          <p:stCondLst>
                                            <p:cond delay="0"/>
                                          </p:stCondLst>
                                        </p:cTn>
                                        <p:tgtEl>
                                          <p:spTgt spid="85073"/>
                                        </p:tgtEl>
                                        <p:attrNameLst>
                                          <p:attrName>style.visibility</p:attrName>
                                        </p:attrNameLst>
                                      </p:cBhvr>
                                      <p:to>
                                        <p:strVal val="visible"/>
                                      </p:to>
                                    </p:set>
                                    <p:anim calcmode="lin" valueType="num">
                                      <p:cBhvr>
                                        <p:cTn id="11" dur="500" fill="hold"/>
                                        <p:tgtEl>
                                          <p:spTgt spid="85073"/>
                                        </p:tgtEl>
                                        <p:attrNameLst>
                                          <p:attrName>ppt_w</p:attrName>
                                        </p:attrNameLst>
                                      </p:cBhvr>
                                      <p:tavLst>
                                        <p:tav tm="0">
                                          <p:val>
                                            <p:strVal val="#ppt_w*0.70"/>
                                          </p:val>
                                        </p:tav>
                                        <p:tav tm="100000">
                                          <p:val>
                                            <p:strVal val="#ppt_w"/>
                                          </p:val>
                                        </p:tav>
                                      </p:tavLst>
                                    </p:anim>
                                    <p:anim calcmode="lin" valueType="num">
                                      <p:cBhvr>
                                        <p:cTn id="12" dur="500" fill="hold"/>
                                        <p:tgtEl>
                                          <p:spTgt spid="85073"/>
                                        </p:tgtEl>
                                        <p:attrNameLst>
                                          <p:attrName>ppt_h</p:attrName>
                                        </p:attrNameLst>
                                      </p:cBhvr>
                                      <p:tavLst>
                                        <p:tav tm="0">
                                          <p:val>
                                            <p:strVal val="#ppt_h"/>
                                          </p:val>
                                        </p:tav>
                                        <p:tav tm="100000">
                                          <p:val>
                                            <p:strVal val="#ppt_h"/>
                                          </p:val>
                                        </p:tav>
                                      </p:tavLst>
                                    </p:anim>
                                    <p:animEffect transition="in" filter="fade">
                                      <p:cBhvr>
                                        <p:cTn id="13" dur="500"/>
                                        <p:tgtEl>
                                          <p:spTgt spid="8507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nodeType="clickEffect">
                                  <p:stCondLst>
                                    <p:cond delay="0"/>
                                  </p:stCondLst>
                                  <p:childTnLst>
                                    <p:set>
                                      <p:cBhvr>
                                        <p:cTn id="17" dur="1" fill="hold">
                                          <p:stCondLst>
                                            <p:cond delay="0"/>
                                          </p:stCondLst>
                                        </p:cTn>
                                        <p:tgtEl>
                                          <p:spTgt spid="85074">
                                            <p:txEl>
                                              <p:pRg st="0" end="0"/>
                                            </p:txEl>
                                          </p:spTgt>
                                        </p:tgtEl>
                                        <p:attrNameLst>
                                          <p:attrName>style.visibility</p:attrName>
                                        </p:attrNameLst>
                                      </p:cBhvr>
                                      <p:to>
                                        <p:strVal val="visible"/>
                                      </p:to>
                                    </p:set>
                                    <p:animEffect transition="in" filter="slide(fromLeft)">
                                      <p:cBhvr>
                                        <p:cTn id="18" dur="1000"/>
                                        <p:tgtEl>
                                          <p:spTgt spid="85074">
                                            <p:txEl>
                                              <p:pRg st="0" end="0"/>
                                            </p:txEl>
                                          </p:spTgt>
                                        </p:tgtEl>
                                      </p:cBhvr>
                                    </p:animEffect>
                                  </p:childTnLst>
                                </p:cTn>
                              </p:par>
                            </p:childTnLst>
                          </p:cTn>
                        </p:par>
                        <p:par>
                          <p:cTn id="19" fill="hold" nodeType="afterGroup">
                            <p:stCondLst>
                              <p:cond delay="1000"/>
                            </p:stCondLst>
                            <p:childTnLst>
                              <p:par>
                                <p:cTn id="20" presetID="55" presetClass="entr" presetSubtype="0" fill="hold" nodeType="afterEffect">
                                  <p:stCondLst>
                                    <p:cond delay="0"/>
                                  </p:stCondLst>
                                  <p:childTnLst>
                                    <p:set>
                                      <p:cBhvr>
                                        <p:cTn id="21" dur="1" fill="hold">
                                          <p:stCondLst>
                                            <p:cond delay="0"/>
                                          </p:stCondLst>
                                        </p:cTn>
                                        <p:tgtEl>
                                          <p:spTgt spid="85075"/>
                                        </p:tgtEl>
                                        <p:attrNameLst>
                                          <p:attrName>style.visibility</p:attrName>
                                        </p:attrNameLst>
                                      </p:cBhvr>
                                      <p:to>
                                        <p:strVal val="visible"/>
                                      </p:to>
                                    </p:set>
                                    <p:anim calcmode="lin" valueType="num">
                                      <p:cBhvr>
                                        <p:cTn id="22" dur="1000" fill="hold"/>
                                        <p:tgtEl>
                                          <p:spTgt spid="85075"/>
                                        </p:tgtEl>
                                        <p:attrNameLst>
                                          <p:attrName>ppt_w</p:attrName>
                                        </p:attrNameLst>
                                      </p:cBhvr>
                                      <p:tavLst>
                                        <p:tav tm="0">
                                          <p:val>
                                            <p:strVal val="#ppt_w*0.70"/>
                                          </p:val>
                                        </p:tav>
                                        <p:tav tm="100000">
                                          <p:val>
                                            <p:strVal val="#ppt_w"/>
                                          </p:val>
                                        </p:tav>
                                      </p:tavLst>
                                    </p:anim>
                                    <p:anim calcmode="lin" valueType="num">
                                      <p:cBhvr>
                                        <p:cTn id="23" dur="1000" fill="hold"/>
                                        <p:tgtEl>
                                          <p:spTgt spid="85075"/>
                                        </p:tgtEl>
                                        <p:attrNameLst>
                                          <p:attrName>ppt_h</p:attrName>
                                        </p:attrNameLst>
                                      </p:cBhvr>
                                      <p:tavLst>
                                        <p:tav tm="0">
                                          <p:val>
                                            <p:strVal val="#ppt_h"/>
                                          </p:val>
                                        </p:tav>
                                        <p:tav tm="100000">
                                          <p:val>
                                            <p:strVal val="#ppt_h"/>
                                          </p:val>
                                        </p:tav>
                                      </p:tavLst>
                                    </p:anim>
                                    <p:animEffect transition="in" filter="fade">
                                      <p:cBhvr>
                                        <p:cTn id="24" dur="1000"/>
                                        <p:tgtEl>
                                          <p:spTgt spid="8507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85076"/>
                                        </p:tgtEl>
                                        <p:attrNameLst>
                                          <p:attrName>style.visibility</p:attrName>
                                        </p:attrNameLst>
                                      </p:cBhvr>
                                      <p:to>
                                        <p:strVal val="visible"/>
                                      </p:to>
                                    </p:set>
                                    <p:animEffect transition="in" filter="wipe(left)">
                                      <p:cBhvr>
                                        <p:cTn id="29" dur="500"/>
                                        <p:tgtEl>
                                          <p:spTgt spid="8507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nodeType="clickEffect">
                                  <p:stCondLst>
                                    <p:cond delay="0"/>
                                  </p:stCondLst>
                                  <p:childTnLst>
                                    <p:set>
                                      <p:cBhvr>
                                        <p:cTn id="33" dur="1" fill="hold">
                                          <p:stCondLst>
                                            <p:cond delay="0"/>
                                          </p:stCondLst>
                                        </p:cTn>
                                        <p:tgtEl>
                                          <p:spTgt spid="85081"/>
                                        </p:tgtEl>
                                        <p:attrNameLst>
                                          <p:attrName>style.visibility</p:attrName>
                                        </p:attrNameLst>
                                      </p:cBhvr>
                                      <p:to>
                                        <p:strVal val="visible"/>
                                      </p:to>
                                    </p:set>
                                    <p:animEffect transition="in" filter="fade">
                                      <p:cBhvr>
                                        <p:cTn id="34" dur="1000"/>
                                        <p:tgtEl>
                                          <p:spTgt spid="85081"/>
                                        </p:tgtEl>
                                      </p:cBhvr>
                                    </p:animEffect>
                                    <p:anim calcmode="lin" valueType="num">
                                      <p:cBhvr>
                                        <p:cTn id="35" dur="1000" fill="hold"/>
                                        <p:tgtEl>
                                          <p:spTgt spid="85081"/>
                                        </p:tgtEl>
                                        <p:attrNameLst>
                                          <p:attrName>ppt_x</p:attrName>
                                        </p:attrNameLst>
                                      </p:cBhvr>
                                      <p:tavLst>
                                        <p:tav tm="0">
                                          <p:val>
                                            <p:strVal val="#ppt_x"/>
                                          </p:val>
                                        </p:tav>
                                        <p:tav tm="100000">
                                          <p:val>
                                            <p:strVal val="#ppt_x"/>
                                          </p:val>
                                        </p:tav>
                                      </p:tavLst>
                                    </p:anim>
                                    <p:anim calcmode="lin" valueType="num">
                                      <p:cBhvr>
                                        <p:cTn id="36" dur="1000" fill="hold"/>
                                        <p:tgtEl>
                                          <p:spTgt spid="85081"/>
                                        </p:tgtEl>
                                        <p:attrNameLst>
                                          <p:attrName>ppt_y</p:attrName>
                                        </p:attrNameLst>
                                      </p:cBhvr>
                                      <p:tavLst>
                                        <p:tav tm="0">
                                          <p:val>
                                            <p:strVal val="#ppt_y+.1"/>
                                          </p:val>
                                        </p:tav>
                                        <p:tav tm="100000">
                                          <p:val>
                                            <p:strVal val="#ppt_y"/>
                                          </p:val>
                                        </p:tav>
                                      </p:tavLst>
                                    </p:anim>
                                  </p:childTnLst>
                                </p:cTn>
                              </p:par>
                            </p:childTnLst>
                          </p:cTn>
                        </p:par>
                        <p:par>
                          <p:cTn id="37" fill="hold" nodeType="afterGroup">
                            <p:stCondLst>
                              <p:cond delay="1000"/>
                            </p:stCondLst>
                            <p:childTnLst>
                              <p:par>
                                <p:cTn id="38" presetID="42" presetClass="entr" presetSubtype="0" fill="hold" nodeType="afterEffect">
                                  <p:stCondLst>
                                    <p:cond delay="0"/>
                                  </p:stCondLst>
                                  <p:childTnLst>
                                    <p:set>
                                      <p:cBhvr>
                                        <p:cTn id="39" dur="1" fill="hold">
                                          <p:stCondLst>
                                            <p:cond delay="0"/>
                                          </p:stCondLst>
                                        </p:cTn>
                                        <p:tgtEl>
                                          <p:spTgt spid="85078"/>
                                        </p:tgtEl>
                                        <p:attrNameLst>
                                          <p:attrName>style.visibility</p:attrName>
                                        </p:attrNameLst>
                                      </p:cBhvr>
                                      <p:to>
                                        <p:strVal val="visible"/>
                                      </p:to>
                                    </p:set>
                                    <p:animEffect transition="in" filter="fade">
                                      <p:cBhvr>
                                        <p:cTn id="40" dur="1000"/>
                                        <p:tgtEl>
                                          <p:spTgt spid="85078"/>
                                        </p:tgtEl>
                                      </p:cBhvr>
                                    </p:animEffect>
                                    <p:anim calcmode="lin" valueType="num">
                                      <p:cBhvr>
                                        <p:cTn id="41" dur="1000" fill="hold"/>
                                        <p:tgtEl>
                                          <p:spTgt spid="85078"/>
                                        </p:tgtEl>
                                        <p:attrNameLst>
                                          <p:attrName>ppt_x</p:attrName>
                                        </p:attrNameLst>
                                      </p:cBhvr>
                                      <p:tavLst>
                                        <p:tav tm="0">
                                          <p:val>
                                            <p:strVal val="#ppt_x"/>
                                          </p:val>
                                        </p:tav>
                                        <p:tav tm="100000">
                                          <p:val>
                                            <p:strVal val="#ppt_x"/>
                                          </p:val>
                                        </p:tav>
                                      </p:tavLst>
                                    </p:anim>
                                    <p:anim calcmode="lin" valueType="num">
                                      <p:cBhvr>
                                        <p:cTn id="42" dur="1000" fill="hold"/>
                                        <p:tgtEl>
                                          <p:spTgt spid="85078"/>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8" fill="hold" nodeType="clickEffect">
                                  <p:stCondLst>
                                    <p:cond delay="0"/>
                                  </p:stCondLst>
                                  <p:childTnLst>
                                    <p:set>
                                      <p:cBhvr>
                                        <p:cTn id="46" dur="1" fill="hold">
                                          <p:stCondLst>
                                            <p:cond delay="0"/>
                                          </p:stCondLst>
                                        </p:cTn>
                                        <p:tgtEl>
                                          <p:spTgt spid="85084"/>
                                        </p:tgtEl>
                                        <p:attrNameLst>
                                          <p:attrName>style.visibility</p:attrName>
                                        </p:attrNameLst>
                                      </p:cBhvr>
                                      <p:to>
                                        <p:strVal val="visible"/>
                                      </p:to>
                                    </p:set>
                                    <p:animEffect transition="in" filter="slide(fromLeft)">
                                      <p:cBhvr>
                                        <p:cTn id="47" dur="500"/>
                                        <p:tgtEl>
                                          <p:spTgt spid="85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75" grpId="0"/>
      <p:bldP spid="85076" grpId="0"/>
      <p:bldP spid="8508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0FF656B-1298-1814-D8DE-B43C32956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653" y="4319826"/>
            <a:ext cx="1931609" cy="1786977"/>
          </a:xfrm>
          <a:prstGeom prst="rect">
            <a:avLst/>
          </a:prstGeom>
          <a:noFill/>
          <a:extLst>
            <a:ext uri="{909E8E84-426E-40DD-AFC4-6F175D3DCCD1}">
              <a14:hiddenFill xmlns:a14="http://schemas.microsoft.com/office/drawing/2010/main">
                <a:solidFill>
                  <a:srgbClr val="FFFFFF"/>
                </a:solidFill>
              </a14:hiddenFill>
            </a:ext>
          </a:extLst>
        </p:spPr>
      </p:pic>
      <p:sp>
        <p:nvSpPr>
          <p:cNvPr id="20482" name="灯片编号占位符 3">
            <a:extLst>
              <a:ext uri="{FF2B5EF4-FFF2-40B4-BE49-F238E27FC236}">
                <a16:creationId xmlns:a16="http://schemas.microsoft.com/office/drawing/2014/main" id="{D9F5FC9A-A537-F964-54F1-AD4E30722A2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BEF126D-0F7D-DC4A-8C45-DB4B98E2EDC6}" type="slidenum">
              <a:rPr kumimoji="0" lang="en-US" altLang="zh-CN" sz="1000" smtClean="0">
                <a:solidFill>
                  <a:schemeClr val="bg2"/>
                </a:solidFill>
                <a:ea typeface="华文行楷" panose="02010800040101010101" pitchFamily="2" charset="-122"/>
              </a:rPr>
              <a:pPr>
                <a:spcBef>
                  <a:spcPct val="0"/>
                </a:spcBef>
                <a:buClrTx/>
                <a:buSzTx/>
                <a:buFontTx/>
                <a:buNone/>
              </a:pPr>
              <a:t>21</a:t>
            </a:fld>
            <a:endParaRPr kumimoji="0" lang="en-US" altLang="zh-CN" sz="1000">
              <a:solidFill>
                <a:schemeClr val="bg2"/>
              </a:solidFill>
              <a:ea typeface="华文行楷" panose="02010800040101010101" pitchFamily="2" charset="-122"/>
            </a:endParaRPr>
          </a:p>
        </p:txBody>
      </p:sp>
      <p:sp>
        <p:nvSpPr>
          <p:cNvPr id="20483" name="Rectangle 2">
            <a:extLst>
              <a:ext uri="{FF2B5EF4-FFF2-40B4-BE49-F238E27FC236}">
                <a16:creationId xmlns:a16="http://schemas.microsoft.com/office/drawing/2014/main" id="{62312D33-81AF-949C-9083-9862308CF353}"/>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hangingPunct="1"/>
            <a:r>
              <a:rPr lang="zh-CN" altLang="en-US"/>
              <a:t>债务资金的融通</a:t>
            </a:r>
          </a:p>
        </p:txBody>
      </p:sp>
      <p:sp>
        <p:nvSpPr>
          <p:cNvPr id="91166" name="Rectangle 30">
            <a:extLst>
              <a:ext uri="{FF2B5EF4-FFF2-40B4-BE49-F238E27FC236}">
                <a16:creationId xmlns:a16="http://schemas.microsoft.com/office/drawing/2014/main" id="{617FBC74-A041-7263-4F04-4A238F577097}"/>
              </a:ext>
            </a:extLst>
          </p:cNvPr>
          <p:cNvSpPr>
            <a:spLocks noChangeArrowheads="1"/>
          </p:cNvSpPr>
          <p:nvPr/>
        </p:nvSpPr>
        <p:spPr bwMode="auto">
          <a:xfrm>
            <a:off x="454025" y="1628775"/>
            <a:ext cx="4608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a:latin typeface="幼圆" pitchFamily="49" charset="-122"/>
                <a:ea typeface="幼圆" pitchFamily="49" charset="-122"/>
              </a:rPr>
              <a:t> ② </a:t>
            </a:r>
            <a:r>
              <a:rPr lang="zh-CN" altLang="en-US" sz="2000" b="1">
                <a:latin typeface="幼圆" pitchFamily="49" charset="-122"/>
                <a:ea typeface="幼圆" pitchFamily="49" charset="-122"/>
              </a:rPr>
              <a:t>财务公司贷款</a:t>
            </a:r>
          </a:p>
        </p:txBody>
      </p:sp>
      <p:sp>
        <p:nvSpPr>
          <p:cNvPr id="91167" name="Text Box 31">
            <a:extLst>
              <a:ext uri="{FF2B5EF4-FFF2-40B4-BE49-F238E27FC236}">
                <a16:creationId xmlns:a16="http://schemas.microsoft.com/office/drawing/2014/main" id="{4952FC21-B1C1-4C9A-442C-0845E171ECC1}"/>
              </a:ext>
            </a:extLst>
          </p:cNvPr>
          <p:cNvSpPr txBox="1">
            <a:spLocks noChangeArrowheads="1"/>
          </p:cNvSpPr>
          <p:nvPr/>
        </p:nvSpPr>
        <p:spPr bwMode="auto">
          <a:xfrm>
            <a:off x="538957" y="2029861"/>
            <a:ext cx="7921625" cy="9612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buClrTx/>
              <a:buSzTx/>
              <a:buFontTx/>
              <a:buNone/>
            </a:pPr>
            <a:r>
              <a:rPr kumimoji="0" lang="en-US" altLang="zh-CN" sz="2000" b="1" dirty="0">
                <a:solidFill>
                  <a:srgbClr val="000000"/>
                </a:solidFill>
                <a:latin typeface="幼圆" pitchFamily="49" charset="-122"/>
                <a:ea typeface="幼圆" pitchFamily="49" charset="-122"/>
              </a:rPr>
              <a:t>    </a:t>
            </a:r>
            <a:r>
              <a:rPr kumimoji="0" lang="zh-CN" altLang="en-US" sz="2000" b="1" dirty="0">
                <a:solidFill>
                  <a:srgbClr val="000000"/>
                </a:solidFill>
                <a:latin typeface="幼圆" pitchFamily="49" charset="-122"/>
                <a:ea typeface="幼圆" pitchFamily="49" charset="-122"/>
              </a:rPr>
              <a:t>财务公司是由</a:t>
            </a:r>
            <a:r>
              <a:rPr kumimoji="0" lang="zh-CN" altLang="en-US" sz="2000" b="1" dirty="0">
                <a:solidFill>
                  <a:srgbClr val="FF0000"/>
                </a:solidFill>
                <a:latin typeface="幼圆" pitchFamily="49" charset="-122"/>
                <a:ea typeface="幼圆" pitchFamily="49" charset="-122"/>
              </a:rPr>
              <a:t>企业集团成员单位组建</a:t>
            </a:r>
            <a:r>
              <a:rPr kumimoji="0" lang="zh-CN" altLang="en-US" sz="2000" b="1" dirty="0">
                <a:solidFill>
                  <a:srgbClr val="000000"/>
                </a:solidFill>
                <a:latin typeface="幼圆" pitchFamily="49" charset="-122"/>
                <a:ea typeface="幼圆" pitchFamily="49" charset="-122"/>
              </a:rPr>
              <a:t>又为</a:t>
            </a:r>
            <a:r>
              <a:rPr kumimoji="0" lang="zh-CN" altLang="en-US" sz="2000" b="1" dirty="0">
                <a:solidFill>
                  <a:srgbClr val="FF0000"/>
                </a:solidFill>
                <a:latin typeface="幼圆" pitchFamily="49" charset="-122"/>
                <a:ea typeface="幼圆" pitchFamily="49" charset="-122"/>
              </a:rPr>
              <a:t>集团成员单位提供中长期金融业务服务</a:t>
            </a:r>
            <a:r>
              <a:rPr kumimoji="0" lang="zh-CN" altLang="en-US" sz="2000" b="1" dirty="0">
                <a:solidFill>
                  <a:srgbClr val="000000"/>
                </a:solidFill>
                <a:latin typeface="幼圆" pitchFamily="49" charset="-122"/>
                <a:ea typeface="幼圆" pitchFamily="49" charset="-122"/>
              </a:rPr>
              <a:t>为主的非银行金融机构。</a:t>
            </a:r>
          </a:p>
        </p:txBody>
      </p:sp>
      <p:sp>
        <p:nvSpPr>
          <p:cNvPr id="91168" name="Rectangle 32">
            <a:extLst>
              <a:ext uri="{FF2B5EF4-FFF2-40B4-BE49-F238E27FC236}">
                <a16:creationId xmlns:a16="http://schemas.microsoft.com/office/drawing/2014/main" id="{33511F64-905F-2B4B-9E3C-6298C8CFD448}"/>
              </a:ext>
            </a:extLst>
          </p:cNvPr>
          <p:cNvSpPr>
            <a:spLocks noChangeArrowheads="1"/>
          </p:cNvSpPr>
          <p:nvPr/>
        </p:nvSpPr>
        <p:spPr bwMode="auto">
          <a:xfrm>
            <a:off x="728663" y="3741738"/>
            <a:ext cx="2043112" cy="457200"/>
          </a:xfrm>
          <a:prstGeom prst="rect">
            <a:avLst/>
          </a:prstGeom>
          <a:gradFill rotWithShape="1">
            <a:gsLst>
              <a:gs pos="0">
                <a:srgbClr val="FFFFFF"/>
              </a:gs>
              <a:gs pos="100000">
                <a:srgbClr val="BBE0E3"/>
              </a:gs>
            </a:gsLst>
            <a:path path="shape">
              <a:fillToRect l="50000" t="50000" r="50000" b="50000"/>
            </a:path>
          </a:gradFill>
          <a:ln w="9525">
            <a:miter lim="800000"/>
            <a:headEnd/>
            <a:tailEnd/>
          </a:ln>
          <a:effectLst/>
          <a:scene3d>
            <a:camera prst="legacyObliqueTopRight"/>
            <a:lightRig rig="legacyFlat3" dir="b"/>
          </a:scene3d>
          <a:sp3d extrusionH="227000" prstMaterial="legacyMatte">
            <a:bevelT w="13500" h="13500" prst="angle"/>
            <a:bevelB w="13500" h="13500" prst="angle"/>
            <a:extrusionClr>
              <a:srgbClr val="BBE0E3"/>
            </a:extrusionClr>
            <a:contourClr>
              <a:srgbClr val="FFFF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flatTx/>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zh-CN" altLang="en-US" sz="2400" b="1">
                <a:latin typeface="楷体_GB2312" pitchFamily="49" charset="-122"/>
                <a:ea typeface="楷体_GB2312" pitchFamily="49" charset="-122"/>
              </a:rPr>
              <a:t>财务公司贷款</a:t>
            </a:r>
          </a:p>
        </p:txBody>
      </p:sp>
      <p:sp>
        <p:nvSpPr>
          <p:cNvPr id="91169" name="Rectangle 33">
            <a:extLst>
              <a:ext uri="{FF2B5EF4-FFF2-40B4-BE49-F238E27FC236}">
                <a16:creationId xmlns:a16="http://schemas.microsoft.com/office/drawing/2014/main" id="{750F88DC-08F9-41BD-A45C-79379B4B38A2}"/>
              </a:ext>
            </a:extLst>
          </p:cNvPr>
          <p:cNvSpPr>
            <a:spLocks noChangeArrowheads="1"/>
          </p:cNvSpPr>
          <p:nvPr/>
        </p:nvSpPr>
        <p:spPr bwMode="auto">
          <a:xfrm>
            <a:off x="3419475" y="3240088"/>
            <a:ext cx="1897063" cy="366712"/>
          </a:xfrm>
          <a:prstGeom prst="rect">
            <a:avLst/>
          </a:prstGeom>
          <a:gradFill rotWithShape="1">
            <a:gsLst>
              <a:gs pos="0">
                <a:srgbClr val="CCECFF"/>
              </a:gs>
              <a:gs pos="100000">
                <a:srgbClr val="EAF7FF"/>
              </a:gs>
            </a:gsLst>
            <a:lin ang="0" scaled="1"/>
          </a:gradFill>
          <a:ln w="9525">
            <a:miter lim="800000"/>
            <a:headEnd/>
            <a:tailEnd/>
          </a:ln>
          <a:effectLst/>
          <a:scene3d>
            <a:camera prst="legacyPerspectiveTop"/>
            <a:lightRig rig="legacyFlat3" dir="b"/>
          </a:scene3d>
          <a:sp3d extrusionH="887400" prstMaterial="legacyMatte">
            <a:bevelT w="13500" h="13500" prst="angle"/>
            <a:bevelB w="13500" h="13500" prst="angle"/>
            <a:extrusionClr>
              <a:srgbClr val="CCECFF"/>
            </a:extrusionClr>
            <a:contourClr>
              <a:srgbClr val="CCECFF"/>
            </a:contourClr>
          </a:sp3d>
          <a:extLst>
            <a:ext uri="{AF507438-7753-43E0-B8FC-AC1667EBCBE1}">
              <a14:hiddenEffects xmlns:a14="http://schemas.microsoft.com/office/drawing/2010/main">
                <a:effectLst>
                  <a:outerShdw dist="68392" dir="20291915" algn="ctr" rotWithShape="0">
                    <a:srgbClr val="808080">
                      <a:alpha val="50000"/>
                    </a:srgbClr>
                  </a:outerShdw>
                </a:effectLst>
              </a14:hiddenEffects>
            </a:ext>
          </a:extLst>
        </p:spPr>
        <p:txBody>
          <a:bodyPr>
            <a:spAutoFit/>
            <a:flatTx/>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spcBef>
                <a:spcPct val="0"/>
              </a:spcBef>
              <a:buClr>
                <a:srgbClr val="FF3300"/>
              </a:buClr>
              <a:buSzPct val="70000"/>
            </a:pPr>
            <a:r>
              <a:rPr lang="zh-CN" altLang="en-US" sz="2000" b="1">
                <a:solidFill>
                  <a:srgbClr val="000000"/>
                </a:solidFill>
                <a:ea typeface="楷体_GB2312" pitchFamily="49" charset="-122"/>
              </a:rPr>
              <a:t>短期贷款</a:t>
            </a:r>
          </a:p>
        </p:txBody>
      </p:sp>
      <p:sp>
        <p:nvSpPr>
          <p:cNvPr id="91170" name="Rectangle 34">
            <a:extLst>
              <a:ext uri="{FF2B5EF4-FFF2-40B4-BE49-F238E27FC236}">
                <a16:creationId xmlns:a16="http://schemas.microsoft.com/office/drawing/2014/main" id="{EBC10CAA-7D10-F6A1-D4EB-E6697F4A5795}"/>
              </a:ext>
            </a:extLst>
          </p:cNvPr>
          <p:cNvSpPr>
            <a:spLocks noChangeArrowheads="1"/>
          </p:cNvSpPr>
          <p:nvPr/>
        </p:nvSpPr>
        <p:spPr bwMode="auto">
          <a:xfrm>
            <a:off x="3419475" y="4378325"/>
            <a:ext cx="1897063" cy="366713"/>
          </a:xfrm>
          <a:prstGeom prst="rect">
            <a:avLst/>
          </a:prstGeom>
          <a:gradFill rotWithShape="1">
            <a:gsLst>
              <a:gs pos="0">
                <a:srgbClr val="CCECFF"/>
              </a:gs>
              <a:gs pos="100000">
                <a:srgbClr val="EAF7FF"/>
              </a:gs>
            </a:gsLst>
            <a:lin ang="0" scaled="1"/>
          </a:gradFill>
          <a:ln w="9525">
            <a:miter lim="800000"/>
            <a:headEnd/>
            <a:tailEnd/>
          </a:ln>
          <a:effectLst/>
          <a:scene3d>
            <a:camera prst="legacyPerspectiveTop"/>
            <a:lightRig rig="legacyFlat3" dir="b"/>
          </a:scene3d>
          <a:sp3d extrusionH="887400" prstMaterial="legacyMatte">
            <a:bevelT w="13500" h="13500" prst="angle"/>
            <a:bevelB w="13500" h="13500" prst="angle"/>
            <a:extrusionClr>
              <a:srgbClr val="CCECFF"/>
            </a:extrusionClr>
            <a:contourClr>
              <a:srgbClr val="CCECFF"/>
            </a:contourClr>
          </a:sp3d>
          <a:extLs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spAutoFit/>
            <a:flatTx/>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spcBef>
                <a:spcPct val="0"/>
              </a:spcBef>
              <a:buClr>
                <a:srgbClr val="FF3300"/>
              </a:buClr>
              <a:buSzPct val="70000"/>
            </a:pPr>
            <a:r>
              <a:rPr lang="zh-CN" altLang="en-US" sz="2000" b="1">
                <a:solidFill>
                  <a:srgbClr val="000000"/>
                </a:solidFill>
                <a:ea typeface="楷体_GB2312" pitchFamily="49" charset="-122"/>
              </a:rPr>
              <a:t>中长期贷款</a:t>
            </a:r>
          </a:p>
        </p:txBody>
      </p:sp>
      <p:grpSp>
        <p:nvGrpSpPr>
          <p:cNvPr id="91171" name="Group 35">
            <a:extLst>
              <a:ext uri="{FF2B5EF4-FFF2-40B4-BE49-F238E27FC236}">
                <a16:creationId xmlns:a16="http://schemas.microsoft.com/office/drawing/2014/main" id="{A623E0EB-AE54-1A05-9EE1-C6885D107962}"/>
              </a:ext>
            </a:extLst>
          </p:cNvPr>
          <p:cNvGrpSpPr>
            <a:grpSpLocks/>
          </p:cNvGrpSpPr>
          <p:nvPr/>
        </p:nvGrpSpPr>
        <p:grpSpPr bwMode="auto">
          <a:xfrm>
            <a:off x="2843213" y="3370263"/>
            <a:ext cx="576262" cy="1152525"/>
            <a:chOff x="1791" y="2024"/>
            <a:chExt cx="363" cy="726"/>
          </a:xfrm>
        </p:grpSpPr>
        <p:sp>
          <p:nvSpPr>
            <p:cNvPr id="20496" name="Line 36">
              <a:extLst>
                <a:ext uri="{FF2B5EF4-FFF2-40B4-BE49-F238E27FC236}">
                  <a16:creationId xmlns:a16="http://schemas.microsoft.com/office/drawing/2014/main" id="{F21B421E-B5AF-9612-3B83-9EC8D06051FC}"/>
                </a:ext>
              </a:extLst>
            </p:cNvPr>
            <p:cNvSpPr>
              <a:spLocks noChangeShapeType="1"/>
            </p:cNvSpPr>
            <p:nvPr/>
          </p:nvSpPr>
          <p:spPr bwMode="auto">
            <a:xfrm>
              <a:off x="1791" y="2387"/>
              <a:ext cx="18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7" name="Line 37">
              <a:extLst>
                <a:ext uri="{FF2B5EF4-FFF2-40B4-BE49-F238E27FC236}">
                  <a16:creationId xmlns:a16="http://schemas.microsoft.com/office/drawing/2014/main" id="{20B35BA6-A3E1-F058-8A19-46580318386A}"/>
                </a:ext>
              </a:extLst>
            </p:cNvPr>
            <p:cNvSpPr>
              <a:spLocks noChangeShapeType="1"/>
            </p:cNvSpPr>
            <p:nvPr/>
          </p:nvSpPr>
          <p:spPr bwMode="auto">
            <a:xfrm>
              <a:off x="1973" y="2024"/>
              <a:ext cx="0" cy="72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8" name="Line 38">
              <a:extLst>
                <a:ext uri="{FF2B5EF4-FFF2-40B4-BE49-F238E27FC236}">
                  <a16:creationId xmlns:a16="http://schemas.microsoft.com/office/drawing/2014/main" id="{3FC2FF0F-F01F-C236-079A-AA54F840B2AE}"/>
                </a:ext>
              </a:extLst>
            </p:cNvPr>
            <p:cNvSpPr>
              <a:spLocks noChangeShapeType="1"/>
            </p:cNvSpPr>
            <p:nvPr/>
          </p:nvSpPr>
          <p:spPr bwMode="auto">
            <a:xfrm>
              <a:off x="1973" y="2024"/>
              <a:ext cx="181"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9" name="Line 39">
              <a:extLst>
                <a:ext uri="{FF2B5EF4-FFF2-40B4-BE49-F238E27FC236}">
                  <a16:creationId xmlns:a16="http://schemas.microsoft.com/office/drawing/2014/main" id="{CD426DAB-8931-B0D8-04FB-44B29515E7A7}"/>
                </a:ext>
              </a:extLst>
            </p:cNvPr>
            <p:cNvSpPr>
              <a:spLocks noChangeShapeType="1"/>
            </p:cNvSpPr>
            <p:nvPr/>
          </p:nvSpPr>
          <p:spPr bwMode="auto">
            <a:xfrm>
              <a:off x="1973" y="2750"/>
              <a:ext cx="181"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76" name="AutoShape 40">
            <a:extLst>
              <a:ext uri="{FF2B5EF4-FFF2-40B4-BE49-F238E27FC236}">
                <a16:creationId xmlns:a16="http://schemas.microsoft.com/office/drawing/2014/main" id="{3C33976C-A5F9-8640-8B7C-218C2363C3EF}"/>
              </a:ext>
            </a:extLst>
          </p:cNvPr>
          <p:cNvSpPr>
            <a:spLocks noChangeArrowheads="1"/>
          </p:cNvSpPr>
          <p:nvPr/>
        </p:nvSpPr>
        <p:spPr bwMode="auto">
          <a:xfrm>
            <a:off x="5867400" y="2711450"/>
            <a:ext cx="2952750" cy="1082675"/>
          </a:xfrm>
          <a:prstGeom prst="wedgeRoundRectCallout">
            <a:avLst>
              <a:gd name="adj1" fmla="val -88009"/>
              <a:gd name="adj2" fmla="val 28153"/>
              <a:gd name="adj3" fmla="val 16667"/>
            </a:avLst>
          </a:prstGeom>
          <a:gradFill rotWithShape="1">
            <a:gsLst>
              <a:gs pos="0">
                <a:srgbClr val="FFFFFF"/>
              </a:gs>
              <a:gs pos="100000">
                <a:srgbClr val="BBE0E3"/>
              </a:gs>
            </a:gsLst>
            <a:path path="rect">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zh-CN" altLang="en-US" sz="1800" b="1">
                <a:solidFill>
                  <a:srgbClr val="000000"/>
                </a:solidFill>
                <a:ea typeface="幼圆" pitchFamily="49" charset="-122"/>
              </a:rPr>
              <a:t>一般为</a:t>
            </a:r>
            <a:r>
              <a:rPr lang="en-US" altLang="zh-CN" sz="1800" b="1">
                <a:solidFill>
                  <a:srgbClr val="000000"/>
                </a:solidFill>
                <a:ea typeface="幼圆" pitchFamily="49" charset="-122"/>
              </a:rPr>
              <a:t>1</a:t>
            </a:r>
            <a:r>
              <a:rPr lang="zh-CN" altLang="en-US" sz="1800" b="1">
                <a:solidFill>
                  <a:srgbClr val="000000"/>
                </a:solidFill>
                <a:ea typeface="幼圆" pitchFamily="49" charset="-122"/>
              </a:rPr>
              <a:t>年、</a:t>
            </a:r>
            <a:r>
              <a:rPr lang="en-US" altLang="zh-CN" sz="1800" b="1">
                <a:solidFill>
                  <a:srgbClr val="000000"/>
                </a:solidFill>
                <a:ea typeface="幼圆" pitchFamily="49" charset="-122"/>
              </a:rPr>
              <a:t>6</a:t>
            </a:r>
            <a:r>
              <a:rPr lang="zh-CN" altLang="en-US" sz="1800" b="1">
                <a:solidFill>
                  <a:srgbClr val="000000"/>
                </a:solidFill>
                <a:ea typeface="幼圆" pitchFamily="49" charset="-122"/>
              </a:rPr>
              <a:t>个月、</a:t>
            </a:r>
            <a:r>
              <a:rPr lang="en-US" altLang="zh-CN" sz="1800" b="1">
                <a:solidFill>
                  <a:srgbClr val="000000"/>
                </a:solidFill>
                <a:ea typeface="幼圆" pitchFamily="49" charset="-122"/>
              </a:rPr>
              <a:t>3</a:t>
            </a:r>
            <a:r>
              <a:rPr lang="zh-CN" altLang="en-US" sz="1800" b="1">
                <a:solidFill>
                  <a:srgbClr val="000000"/>
                </a:solidFill>
                <a:ea typeface="幼圆" pitchFamily="49" charset="-122"/>
              </a:rPr>
              <a:t>个月以及</a:t>
            </a:r>
            <a:r>
              <a:rPr lang="en-US" altLang="zh-CN" sz="1800" b="1">
                <a:solidFill>
                  <a:srgbClr val="000000"/>
                </a:solidFill>
                <a:ea typeface="幼圆" pitchFamily="49" charset="-122"/>
              </a:rPr>
              <a:t>3</a:t>
            </a:r>
            <a:r>
              <a:rPr lang="zh-CN" altLang="en-US" sz="1800" b="1">
                <a:solidFill>
                  <a:srgbClr val="000000"/>
                </a:solidFill>
                <a:ea typeface="幼圆" pitchFamily="49" charset="-122"/>
              </a:rPr>
              <a:t>个月以下不定期限的临时贷款</a:t>
            </a:r>
          </a:p>
        </p:txBody>
      </p:sp>
      <p:sp>
        <p:nvSpPr>
          <p:cNvPr id="91177" name="AutoShape 41">
            <a:extLst>
              <a:ext uri="{FF2B5EF4-FFF2-40B4-BE49-F238E27FC236}">
                <a16:creationId xmlns:a16="http://schemas.microsoft.com/office/drawing/2014/main" id="{2FEBB951-0FDD-D1CD-4C2E-B31A8706B5F7}"/>
              </a:ext>
            </a:extLst>
          </p:cNvPr>
          <p:cNvSpPr>
            <a:spLocks noChangeArrowheads="1"/>
          </p:cNvSpPr>
          <p:nvPr/>
        </p:nvSpPr>
        <p:spPr bwMode="auto">
          <a:xfrm>
            <a:off x="5883275" y="4076700"/>
            <a:ext cx="2952750" cy="1082675"/>
          </a:xfrm>
          <a:prstGeom prst="wedgeRoundRectCallout">
            <a:avLst>
              <a:gd name="adj1" fmla="val -82847"/>
              <a:gd name="adj2" fmla="val -10995"/>
              <a:gd name="adj3" fmla="val 16667"/>
            </a:avLst>
          </a:prstGeom>
          <a:gradFill rotWithShape="1">
            <a:gsLst>
              <a:gs pos="0">
                <a:srgbClr val="FFFFFF"/>
              </a:gs>
              <a:gs pos="100000">
                <a:srgbClr val="BBE0E3"/>
              </a:gs>
            </a:gsLst>
            <a:path path="rect">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zh-CN" altLang="en-US" sz="1800" b="1">
                <a:solidFill>
                  <a:srgbClr val="000000"/>
                </a:solidFill>
                <a:ea typeface="幼圆" pitchFamily="49" charset="-122"/>
              </a:rPr>
              <a:t>一般为</a:t>
            </a:r>
            <a:r>
              <a:rPr lang="en-US" altLang="zh-CN" sz="1800" b="1">
                <a:solidFill>
                  <a:srgbClr val="000000"/>
                </a:solidFill>
                <a:ea typeface="幼圆" pitchFamily="49" charset="-122"/>
              </a:rPr>
              <a:t>1</a:t>
            </a:r>
            <a:r>
              <a:rPr lang="zh-CN" altLang="en-US" sz="1800" b="1">
                <a:solidFill>
                  <a:srgbClr val="000000"/>
                </a:solidFill>
                <a:latin typeface="宋体" panose="02010600030101010101" pitchFamily="2" charset="-122"/>
                <a:ea typeface="宋体" panose="02010600030101010101" pitchFamily="2" charset="-122"/>
              </a:rPr>
              <a:t>～</a:t>
            </a:r>
            <a:r>
              <a:rPr lang="en-US" altLang="zh-CN" sz="1800" b="1">
                <a:solidFill>
                  <a:srgbClr val="000000"/>
                </a:solidFill>
                <a:latin typeface="幼圆" pitchFamily="49" charset="-122"/>
                <a:ea typeface="幼圆" pitchFamily="49" charset="-122"/>
              </a:rPr>
              <a:t>3</a:t>
            </a:r>
            <a:r>
              <a:rPr lang="zh-CN" altLang="en-US" sz="1800" b="1">
                <a:solidFill>
                  <a:srgbClr val="000000"/>
                </a:solidFill>
                <a:latin typeface="幼圆" pitchFamily="49" charset="-122"/>
                <a:ea typeface="幼圆" pitchFamily="49" charset="-122"/>
              </a:rPr>
              <a:t>年、 </a:t>
            </a:r>
            <a:r>
              <a:rPr lang="en-US" altLang="zh-CN" sz="1800" b="1">
                <a:solidFill>
                  <a:srgbClr val="000000"/>
                </a:solidFill>
                <a:latin typeface="幼圆" pitchFamily="49" charset="-122"/>
                <a:ea typeface="幼圆" pitchFamily="49" charset="-122"/>
              </a:rPr>
              <a:t>3</a:t>
            </a:r>
            <a:r>
              <a:rPr lang="zh-CN" altLang="en-US" sz="1800" b="1">
                <a:solidFill>
                  <a:srgbClr val="000000"/>
                </a:solidFill>
                <a:latin typeface="宋体" panose="02010600030101010101" pitchFamily="2" charset="-122"/>
                <a:ea typeface="宋体" panose="02010600030101010101" pitchFamily="2" charset="-122"/>
              </a:rPr>
              <a:t>～</a:t>
            </a:r>
            <a:r>
              <a:rPr lang="en-US" altLang="zh-CN" sz="1800" b="1">
                <a:solidFill>
                  <a:srgbClr val="000000"/>
                </a:solidFill>
                <a:latin typeface="幼圆" pitchFamily="49" charset="-122"/>
                <a:ea typeface="幼圆" pitchFamily="49" charset="-122"/>
              </a:rPr>
              <a:t>5</a:t>
            </a:r>
            <a:r>
              <a:rPr lang="zh-CN" altLang="en-US" sz="1800" b="1">
                <a:solidFill>
                  <a:srgbClr val="000000"/>
                </a:solidFill>
                <a:latin typeface="幼圆" pitchFamily="49" charset="-122"/>
                <a:ea typeface="幼圆" pitchFamily="49" charset="-122"/>
              </a:rPr>
              <a:t>年以及</a:t>
            </a:r>
            <a:r>
              <a:rPr lang="en-US" altLang="zh-CN" sz="1800" b="1">
                <a:solidFill>
                  <a:srgbClr val="000000"/>
                </a:solidFill>
                <a:latin typeface="幼圆" pitchFamily="49" charset="-122"/>
                <a:ea typeface="幼圆" pitchFamily="49" charset="-122"/>
              </a:rPr>
              <a:t>5</a:t>
            </a:r>
            <a:r>
              <a:rPr lang="zh-CN" altLang="en-US" sz="1800" b="1">
                <a:solidFill>
                  <a:srgbClr val="000000"/>
                </a:solidFill>
                <a:latin typeface="幼圆" pitchFamily="49" charset="-122"/>
                <a:ea typeface="幼圆" pitchFamily="49" charset="-122"/>
              </a:rPr>
              <a:t>年以上的贷款</a:t>
            </a:r>
          </a:p>
        </p:txBody>
      </p:sp>
      <p:sp>
        <p:nvSpPr>
          <p:cNvPr id="91178" name="Rectangle 42">
            <a:extLst>
              <a:ext uri="{FF2B5EF4-FFF2-40B4-BE49-F238E27FC236}">
                <a16:creationId xmlns:a16="http://schemas.microsoft.com/office/drawing/2014/main" id="{9B177A71-A301-B5C0-0EA4-4BAE86841917}"/>
              </a:ext>
            </a:extLst>
          </p:cNvPr>
          <p:cNvSpPr>
            <a:spLocks noChangeArrowheads="1"/>
          </p:cNvSpPr>
          <p:nvPr/>
        </p:nvSpPr>
        <p:spPr bwMode="auto">
          <a:xfrm>
            <a:off x="538957" y="5923447"/>
            <a:ext cx="46085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Pct val="70000"/>
            </a:pPr>
            <a:r>
              <a:rPr lang="en-US" altLang="zh-CN" sz="2000" b="1" dirty="0">
                <a:latin typeface="幼圆" pitchFamily="49" charset="-122"/>
                <a:ea typeface="幼圆" pitchFamily="49" charset="-122"/>
              </a:rPr>
              <a:t> ③ </a:t>
            </a:r>
            <a:r>
              <a:rPr lang="zh-CN" altLang="en-US" sz="2000" b="1" dirty="0">
                <a:latin typeface="幼圆" pitchFamily="49" charset="-122"/>
                <a:ea typeface="幼圆" pitchFamily="49" charset="-122"/>
              </a:rPr>
              <a:t>保险公司贷款</a:t>
            </a:r>
          </a:p>
        </p:txBody>
      </p:sp>
      <p:pic>
        <p:nvPicPr>
          <p:cNvPr id="2" name="图片 1">
            <a:extLst>
              <a:ext uri="{FF2B5EF4-FFF2-40B4-BE49-F238E27FC236}">
                <a16:creationId xmlns:a16="http://schemas.microsoft.com/office/drawing/2014/main" id="{D948ABBC-6AAD-5A0C-6494-8EDF853E0766}"/>
              </a:ext>
            </a:extLst>
          </p:cNvPr>
          <p:cNvPicPr>
            <a:picLocks noChangeAspect="1"/>
          </p:cNvPicPr>
          <p:nvPr/>
        </p:nvPicPr>
        <p:blipFill>
          <a:blip r:embed="rId3"/>
          <a:stretch>
            <a:fillRect/>
          </a:stretch>
        </p:blipFill>
        <p:spPr>
          <a:xfrm>
            <a:off x="608770" y="4857059"/>
            <a:ext cx="2950871" cy="832761"/>
          </a:xfrm>
          <a:prstGeom prst="rect">
            <a:avLst/>
          </a:prstGeom>
        </p:spPr>
      </p:pic>
      <p:sp>
        <p:nvSpPr>
          <p:cNvPr id="4" name="文本框 3">
            <a:extLst>
              <a:ext uri="{FF2B5EF4-FFF2-40B4-BE49-F238E27FC236}">
                <a16:creationId xmlns:a16="http://schemas.microsoft.com/office/drawing/2014/main" id="{03071869-E183-E9C4-B08E-6195E69AE15E}"/>
              </a:ext>
            </a:extLst>
          </p:cNvPr>
          <p:cNvSpPr txBox="1"/>
          <p:nvPr/>
        </p:nvSpPr>
        <p:spPr>
          <a:xfrm>
            <a:off x="3749395" y="5524500"/>
            <a:ext cx="4572000" cy="577081"/>
          </a:xfrm>
          <a:prstGeom prst="rect">
            <a:avLst/>
          </a:prstGeom>
          <a:noFill/>
        </p:spPr>
        <p:txBody>
          <a:bodyPr wrap="square">
            <a:spAutoFit/>
          </a:bodyPr>
          <a:lstStyle/>
          <a:p>
            <a:r>
              <a:rPr lang="zh-CN" altLang="en-US" sz="1050" u="sng" dirty="0"/>
              <a:t>https://baike.baidu.com/item/%E4%B8%AD%E8%88%B9%E8%B4%A2%E5%8A%A1%E6%9C%89%E9%99%90%E8%B4%A3%E4%BB%BB%E5%85%AC%E5%8F%B8/8542542?fr=ge_ala</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91166">
                                            <p:txEl>
                                              <p:pRg st="0" end="0"/>
                                            </p:txEl>
                                          </p:spTgt>
                                        </p:tgtEl>
                                        <p:attrNameLst>
                                          <p:attrName>style.visibility</p:attrName>
                                        </p:attrNameLst>
                                      </p:cBhvr>
                                      <p:to>
                                        <p:strVal val="visible"/>
                                      </p:to>
                                    </p:set>
                                    <p:animEffect transition="in" filter="slide(fromLeft)">
                                      <p:cBhvr>
                                        <p:cTn id="7" dur="1000"/>
                                        <p:tgtEl>
                                          <p:spTgt spid="911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nodeType="clickEffect">
                                  <p:stCondLst>
                                    <p:cond delay="0"/>
                                  </p:stCondLst>
                                  <p:childTnLst>
                                    <p:set>
                                      <p:cBhvr>
                                        <p:cTn id="11" dur="1" fill="hold">
                                          <p:stCondLst>
                                            <p:cond delay="0"/>
                                          </p:stCondLst>
                                        </p:cTn>
                                        <p:tgtEl>
                                          <p:spTgt spid="91167"/>
                                        </p:tgtEl>
                                        <p:attrNameLst>
                                          <p:attrName>style.visibility</p:attrName>
                                        </p:attrNameLst>
                                      </p:cBhvr>
                                      <p:to>
                                        <p:strVal val="visible"/>
                                      </p:to>
                                    </p:set>
                                    <p:animEffect transition="in" filter="fade">
                                      <p:cBhvr>
                                        <p:cTn id="12" dur="1000"/>
                                        <p:tgtEl>
                                          <p:spTgt spid="91167"/>
                                        </p:tgtEl>
                                      </p:cBhvr>
                                    </p:animEffect>
                                    <p:anim calcmode="lin" valueType="num">
                                      <p:cBhvr>
                                        <p:cTn id="13" dur="1000" fill="hold"/>
                                        <p:tgtEl>
                                          <p:spTgt spid="91167"/>
                                        </p:tgtEl>
                                        <p:attrNameLst>
                                          <p:attrName>ppt_x</p:attrName>
                                        </p:attrNameLst>
                                      </p:cBhvr>
                                      <p:tavLst>
                                        <p:tav tm="0">
                                          <p:val>
                                            <p:strVal val="#ppt_x"/>
                                          </p:val>
                                        </p:tav>
                                        <p:tav tm="100000">
                                          <p:val>
                                            <p:strVal val="#ppt_x"/>
                                          </p:val>
                                        </p:tav>
                                      </p:tavLst>
                                    </p:anim>
                                    <p:anim calcmode="lin" valueType="num">
                                      <p:cBhvr>
                                        <p:cTn id="14" dur="900" decel="100000" fill="hold"/>
                                        <p:tgtEl>
                                          <p:spTgt spid="9116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91167"/>
                                        </p:tgtEl>
                                        <p:attrNameLst>
                                          <p:attrName>ppt_y</p:attrName>
                                        </p:attrNameLst>
                                      </p:cBhvr>
                                      <p:tavLst>
                                        <p:tav tm="0">
                                          <p:val>
                                            <p:strVal val="#ppt_y-.03"/>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91168"/>
                                        </p:tgtEl>
                                        <p:attrNameLst>
                                          <p:attrName>style.visibility</p:attrName>
                                        </p:attrNameLst>
                                      </p:cBhvr>
                                      <p:to>
                                        <p:strVal val="visible"/>
                                      </p:to>
                                    </p:set>
                                    <p:animEffect transition="in" filter="dissolve">
                                      <p:cBhvr>
                                        <p:cTn id="20" dur="500"/>
                                        <p:tgtEl>
                                          <p:spTgt spid="91168"/>
                                        </p:tgtEl>
                                      </p:cBhvr>
                                    </p:animEffect>
                                  </p:childTnLst>
                                </p:cTn>
                              </p:par>
                            </p:childTnLst>
                          </p:cTn>
                        </p:par>
                        <p:par>
                          <p:cTn id="21" fill="hold" nodeType="afterGroup">
                            <p:stCondLst>
                              <p:cond delay="500"/>
                            </p:stCondLst>
                            <p:childTnLst>
                              <p:par>
                                <p:cTn id="22" presetID="12" presetClass="entr" presetSubtype="8" fill="hold" nodeType="afterEffect">
                                  <p:stCondLst>
                                    <p:cond delay="0"/>
                                  </p:stCondLst>
                                  <p:childTnLst>
                                    <p:set>
                                      <p:cBhvr>
                                        <p:cTn id="23" dur="1" fill="hold">
                                          <p:stCondLst>
                                            <p:cond delay="0"/>
                                          </p:stCondLst>
                                        </p:cTn>
                                        <p:tgtEl>
                                          <p:spTgt spid="91171"/>
                                        </p:tgtEl>
                                        <p:attrNameLst>
                                          <p:attrName>style.visibility</p:attrName>
                                        </p:attrNameLst>
                                      </p:cBhvr>
                                      <p:to>
                                        <p:strVal val="visible"/>
                                      </p:to>
                                    </p:set>
                                    <p:animEffect transition="in" filter="slide(fromLeft)">
                                      <p:cBhvr>
                                        <p:cTn id="24" dur="500"/>
                                        <p:tgtEl>
                                          <p:spTgt spid="91171"/>
                                        </p:tgtEl>
                                      </p:cBhvr>
                                    </p:animEffect>
                                  </p:childTnLst>
                                </p:cTn>
                              </p:par>
                            </p:childTnLst>
                          </p:cTn>
                        </p:par>
                        <p:par>
                          <p:cTn id="25" fill="hold" nodeType="afterGroup">
                            <p:stCondLst>
                              <p:cond delay="1000"/>
                            </p:stCondLst>
                            <p:childTnLst>
                              <p:par>
                                <p:cTn id="26" presetID="9" presetClass="entr" presetSubtype="0" fill="hold" nodeType="afterEffect">
                                  <p:stCondLst>
                                    <p:cond delay="0"/>
                                  </p:stCondLst>
                                  <p:childTnLst>
                                    <p:set>
                                      <p:cBhvr>
                                        <p:cTn id="27" dur="1" fill="hold">
                                          <p:stCondLst>
                                            <p:cond delay="0"/>
                                          </p:stCondLst>
                                        </p:cTn>
                                        <p:tgtEl>
                                          <p:spTgt spid="91169"/>
                                        </p:tgtEl>
                                        <p:attrNameLst>
                                          <p:attrName>style.visibility</p:attrName>
                                        </p:attrNameLst>
                                      </p:cBhvr>
                                      <p:to>
                                        <p:strVal val="visible"/>
                                      </p:to>
                                    </p:set>
                                    <p:animEffect transition="in" filter="dissolve">
                                      <p:cBhvr>
                                        <p:cTn id="28" dur="500"/>
                                        <p:tgtEl>
                                          <p:spTgt spid="91169"/>
                                        </p:tgtEl>
                                      </p:cBhvr>
                                    </p:animEffect>
                                  </p:childTnLst>
                                </p:cTn>
                              </p:par>
                            </p:childTnLst>
                          </p:cTn>
                        </p:par>
                        <p:par>
                          <p:cTn id="29" fill="hold" nodeType="afterGroup">
                            <p:stCondLst>
                              <p:cond delay="1500"/>
                            </p:stCondLst>
                            <p:childTnLst>
                              <p:par>
                                <p:cTn id="30" presetID="9" presetClass="entr" presetSubtype="0" fill="hold" nodeType="afterEffect">
                                  <p:stCondLst>
                                    <p:cond delay="0"/>
                                  </p:stCondLst>
                                  <p:childTnLst>
                                    <p:set>
                                      <p:cBhvr>
                                        <p:cTn id="31" dur="1" fill="hold">
                                          <p:stCondLst>
                                            <p:cond delay="0"/>
                                          </p:stCondLst>
                                        </p:cTn>
                                        <p:tgtEl>
                                          <p:spTgt spid="91170"/>
                                        </p:tgtEl>
                                        <p:attrNameLst>
                                          <p:attrName>style.visibility</p:attrName>
                                        </p:attrNameLst>
                                      </p:cBhvr>
                                      <p:to>
                                        <p:strVal val="visible"/>
                                      </p:to>
                                    </p:set>
                                    <p:animEffect transition="in" filter="dissolve">
                                      <p:cBhvr>
                                        <p:cTn id="32" dur="500"/>
                                        <p:tgtEl>
                                          <p:spTgt spid="91170"/>
                                        </p:tgtEl>
                                      </p:cBhvr>
                                    </p:animEffect>
                                  </p:childTnLst>
                                </p:cTn>
                              </p:par>
                            </p:childTnLst>
                          </p:cTn>
                        </p:par>
                        <p:par>
                          <p:cTn id="33" fill="hold" nodeType="afterGroup">
                            <p:stCondLst>
                              <p:cond delay="2000"/>
                            </p:stCondLst>
                            <p:childTnLst>
                              <p:par>
                                <p:cTn id="34" presetID="9" presetClass="entr" presetSubtype="0" fill="hold" nodeType="afterEffect">
                                  <p:stCondLst>
                                    <p:cond delay="0"/>
                                  </p:stCondLst>
                                  <p:childTnLst>
                                    <p:set>
                                      <p:cBhvr>
                                        <p:cTn id="35" dur="1" fill="hold">
                                          <p:stCondLst>
                                            <p:cond delay="0"/>
                                          </p:stCondLst>
                                        </p:cTn>
                                        <p:tgtEl>
                                          <p:spTgt spid="91176"/>
                                        </p:tgtEl>
                                        <p:attrNameLst>
                                          <p:attrName>style.visibility</p:attrName>
                                        </p:attrNameLst>
                                      </p:cBhvr>
                                      <p:to>
                                        <p:strVal val="visible"/>
                                      </p:to>
                                    </p:set>
                                    <p:animEffect transition="in" filter="dissolve">
                                      <p:cBhvr>
                                        <p:cTn id="36" dur="500"/>
                                        <p:tgtEl>
                                          <p:spTgt spid="91176"/>
                                        </p:tgtEl>
                                      </p:cBhvr>
                                    </p:animEffect>
                                  </p:childTnLst>
                                </p:cTn>
                              </p:par>
                            </p:childTnLst>
                          </p:cTn>
                        </p:par>
                        <p:par>
                          <p:cTn id="37" fill="hold" nodeType="afterGroup">
                            <p:stCondLst>
                              <p:cond delay="2500"/>
                            </p:stCondLst>
                            <p:childTnLst>
                              <p:par>
                                <p:cTn id="38" presetID="9" presetClass="entr" presetSubtype="0" fill="hold" nodeType="afterEffect">
                                  <p:stCondLst>
                                    <p:cond delay="0"/>
                                  </p:stCondLst>
                                  <p:childTnLst>
                                    <p:set>
                                      <p:cBhvr>
                                        <p:cTn id="39" dur="1" fill="hold">
                                          <p:stCondLst>
                                            <p:cond delay="0"/>
                                          </p:stCondLst>
                                        </p:cTn>
                                        <p:tgtEl>
                                          <p:spTgt spid="91177"/>
                                        </p:tgtEl>
                                        <p:attrNameLst>
                                          <p:attrName>style.visibility</p:attrName>
                                        </p:attrNameLst>
                                      </p:cBhvr>
                                      <p:to>
                                        <p:strVal val="visible"/>
                                      </p:to>
                                    </p:set>
                                    <p:animEffect transition="in" filter="dissolve">
                                      <p:cBhvr>
                                        <p:cTn id="40" dur="500"/>
                                        <p:tgtEl>
                                          <p:spTgt spid="9117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8" fill="hold" nodeType="clickEffect">
                                  <p:stCondLst>
                                    <p:cond delay="0"/>
                                  </p:stCondLst>
                                  <p:childTnLst>
                                    <p:set>
                                      <p:cBhvr>
                                        <p:cTn id="44" dur="1" fill="hold">
                                          <p:stCondLst>
                                            <p:cond delay="0"/>
                                          </p:stCondLst>
                                        </p:cTn>
                                        <p:tgtEl>
                                          <p:spTgt spid="91178">
                                            <p:txEl>
                                              <p:pRg st="0" end="0"/>
                                            </p:txEl>
                                          </p:spTgt>
                                        </p:tgtEl>
                                        <p:attrNameLst>
                                          <p:attrName>style.visibility</p:attrName>
                                        </p:attrNameLst>
                                      </p:cBhvr>
                                      <p:to>
                                        <p:strVal val="visible"/>
                                      </p:to>
                                    </p:set>
                                    <p:animEffect transition="in" filter="slide(fromLeft)">
                                      <p:cBhvr>
                                        <p:cTn id="45" dur="1000"/>
                                        <p:tgtEl>
                                          <p:spTgt spid="911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67" grpId="0"/>
      <p:bldP spid="91168" grpId="0" animBg="1"/>
      <p:bldP spid="91169" grpId="0" animBg="1"/>
      <p:bldP spid="91170" grpId="0" animBg="1"/>
      <p:bldP spid="91176" grpId="0" animBg="1"/>
      <p:bldP spid="911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E6929B41-020E-7F9C-3744-0974545A25D0}"/>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6E2D233-F5DF-854B-B05C-CD0BE8904B18}" type="slidenum">
              <a:rPr kumimoji="0" lang="en-US" altLang="zh-CN" sz="1000" smtClean="0">
                <a:solidFill>
                  <a:schemeClr val="bg2"/>
                </a:solidFill>
                <a:ea typeface="华文行楷" panose="02010800040101010101" pitchFamily="2" charset="-122"/>
              </a:rPr>
              <a:pPr>
                <a:spcBef>
                  <a:spcPct val="0"/>
                </a:spcBef>
                <a:buClrTx/>
                <a:buSzTx/>
                <a:buFontTx/>
                <a:buNone/>
              </a:pPr>
              <a:t>22</a:t>
            </a:fld>
            <a:endParaRPr kumimoji="0" lang="en-US" altLang="zh-CN" sz="1000">
              <a:solidFill>
                <a:schemeClr val="bg2"/>
              </a:solidFill>
              <a:ea typeface="华文行楷" panose="02010800040101010101" pitchFamily="2" charset="-122"/>
            </a:endParaRPr>
          </a:p>
        </p:txBody>
      </p:sp>
      <p:sp>
        <p:nvSpPr>
          <p:cNvPr id="21507" name="Rectangle 2">
            <a:extLst>
              <a:ext uri="{FF2B5EF4-FFF2-40B4-BE49-F238E27FC236}">
                <a16:creationId xmlns:a16="http://schemas.microsoft.com/office/drawing/2014/main" id="{4FEA972B-2F13-6E28-2630-FF94A86455A0}"/>
              </a:ext>
            </a:extLst>
          </p:cNvPr>
          <p:cNvSpPr>
            <a:spLocks noGrp="1" noChangeArrowheads="1"/>
          </p:cNvSpPr>
          <p:nvPr>
            <p:ph type="title"/>
          </p:nvPr>
        </p:nvSpPr>
        <p:spPr/>
        <p:txBody>
          <a:bodyPr/>
          <a:lstStyle/>
          <a:p>
            <a:pPr eaLnBrk="1" hangingPunct="1"/>
            <a:r>
              <a:rPr lang="zh-CN" altLang="en-US"/>
              <a:t>债务资金的融通</a:t>
            </a:r>
          </a:p>
        </p:txBody>
      </p:sp>
      <p:grpSp>
        <p:nvGrpSpPr>
          <p:cNvPr id="92235" name="Group 75">
            <a:extLst>
              <a:ext uri="{FF2B5EF4-FFF2-40B4-BE49-F238E27FC236}">
                <a16:creationId xmlns:a16="http://schemas.microsoft.com/office/drawing/2014/main" id="{782EC532-B33E-B324-249E-542812336715}"/>
              </a:ext>
            </a:extLst>
          </p:cNvPr>
          <p:cNvGrpSpPr>
            <a:grpSpLocks/>
          </p:cNvGrpSpPr>
          <p:nvPr/>
        </p:nvGrpSpPr>
        <p:grpSpPr bwMode="auto">
          <a:xfrm>
            <a:off x="7235825" y="5589588"/>
            <a:ext cx="317500" cy="576262"/>
            <a:chOff x="4422" y="3385"/>
            <a:chExt cx="200" cy="363"/>
          </a:xfrm>
        </p:grpSpPr>
        <p:sp>
          <p:nvSpPr>
            <p:cNvPr id="21556" name="Line 76">
              <a:extLst>
                <a:ext uri="{FF2B5EF4-FFF2-40B4-BE49-F238E27FC236}">
                  <a16:creationId xmlns:a16="http://schemas.microsoft.com/office/drawing/2014/main" id="{97F93F59-EF3A-4E73-0124-C7FB893F6134}"/>
                </a:ext>
              </a:extLst>
            </p:cNvPr>
            <p:cNvSpPr>
              <a:spLocks noChangeShapeType="1"/>
            </p:cNvSpPr>
            <p:nvPr/>
          </p:nvSpPr>
          <p:spPr bwMode="auto">
            <a:xfrm>
              <a:off x="4422" y="3748"/>
              <a:ext cx="18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7" name="Line 77">
              <a:extLst>
                <a:ext uri="{FF2B5EF4-FFF2-40B4-BE49-F238E27FC236}">
                  <a16:creationId xmlns:a16="http://schemas.microsoft.com/office/drawing/2014/main" id="{11F022DB-F704-6FC6-10D6-D17392FF9CCD}"/>
                </a:ext>
              </a:extLst>
            </p:cNvPr>
            <p:cNvSpPr>
              <a:spLocks noChangeShapeType="1"/>
            </p:cNvSpPr>
            <p:nvPr/>
          </p:nvSpPr>
          <p:spPr bwMode="auto">
            <a:xfrm flipV="1">
              <a:off x="4486" y="3385"/>
              <a:ext cx="0" cy="363"/>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8" name="Line 78">
              <a:extLst>
                <a:ext uri="{FF2B5EF4-FFF2-40B4-BE49-F238E27FC236}">
                  <a16:creationId xmlns:a16="http://schemas.microsoft.com/office/drawing/2014/main" id="{FE8EDB5A-362E-19D0-C784-8F3BBC0FFC98}"/>
                </a:ext>
              </a:extLst>
            </p:cNvPr>
            <p:cNvSpPr>
              <a:spLocks noChangeShapeType="1"/>
            </p:cNvSpPr>
            <p:nvPr/>
          </p:nvSpPr>
          <p:spPr bwMode="auto">
            <a:xfrm>
              <a:off x="4486" y="3385"/>
              <a:ext cx="136"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239" name="Rectangle 79">
            <a:extLst>
              <a:ext uri="{FF2B5EF4-FFF2-40B4-BE49-F238E27FC236}">
                <a16:creationId xmlns:a16="http://schemas.microsoft.com/office/drawing/2014/main" id="{73B35CB4-A105-45C0-0DE3-72CB5CD6D1F8}"/>
              </a:ext>
            </a:extLst>
          </p:cNvPr>
          <p:cNvSpPr>
            <a:spLocks noChangeArrowheads="1"/>
          </p:cNvSpPr>
          <p:nvPr/>
        </p:nvSpPr>
        <p:spPr bwMode="auto">
          <a:xfrm>
            <a:off x="2112963" y="4237038"/>
            <a:ext cx="2705100" cy="904875"/>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buClrTx/>
              <a:buSzTx/>
              <a:buFontTx/>
              <a:buNone/>
            </a:pPr>
            <a:r>
              <a:rPr lang="zh-CN" altLang="en-US" sz="2400" b="1">
                <a:solidFill>
                  <a:srgbClr val="000000"/>
                </a:solidFill>
                <a:latin typeface="楷体_GB2312" pitchFamily="49" charset="-122"/>
                <a:ea typeface="楷体_GB2312" pitchFamily="49" charset="-122"/>
              </a:rPr>
              <a:t>混合贷款、联合贷</a:t>
            </a:r>
          </a:p>
          <a:p>
            <a:pPr algn="ctr" eaLnBrk="1" hangingPunct="1">
              <a:buClrTx/>
              <a:buSzTx/>
              <a:buFontTx/>
              <a:buNone/>
            </a:pPr>
            <a:r>
              <a:rPr lang="zh-CN" altLang="en-US" sz="2400" b="1">
                <a:solidFill>
                  <a:srgbClr val="000000"/>
                </a:solidFill>
                <a:latin typeface="楷体_GB2312" pitchFamily="49" charset="-122"/>
                <a:ea typeface="楷体_GB2312" pitchFamily="49" charset="-122"/>
              </a:rPr>
              <a:t>款和银团贷款</a:t>
            </a:r>
          </a:p>
        </p:txBody>
      </p:sp>
      <p:sp>
        <p:nvSpPr>
          <p:cNvPr id="92240" name="Rectangle 80">
            <a:extLst>
              <a:ext uri="{FF2B5EF4-FFF2-40B4-BE49-F238E27FC236}">
                <a16:creationId xmlns:a16="http://schemas.microsoft.com/office/drawing/2014/main" id="{D0E3A34B-A8F1-0CA6-4B28-494875A33D18}"/>
              </a:ext>
            </a:extLst>
          </p:cNvPr>
          <p:cNvSpPr>
            <a:spLocks noChangeArrowheads="1"/>
          </p:cNvSpPr>
          <p:nvPr/>
        </p:nvSpPr>
        <p:spPr bwMode="auto">
          <a:xfrm>
            <a:off x="2084388" y="5862638"/>
            <a:ext cx="2705100" cy="519112"/>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dirty="0">
                <a:solidFill>
                  <a:srgbClr val="000000"/>
                </a:solidFill>
                <a:latin typeface="楷体_GB2312" pitchFamily="49" charset="-122"/>
                <a:ea typeface="楷体_GB2312" pitchFamily="49" charset="-122"/>
              </a:rPr>
              <a:t>国际金融机构贷款</a:t>
            </a:r>
          </a:p>
        </p:txBody>
      </p:sp>
      <p:sp>
        <p:nvSpPr>
          <p:cNvPr id="92241" name="Rectangle 81">
            <a:extLst>
              <a:ext uri="{FF2B5EF4-FFF2-40B4-BE49-F238E27FC236}">
                <a16:creationId xmlns:a16="http://schemas.microsoft.com/office/drawing/2014/main" id="{7F14452D-CED2-B0DF-04D8-A2A868AC2885}"/>
              </a:ext>
            </a:extLst>
          </p:cNvPr>
          <p:cNvSpPr>
            <a:spLocks noChangeArrowheads="1"/>
          </p:cNvSpPr>
          <p:nvPr/>
        </p:nvSpPr>
        <p:spPr bwMode="auto">
          <a:xfrm>
            <a:off x="2084388" y="3429000"/>
            <a:ext cx="2747962" cy="519113"/>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dirty="0">
                <a:solidFill>
                  <a:srgbClr val="000000"/>
                </a:solidFill>
                <a:latin typeface="楷体_GB2312" pitchFamily="49" charset="-122"/>
                <a:ea typeface="楷体_GB2312" pitchFamily="49" charset="-122"/>
              </a:rPr>
              <a:t>出口信贷</a:t>
            </a:r>
          </a:p>
        </p:txBody>
      </p:sp>
      <p:sp>
        <p:nvSpPr>
          <p:cNvPr id="92242" name="Rectangle 82">
            <a:extLst>
              <a:ext uri="{FF2B5EF4-FFF2-40B4-BE49-F238E27FC236}">
                <a16:creationId xmlns:a16="http://schemas.microsoft.com/office/drawing/2014/main" id="{3AC109A7-21FE-FA8F-C909-E1EECA99C1E7}"/>
              </a:ext>
            </a:extLst>
          </p:cNvPr>
          <p:cNvSpPr>
            <a:spLocks noChangeArrowheads="1"/>
          </p:cNvSpPr>
          <p:nvPr/>
        </p:nvSpPr>
        <p:spPr bwMode="auto">
          <a:xfrm>
            <a:off x="2084388" y="2564904"/>
            <a:ext cx="2776537" cy="519112"/>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a:solidFill>
                  <a:srgbClr val="000000"/>
                </a:solidFill>
                <a:latin typeface="楷体_GB2312" pitchFamily="49" charset="-122"/>
                <a:ea typeface="楷体_GB2312" pitchFamily="49" charset="-122"/>
              </a:rPr>
              <a:t>外国银行贷款</a:t>
            </a:r>
          </a:p>
        </p:txBody>
      </p:sp>
      <p:sp>
        <p:nvSpPr>
          <p:cNvPr id="92243" name="Rectangle 83">
            <a:extLst>
              <a:ext uri="{FF2B5EF4-FFF2-40B4-BE49-F238E27FC236}">
                <a16:creationId xmlns:a16="http://schemas.microsoft.com/office/drawing/2014/main" id="{382AA3F0-0085-ABBD-1199-1C3EA0FB737A}"/>
              </a:ext>
            </a:extLst>
          </p:cNvPr>
          <p:cNvSpPr>
            <a:spLocks noChangeArrowheads="1"/>
          </p:cNvSpPr>
          <p:nvPr/>
        </p:nvSpPr>
        <p:spPr bwMode="auto">
          <a:xfrm>
            <a:off x="2084388" y="1757759"/>
            <a:ext cx="2776537" cy="519113"/>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dirty="0">
                <a:solidFill>
                  <a:srgbClr val="000000"/>
                </a:solidFill>
                <a:latin typeface="楷体_GB2312" pitchFamily="49" charset="-122"/>
                <a:ea typeface="楷体_GB2312" pitchFamily="49" charset="-122"/>
              </a:rPr>
              <a:t>外国政府贷款</a:t>
            </a:r>
          </a:p>
        </p:txBody>
      </p:sp>
      <p:grpSp>
        <p:nvGrpSpPr>
          <p:cNvPr id="92244" name="Group 84">
            <a:extLst>
              <a:ext uri="{FF2B5EF4-FFF2-40B4-BE49-F238E27FC236}">
                <a16:creationId xmlns:a16="http://schemas.microsoft.com/office/drawing/2014/main" id="{DE48F1B5-31C6-CF84-4E43-0FBAB94DDD3D}"/>
              </a:ext>
            </a:extLst>
          </p:cNvPr>
          <p:cNvGrpSpPr>
            <a:grpSpLocks/>
          </p:cNvGrpSpPr>
          <p:nvPr/>
        </p:nvGrpSpPr>
        <p:grpSpPr bwMode="auto">
          <a:xfrm>
            <a:off x="1109663" y="2119313"/>
            <a:ext cx="976312" cy="4032250"/>
            <a:chOff x="563" y="1199"/>
            <a:chExt cx="615" cy="2540"/>
          </a:xfrm>
        </p:grpSpPr>
        <p:sp>
          <p:nvSpPr>
            <p:cNvPr id="21548" name="Line 85">
              <a:extLst>
                <a:ext uri="{FF2B5EF4-FFF2-40B4-BE49-F238E27FC236}">
                  <a16:creationId xmlns:a16="http://schemas.microsoft.com/office/drawing/2014/main" id="{F3FF5FA4-7F0A-C363-9243-9396AC2E0A11}"/>
                </a:ext>
              </a:extLst>
            </p:cNvPr>
            <p:cNvSpPr>
              <a:spLocks noChangeShapeType="1"/>
            </p:cNvSpPr>
            <p:nvPr/>
          </p:nvSpPr>
          <p:spPr bwMode="auto">
            <a:xfrm>
              <a:off x="898" y="1199"/>
              <a:ext cx="28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549" name="Group 86">
              <a:extLst>
                <a:ext uri="{FF2B5EF4-FFF2-40B4-BE49-F238E27FC236}">
                  <a16:creationId xmlns:a16="http://schemas.microsoft.com/office/drawing/2014/main" id="{BA1D9DF0-5F7E-26EF-996E-22A63DAF95EC}"/>
                </a:ext>
              </a:extLst>
            </p:cNvPr>
            <p:cNvGrpSpPr>
              <a:grpSpLocks/>
            </p:cNvGrpSpPr>
            <p:nvPr/>
          </p:nvGrpSpPr>
          <p:grpSpPr bwMode="auto">
            <a:xfrm>
              <a:off x="563" y="1199"/>
              <a:ext cx="615" cy="2540"/>
              <a:chOff x="563" y="1199"/>
              <a:chExt cx="615" cy="2540"/>
            </a:xfrm>
          </p:grpSpPr>
          <p:sp>
            <p:nvSpPr>
              <p:cNvPr id="21550" name="Line 87">
                <a:extLst>
                  <a:ext uri="{FF2B5EF4-FFF2-40B4-BE49-F238E27FC236}">
                    <a16:creationId xmlns:a16="http://schemas.microsoft.com/office/drawing/2014/main" id="{9698DB33-5B4D-B55F-4AFE-0CC074E09C90}"/>
                  </a:ext>
                </a:extLst>
              </p:cNvPr>
              <p:cNvSpPr>
                <a:spLocks noChangeShapeType="1"/>
              </p:cNvSpPr>
              <p:nvPr/>
            </p:nvSpPr>
            <p:spPr bwMode="auto">
              <a:xfrm>
                <a:off x="890" y="1199"/>
                <a:ext cx="0" cy="254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1" name="Line 88">
                <a:extLst>
                  <a:ext uri="{FF2B5EF4-FFF2-40B4-BE49-F238E27FC236}">
                    <a16:creationId xmlns:a16="http://schemas.microsoft.com/office/drawing/2014/main" id="{01CCDD2F-1584-0490-0B8C-24B61A55D685}"/>
                  </a:ext>
                </a:extLst>
              </p:cNvPr>
              <p:cNvSpPr>
                <a:spLocks noChangeShapeType="1"/>
              </p:cNvSpPr>
              <p:nvPr/>
            </p:nvSpPr>
            <p:spPr bwMode="auto">
              <a:xfrm>
                <a:off x="563" y="2469"/>
                <a:ext cx="326"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2" name="Line 89">
                <a:extLst>
                  <a:ext uri="{FF2B5EF4-FFF2-40B4-BE49-F238E27FC236}">
                    <a16:creationId xmlns:a16="http://schemas.microsoft.com/office/drawing/2014/main" id="{171C125F-D357-CBCA-60B3-57DDE1B309D0}"/>
                  </a:ext>
                </a:extLst>
              </p:cNvPr>
              <p:cNvSpPr>
                <a:spLocks noChangeShapeType="1"/>
              </p:cNvSpPr>
              <p:nvPr/>
            </p:nvSpPr>
            <p:spPr bwMode="auto">
              <a:xfrm>
                <a:off x="890" y="1722"/>
                <a:ext cx="28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3" name="Line 90">
                <a:extLst>
                  <a:ext uri="{FF2B5EF4-FFF2-40B4-BE49-F238E27FC236}">
                    <a16:creationId xmlns:a16="http://schemas.microsoft.com/office/drawing/2014/main" id="{3A99216D-0780-73ED-24BB-C37CC0A949DF}"/>
                  </a:ext>
                </a:extLst>
              </p:cNvPr>
              <p:cNvSpPr>
                <a:spLocks noChangeShapeType="1"/>
              </p:cNvSpPr>
              <p:nvPr/>
            </p:nvSpPr>
            <p:spPr bwMode="auto">
              <a:xfrm>
                <a:off x="898" y="2224"/>
                <a:ext cx="28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4" name="Line 91">
                <a:extLst>
                  <a:ext uri="{FF2B5EF4-FFF2-40B4-BE49-F238E27FC236}">
                    <a16:creationId xmlns:a16="http://schemas.microsoft.com/office/drawing/2014/main" id="{6E9DAF47-09F0-D24D-09E9-5968685939F9}"/>
                  </a:ext>
                </a:extLst>
              </p:cNvPr>
              <p:cNvSpPr>
                <a:spLocks noChangeShapeType="1"/>
              </p:cNvSpPr>
              <p:nvPr/>
            </p:nvSpPr>
            <p:spPr bwMode="auto">
              <a:xfrm>
                <a:off x="898" y="2723"/>
                <a:ext cx="28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5" name="Line 92">
                <a:extLst>
                  <a:ext uri="{FF2B5EF4-FFF2-40B4-BE49-F238E27FC236}">
                    <a16:creationId xmlns:a16="http://schemas.microsoft.com/office/drawing/2014/main" id="{F902D884-C413-707C-AA53-16FE7B2A3DC6}"/>
                  </a:ext>
                </a:extLst>
              </p:cNvPr>
              <p:cNvSpPr>
                <a:spLocks noChangeShapeType="1"/>
              </p:cNvSpPr>
              <p:nvPr/>
            </p:nvSpPr>
            <p:spPr bwMode="auto">
              <a:xfrm>
                <a:off x="898" y="3730"/>
                <a:ext cx="28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2253" name="Rectangle 93">
            <a:extLst>
              <a:ext uri="{FF2B5EF4-FFF2-40B4-BE49-F238E27FC236}">
                <a16:creationId xmlns:a16="http://schemas.microsoft.com/office/drawing/2014/main" id="{EAF2DE35-2EFE-4A4A-36B7-573AA7CE3C9D}"/>
              </a:ext>
            </a:extLst>
          </p:cNvPr>
          <p:cNvSpPr>
            <a:spLocks noChangeArrowheads="1"/>
          </p:cNvSpPr>
          <p:nvPr/>
        </p:nvSpPr>
        <p:spPr bwMode="auto">
          <a:xfrm>
            <a:off x="554038" y="1111250"/>
            <a:ext cx="403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rgbClr val="FF3300"/>
              </a:buClr>
            </a:pPr>
            <a:r>
              <a:rPr lang="zh-CN" altLang="en-US">
                <a:latin typeface="隶书" pitchFamily="49" charset="-122"/>
              </a:rPr>
              <a:t>二、国外债务筹资</a:t>
            </a:r>
          </a:p>
        </p:txBody>
      </p:sp>
      <p:grpSp>
        <p:nvGrpSpPr>
          <p:cNvPr id="92254" name="Group 94">
            <a:extLst>
              <a:ext uri="{FF2B5EF4-FFF2-40B4-BE49-F238E27FC236}">
                <a16:creationId xmlns:a16="http://schemas.microsoft.com/office/drawing/2014/main" id="{A16EC405-80B4-5D61-2109-3CC0F73D2B40}"/>
              </a:ext>
            </a:extLst>
          </p:cNvPr>
          <p:cNvGrpSpPr>
            <a:grpSpLocks/>
          </p:cNvGrpSpPr>
          <p:nvPr/>
        </p:nvGrpSpPr>
        <p:grpSpPr bwMode="auto">
          <a:xfrm>
            <a:off x="300038" y="2478088"/>
            <a:ext cx="1008062" cy="3671887"/>
            <a:chOff x="476" y="1162"/>
            <a:chExt cx="635" cy="2313"/>
          </a:xfrm>
        </p:grpSpPr>
        <p:sp>
          <p:nvSpPr>
            <p:cNvPr id="21546" name="Rectangle 95">
              <a:extLst>
                <a:ext uri="{FF2B5EF4-FFF2-40B4-BE49-F238E27FC236}">
                  <a16:creationId xmlns:a16="http://schemas.microsoft.com/office/drawing/2014/main" id="{6584F1F7-EEDE-E390-BAD0-9FF75C4630C4}"/>
                </a:ext>
              </a:extLst>
            </p:cNvPr>
            <p:cNvSpPr>
              <a:spLocks noChangeArrowheads="1"/>
            </p:cNvSpPr>
            <p:nvPr/>
          </p:nvSpPr>
          <p:spPr bwMode="auto">
            <a:xfrm>
              <a:off x="476" y="1162"/>
              <a:ext cx="635" cy="2313"/>
            </a:xfrm>
            <a:prstGeom prst="rect">
              <a:avLst/>
            </a:prstGeom>
            <a:gradFill rotWithShape="1">
              <a:gsLst>
                <a:gs pos="0">
                  <a:srgbClr val="CDE9EB"/>
                </a:gs>
                <a:gs pos="100000">
                  <a:srgbClr val="FFFFFF"/>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1547" name="Text Box 96">
              <a:extLst>
                <a:ext uri="{FF2B5EF4-FFF2-40B4-BE49-F238E27FC236}">
                  <a16:creationId xmlns:a16="http://schemas.microsoft.com/office/drawing/2014/main" id="{BCA4EB53-0050-FCD0-62D0-7B8975DF8C1E}"/>
                </a:ext>
              </a:extLst>
            </p:cNvPr>
            <p:cNvSpPr txBox="1">
              <a:spLocks noChangeArrowheads="1"/>
            </p:cNvSpPr>
            <p:nvPr/>
          </p:nvSpPr>
          <p:spPr bwMode="auto">
            <a:xfrm>
              <a:off x="649" y="1534"/>
              <a:ext cx="346" cy="1588"/>
            </a:xfrm>
            <a:prstGeom prst="rect">
              <a:avLst/>
            </a:prstGeom>
            <a:gradFill rotWithShape="1">
              <a:gsLst>
                <a:gs pos="0">
                  <a:srgbClr val="CCFFCC"/>
                </a:gs>
                <a:gs pos="50000">
                  <a:srgbClr val="FFFFFF"/>
                </a:gs>
                <a:gs pos="100000">
                  <a:srgbClr val="CCFFCC"/>
                </a:gs>
              </a:gsLst>
              <a:lin ang="5400000" scaled="1"/>
            </a:gradFill>
            <a:ln w="9525">
              <a:miter lim="800000"/>
              <a:headEnd/>
              <a:tailEnd/>
            </a:ln>
            <a:effectLst/>
            <a:scene3d>
              <a:camera prst="legacyObliqueTopLeft">
                <a:rot lat="0" lon="21299992" rev="0"/>
              </a:camera>
              <a:lightRig rig="legacyFlat3" dir="b"/>
            </a:scene3d>
            <a:sp3d extrusionH="430200" prstMaterial="legacyMatte">
              <a:bevelT w="13500" h="13500" prst="angle"/>
              <a:bevelB w="13500" h="13500" prst="angle"/>
              <a:extrusionClr>
                <a:srgbClr val="CCFFCC"/>
              </a:extrusionClr>
              <a:contourClr>
                <a:srgbClr val="CC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flatTx/>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b="1">
                  <a:solidFill>
                    <a:srgbClr val="000000"/>
                  </a:solidFill>
                  <a:latin typeface="楷体_GB2312" pitchFamily="49" charset="-122"/>
                  <a:ea typeface="楷体_GB2312" pitchFamily="49" charset="-122"/>
                </a:rPr>
                <a:t>国外债务筹资</a:t>
              </a:r>
            </a:p>
          </p:txBody>
        </p:sp>
      </p:grpSp>
      <p:sp>
        <p:nvSpPr>
          <p:cNvPr id="92257" name="Rectangle 97">
            <a:extLst>
              <a:ext uri="{FF2B5EF4-FFF2-40B4-BE49-F238E27FC236}">
                <a16:creationId xmlns:a16="http://schemas.microsoft.com/office/drawing/2014/main" id="{ADAF33EF-7061-6835-8173-B3360531DBF8}"/>
              </a:ext>
            </a:extLst>
          </p:cNvPr>
          <p:cNvSpPr>
            <a:spLocks noChangeArrowheads="1"/>
          </p:cNvSpPr>
          <p:nvPr/>
        </p:nvSpPr>
        <p:spPr bwMode="auto">
          <a:xfrm>
            <a:off x="5221288" y="4221163"/>
            <a:ext cx="2776537" cy="431800"/>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dirty="0">
                <a:solidFill>
                  <a:srgbClr val="000000"/>
                </a:solidFill>
                <a:latin typeface="楷体_GB2312" pitchFamily="49" charset="-122"/>
                <a:ea typeface="楷体_GB2312" pitchFamily="49" charset="-122"/>
              </a:rPr>
              <a:t>国际复兴开发银行</a:t>
            </a:r>
          </a:p>
        </p:txBody>
      </p:sp>
      <p:sp>
        <p:nvSpPr>
          <p:cNvPr id="92261" name="Rectangle 101">
            <a:extLst>
              <a:ext uri="{FF2B5EF4-FFF2-40B4-BE49-F238E27FC236}">
                <a16:creationId xmlns:a16="http://schemas.microsoft.com/office/drawing/2014/main" id="{E1154B49-92F6-12CE-A18C-5A48A89844C2}"/>
              </a:ext>
            </a:extLst>
          </p:cNvPr>
          <p:cNvSpPr>
            <a:spLocks noChangeArrowheads="1"/>
          </p:cNvSpPr>
          <p:nvPr/>
        </p:nvSpPr>
        <p:spPr bwMode="auto">
          <a:xfrm>
            <a:off x="5221288" y="3139628"/>
            <a:ext cx="1655762" cy="433388"/>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200" b="1" dirty="0">
                <a:solidFill>
                  <a:srgbClr val="000000"/>
                </a:solidFill>
                <a:latin typeface="楷体_GB2312" pitchFamily="49" charset="-122"/>
                <a:ea typeface="楷体_GB2312" pitchFamily="49" charset="-122"/>
              </a:rPr>
              <a:t>买方信贷</a:t>
            </a:r>
          </a:p>
        </p:txBody>
      </p:sp>
      <p:sp>
        <p:nvSpPr>
          <p:cNvPr id="92262" name="Rectangle 102">
            <a:extLst>
              <a:ext uri="{FF2B5EF4-FFF2-40B4-BE49-F238E27FC236}">
                <a16:creationId xmlns:a16="http://schemas.microsoft.com/office/drawing/2014/main" id="{7FA794FE-F1B7-0181-2858-77E5A164DF7D}"/>
              </a:ext>
            </a:extLst>
          </p:cNvPr>
          <p:cNvSpPr>
            <a:spLocks noChangeArrowheads="1"/>
          </p:cNvSpPr>
          <p:nvPr/>
        </p:nvSpPr>
        <p:spPr bwMode="auto">
          <a:xfrm>
            <a:off x="5221288" y="3660775"/>
            <a:ext cx="1655762" cy="431800"/>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200" b="1" dirty="0">
                <a:solidFill>
                  <a:srgbClr val="000000"/>
                </a:solidFill>
                <a:latin typeface="楷体_GB2312" pitchFamily="49" charset="-122"/>
                <a:ea typeface="楷体_GB2312" pitchFamily="49" charset="-122"/>
              </a:rPr>
              <a:t>卖方信贷</a:t>
            </a:r>
          </a:p>
        </p:txBody>
      </p:sp>
      <p:sp>
        <p:nvSpPr>
          <p:cNvPr id="92268" name="Rectangle 108">
            <a:extLst>
              <a:ext uri="{FF2B5EF4-FFF2-40B4-BE49-F238E27FC236}">
                <a16:creationId xmlns:a16="http://schemas.microsoft.com/office/drawing/2014/main" id="{FB373255-79D1-C4BB-0B78-946984FA405A}"/>
              </a:ext>
            </a:extLst>
          </p:cNvPr>
          <p:cNvSpPr>
            <a:spLocks noChangeArrowheads="1"/>
          </p:cNvSpPr>
          <p:nvPr/>
        </p:nvSpPr>
        <p:spPr bwMode="auto">
          <a:xfrm>
            <a:off x="5221288" y="4783138"/>
            <a:ext cx="2016125" cy="431800"/>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dirty="0">
                <a:solidFill>
                  <a:srgbClr val="000000"/>
                </a:solidFill>
                <a:latin typeface="楷体_GB2312" pitchFamily="49" charset="-122"/>
                <a:ea typeface="楷体_GB2312" pitchFamily="49" charset="-122"/>
              </a:rPr>
              <a:t>国际开发协会</a:t>
            </a:r>
          </a:p>
        </p:txBody>
      </p:sp>
      <p:sp>
        <p:nvSpPr>
          <p:cNvPr id="92269" name="Rectangle 109">
            <a:extLst>
              <a:ext uri="{FF2B5EF4-FFF2-40B4-BE49-F238E27FC236}">
                <a16:creationId xmlns:a16="http://schemas.microsoft.com/office/drawing/2014/main" id="{FDCB1077-B61C-A072-CC2B-281F18E63692}"/>
              </a:ext>
            </a:extLst>
          </p:cNvPr>
          <p:cNvSpPr>
            <a:spLocks noChangeArrowheads="1"/>
          </p:cNvSpPr>
          <p:nvPr/>
        </p:nvSpPr>
        <p:spPr bwMode="auto">
          <a:xfrm>
            <a:off x="5221288" y="5359400"/>
            <a:ext cx="2016125" cy="431800"/>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a:solidFill>
                  <a:srgbClr val="000000"/>
                </a:solidFill>
                <a:latin typeface="楷体_GB2312" pitchFamily="49" charset="-122"/>
                <a:ea typeface="楷体_GB2312" pitchFamily="49" charset="-122"/>
              </a:rPr>
              <a:t>国际金融公司</a:t>
            </a:r>
          </a:p>
        </p:txBody>
      </p:sp>
      <p:sp>
        <p:nvSpPr>
          <p:cNvPr id="92270" name="Rectangle 110">
            <a:extLst>
              <a:ext uri="{FF2B5EF4-FFF2-40B4-BE49-F238E27FC236}">
                <a16:creationId xmlns:a16="http://schemas.microsoft.com/office/drawing/2014/main" id="{41DF15FF-5360-B25B-2EA7-BB5E448CCCAB}"/>
              </a:ext>
            </a:extLst>
          </p:cNvPr>
          <p:cNvSpPr>
            <a:spLocks noChangeArrowheads="1"/>
          </p:cNvSpPr>
          <p:nvPr/>
        </p:nvSpPr>
        <p:spPr bwMode="auto">
          <a:xfrm>
            <a:off x="5221288" y="5949950"/>
            <a:ext cx="2016125" cy="431800"/>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dirty="0">
                <a:solidFill>
                  <a:srgbClr val="000000"/>
                </a:solidFill>
                <a:latin typeface="楷体_GB2312" pitchFamily="49" charset="-122"/>
                <a:ea typeface="楷体_GB2312" pitchFamily="49" charset="-122"/>
              </a:rPr>
              <a:t>亚洲开发银行</a:t>
            </a:r>
          </a:p>
        </p:txBody>
      </p:sp>
      <p:grpSp>
        <p:nvGrpSpPr>
          <p:cNvPr id="92271" name="Group 111">
            <a:extLst>
              <a:ext uri="{FF2B5EF4-FFF2-40B4-BE49-F238E27FC236}">
                <a16:creationId xmlns:a16="http://schemas.microsoft.com/office/drawing/2014/main" id="{B232AF74-E302-F1C6-AF9C-D9961A50B248}"/>
              </a:ext>
            </a:extLst>
          </p:cNvPr>
          <p:cNvGrpSpPr>
            <a:grpSpLocks/>
          </p:cNvGrpSpPr>
          <p:nvPr/>
        </p:nvGrpSpPr>
        <p:grpSpPr bwMode="auto">
          <a:xfrm>
            <a:off x="4832350" y="3357563"/>
            <a:ext cx="388938" cy="574675"/>
            <a:chOff x="2908" y="1979"/>
            <a:chExt cx="245" cy="362"/>
          </a:xfrm>
        </p:grpSpPr>
        <p:sp>
          <p:nvSpPr>
            <p:cNvPr id="21538" name="Line 112">
              <a:extLst>
                <a:ext uri="{FF2B5EF4-FFF2-40B4-BE49-F238E27FC236}">
                  <a16:creationId xmlns:a16="http://schemas.microsoft.com/office/drawing/2014/main" id="{F8987529-B4B8-FC6A-93BB-49047E43E3D5}"/>
                </a:ext>
              </a:extLst>
            </p:cNvPr>
            <p:cNvSpPr>
              <a:spLocks noChangeShapeType="1"/>
            </p:cNvSpPr>
            <p:nvPr/>
          </p:nvSpPr>
          <p:spPr bwMode="auto">
            <a:xfrm>
              <a:off x="2908" y="2205"/>
              <a:ext cx="91"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9" name="Line 113">
              <a:extLst>
                <a:ext uri="{FF2B5EF4-FFF2-40B4-BE49-F238E27FC236}">
                  <a16:creationId xmlns:a16="http://schemas.microsoft.com/office/drawing/2014/main" id="{9E71C58E-36FB-9D9C-4CE9-0F89044ECC7E}"/>
                </a:ext>
              </a:extLst>
            </p:cNvPr>
            <p:cNvSpPr>
              <a:spLocks noChangeShapeType="1"/>
            </p:cNvSpPr>
            <p:nvPr/>
          </p:nvSpPr>
          <p:spPr bwMode="auto">
            <a:xfrm>
              <a:off x="3008" y="1979"/>
              <a:ext cx="0" cy="36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0" name="Line 114">
              <a:extLst>
                <a:ext uri="{FF2B5EF4-FFF2-40B4-BE49-F238E27FC236}">
                  <a16:creationId xmlns:a16="http://schemas.microsoft.com/office/drawing/2014/main" id="{DD9F8A21-E474-6A0F-12D3-0C2259255B15}"/>
                </a:ext>
              </a:extLst>
            </p:cNvPr>
            <p:cNvSpPr>
              <a:spLocks noChangeShapeType="1"/>
            </p:cNvSpPr>
            <p:nvPr/>
          </p:nvSpPr>
          <p:spPr bwMode="auto">
            <a:xfrm>
              <a:off x="3017" y="1979"/>
              <a:ext cx="136"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1" name="Line 115">
              <a:extLst>
                <a:ext uri="{FF2B5EF4-FFF2-40B4-BE49-F238E27FC236}">
                  <a16:creationId xmlns:a16="http://schemas.microsoft.com/office/drawing/2014/main" id="{7D4CE9D9-D651-418A-3EC4-7202218E648B}"/>
                </a:ext>
              </a:extLst>
            </p:cNvPr>
            <p:cNvSpPr>
              <a:spLocks noChangeShapeType="1"/>
            </p:cNvSpPr>
            <p:nvPr/>
          </p:nvSpPr>
          <p:spPr bwMode="auto">
            <a:xfrm>
              <a:off x="3017" y="2341"/>
              <a:ext cx="136"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276" name="Rectangle 116">
            <a:extLst>
              <a:ext uri="{FF2B5EF4-FFF2-40B4-BE49-F238E27FC236}">
                <a16:creationId xmlns:a16="http://schemas.microsoft.com/office/drawing/2014/main" id="{B4CE8C5D-BF2B-B3B4-10E6-96DF957C2F8C}"/>
              </a:ext>
            </a:extLst>
          </p:cNvPr>
          <p:cNvSpPr>
            <a:spLocks noChangeArrowheads="1"/>
          </p:cNvSpPr>
          <p:nvPr/>
        </p:nvSpPr>
        <p:spPr bwMode="auto">
          <a:xfrm>
            <a:off x="7489825" y="5373688"/>
            <a:ext cx="1655763" cy="431800"/>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a:solidFill>
                  <a:srgbClr val="000000"/>
                </a:solidFill>
                <a:latin typeface="楷体_GB2312" pitchFamily="49" charset="-122"/>
                <a:ea typeface="楷体_GB2312" pitchFamily="49" charset="-122"/>
              </a:rPr>
              <a:t>普通贷款</a:t>
            </a:r>
          </a:p>
        </p:txBody>
      </p:sp>
      <p:sp>
        <p:nvSpPr>
          <p:cNvPr id="92277" name="Rectangle 117">
            <a:extLst>
              <a:ext uri="{FF2B5EF4-FFF2-40B4-BE49-F238E27FC236}">
                <a16:creationId xmlns:a16="http://schemas.microsoft.com/office/drawing/2014/main" id="{FFF504B1-882E-EE4D-5D50-571BBE282924}"/>
              </a:ext>
            </a:extLst>
          </p:cNvPr>
          <p:cNvSpPr>
            <a:spLocks noChangeArrowheads="1"/>
          </p:cNvSpPr>
          <p:nvPr/>
        </p:nvSpPr>
        <p:spPr bwMode="auto">
          <a:xfrm>
            <a:off x="7480300" y="5949950"/>
            <a:ext cx="1655763" cy="431800"/>
          </a:xfrm>
          <a:prstGeom prst="rect">
            <a:avLst/>
          </a:prstGeom>
          <a:gradFill rotWithShape="1">
            <a:gsLst>
              <a:gs pos="0">
                <a:srgbClr val="FFFFFF"/>
              </a:gs>
              <a:gs pos="100000">
                <a:srgbClr val="BBE0E3"/>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a:solidFill>
                  <a:srgbClr val="000000"/>
                </a:solidFill>
                <a:latin typeface="楷体_GB2312" pitchFamily="49" charset="-122"/>
                <a:ea typeface="楷体_GB2312" pitchFamily="49" charset="-122"/>
              </a:rPr>
              <a:t>特别基金</a:t>
            </a:r>
          </a:p>
        </p:txBody>
      </p:sp>
      <p:grpSp>
        <p:nvGrpSpPr>
          <p:cNvPr id="92278" name="Group 118">
            <a:extLst>
              <a:ext uri="{FF2B5EF4-FFF2-40B4-BE49-F238E27FC236}">
                <a16:creationId xmlns:a16="http://schemas.microsoft.com/office/drawing/2014/main" id="{7ADDFBB4-B376-905E-A392-DE7A34E4F59F}"/>
              </a:ext>
            </a:extLst>
          </p:cNvPr>
          <p:cNvGrpSpPr>
            <a:grpSpLocks/>
          </p:cNvGrpSpPr>
          <p:nvPr/>
        </p:nvGrpSpPr>
        <p:grpSpPr bwMode="auto">
          <a:xfrm>
            <a:off x="4787900" y="4508500"/>
            <a:ext cx="431800" cy="1657350"/>
            <a:chOff x="2880" y="2704"/>
            <a:chExt cx="272" cy="1044"/>
          </a:xfrm>
        </p:grpSpPr>
        <p:sp>
          <p:nvSpPr>
            <p:cNvPr id="21533" name="Line 119">
              <a:extLst>
                <a:ext uri="{FF2B5EF4-FFF2-40B4-BE49-F238E27FC236}">
                  <a16:creationId xmlns:a16="http://schemas.microsoft.com/office/drawing/2014/main" id="{5DC8502B-4DAC-666F-EBB2-11B18B62BB58}"/>
                </a:ext>
              </a:extLst>
            </p:cNvPr>
            <p:cNvSpPr>
              <a:spLocks noChangeShapeType="1"/>
            </p:cNvSpPr>
            <p:nvPr/>
          </p:nvSpPr>
          <p:spPr bwMode="auto">
            <a:xfrm>
              <a:off x="2880" y="3748"/>
              <a:ext cx="27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4" name="Line 120">
              <a:extLst>
                <a:ext uri="{FF2B5EF4-FFF2-40B4-BE49-F238E27FC236}">
                  <a16:creationId xmlns:a16="http://schemas.microsoft.com/office/drawing/2014/main" id="{8C5078D8-7DD1-095E-2C96-542A0B80D002}"/>
                </a:ext>
              </a:extLst>
            </p:cNvPr>
            <p:cNvSpPr>
              <a:spLocks noChangeShapeType="1"/>
            </p:cNvSpPr>
            <p:nvPr/>
          </p:nvSpPr>
          <p:spPr bwMode="auto">
            <a:xfrm flipV="1">
              <a:off x="3007" y="2704"/>
              <a:ext cx="0" cy="1044"/>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5" name="Line 121">
              <a:extLst>
                <a:ext uri="{FF2B5EF4-FFF2-40B4-BE49-F238E27FC236}">
                  <a16:creationId xmlns:a16="http://schemas.microsoft.com/office/drawing/2014/main" id="{D3E89307-5415-32AA-0B2F-88A3D5C47FD1}"/>
                </a:ext>
              </a:extLst>
            </p:cNvPr>
            <p:cNvSpPr>
              <a:spLocks noChangeShapeType="1"/>
            </p:cNvSpPr>
            <p:nvPr/>
          </p:nvSpPr>
          <p:spPr bwMode="auto">
            <a:xfrm>
              <a:off x="3016" y="2704"/>
              <a:ext cx="136"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6" name="Line 122">
              <a:extLst>
                <a:ext uri="{FF2B5EF4-FFF2-40B4-BE49-F238E27FC236}">
                  <a16:creationId xmlns:a16="http://schemas.microsoft.com/office/drawing/2014/main" id="{89D90D6C-A2D9-908A-0967-F0E8096F35C9}"/>
                </a:ext>
              </a:extLst>
            </p:cNvPr>
            <p:cNvSpPr>
              <a:spLocks noChangeShapeType="1"/>
            </p:cNvSpPr>
            <p:nvPr/>
          </p:nvSpPr>
          <p:spPr bwMode="auto">
            <a:xfrm>
              <a:off x="3016" y="3022"/>
              <a:ext cx="136"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7" name="Line 123">
              <a:extLst>
                <a:ext uri="{FF2B5EF4-FFF2-40B4-BE49-F238E27FC236}">
                  <a16:creationId xmlns:a16="http://schemas.microsoft.com/office/drawing/2014/main" id="{70B3B897-E48A-FED9-03E7-9EFEB21A747D}"/>
                </a:ext>
              </a:extLst>
            </p:cNvPr>
            <p:cNvSpPr>
              <a:spLocks noChangeShapeType="1"/>
            </p:cNvSpPr>
            <p:nvPr/>
          </p:nvSpPr>
          <p:spPr bwMode="auto">
            <a:xfrm>
              <a:off x="3016" y="3385"/>
              <a:ext cx="136"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文本框 1">
            <a:extLst>
              <a:ext uri="{FF2B5EF4-FFF2-40B4-BE49-F238E27FC236}">
                <a16:creationId xmlns:a16="http://schemas.microsoft.com/office/drawing/2014/main" id="{64EFD39E-43E4-057F-BFFD-FB02191D512B}"/>
              </a:ext>
            </a:extLst>
          </p:cNvPr>
          <p:cNvSpPr txBox="1"/>
          <p:nvPr/>
        </p:nvSpPr>
        <p:spPr>
          <a:xfrm>
            <a:off x="5012610" y="1570632"/>
            <a:ext cx="3831350" cy="646331"/>
          </a:xfrm>
          <a:prstGeom prst="rect">
            <a:avLst/>
          </a:prstGeom>
          <a:noFill/>
        </p:spPr>
        <p:txBody>
          <a:bodyPr wrap="square" rtlCol="0">
            <a:spAutoFit/>
          </a:bodyPr>
          <a:lstStyle/>
          <a:p>
            <a:r>
              <a:rPr kumimoji="1" lang="zh-CN" altLang="en-US" b="1" dirty="0">
                <a:solidFill>
                  <a:srgbClr val="FF0000"/>
                </a:solidFill>
                <a:latin typeface="Times New Roman" panose="02020603050405020304" pitchFamily="18" charset="0"/>
                <a:ea typeface="楷体_GB2312" pitchFamily="49" charset="-122"/>
              </a:rPr>
              <a:t>经济援助性质、期限长、利率低、指定用途、数量有限</a:t>
            </a:r>
          </a:p>
        </p:txBody>
      </p:sp>
      <p:sp>
        <p:nvSpPr>
          <p:cNvPr id="3" name="文本框 2">
            <a:extLst>
              <a:ext uri="{FF2B5EF4-FFF2-40B4-BE49-F238E27FC236}">
                <a16:creationId xmlns:a16="http://schemas.microsoft.com/office/drawing/2014/main" id="{190EF8CC-84B8-B42B-99D2-506B2E3E2280}"/>
              </a:ext>
            </a:extLst>
          </p:cNvPr>
          <p:cNvSpPr txBox="1"/>
          <p:nvPr/>
        </p:nvSpPr>
        <p:spPr>
          <a:xfrm>
            <a:off x="5000778" y="2420888"/>
            <a:ext cx="4035715" cy="646331"/>
          </a:xfrm>
          <a:prstGeom prst="rect">
            <a:avLst/>
          </a:prstGeom>
          <a:noFill/>
        </p:spPr>
        <p:txBody>
          <a:bodyPr wrap="square" rtlCol="0">
            <a:spAutoFit/>
          </a:bodyPr>
          <a:lstStyle/>
          <a:p>
            <a:r>
              <a:rPr kumimoji="1" lang="zh-CN" altLang="en-US" b="1" dirty="0">
                <a:solidFill>
                  <a:srgbClr val="0070C0"/>
                </a:solidFill>
                <a:latin typeface="Times New Roman" panose="02020603050405020304" pitchFamily="18" charset="0"/>
                <a:ea typeface="楷体_GB2312" pitchFamily="49" charset="-122"/>
              </a:rPr>
              <a:t>筹措资金迅速、限制条件少、手续简单、利率高、还款期短、风险大</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92253"/>
                                        </p:tgtEl>
                                        <p:attrNameLst>
                                          <p:attrName>style.visibility</p:attrName>
                                        </p:attrNameLst>
                                      </p:cBhvr>
                                      <p:to>
                                        <p:strVal val="visible"/>
                                      </p:to>
                                    </p:set>
                                    <p:animEffect transition="in" filter="slide(fromBottom)">
                                      <p:cBhvr>
                                        <p:cTn id="7" dur="500"/>
                                        <p:tgtEl>
                                          <p:spTgt spid="92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92254"/>
                                        </p:tgtEl>
                                        <p:attrNameLst>
                                          <p:attrName>style.visibility</p:attrName>
                                        </p:attrNameLst>
                                      </p:cBhvr>
                                      <p:to>
                                        <p:strVal val="visible"/>
                                      </p:to>
                                    </p:set>
                                    <p:animEffect transition="in" filter="slide(fromLeft)">
                                      <p:cBhvr>
                                        <p:cTn id="12" dur="1000"/>
                                        <p:tgtEl>
                                          <p:spTgt spid="92254"/>
                                        </p:tgtEl>
                                      </p:cBhvr>
                                    </p:animEffect>
                                  </p:childTnLst>
                                </p:cTn>
                              </p:par>
                            </p:childTnLst>
                          </p:cTn>
                        </p:par>
                        <p:par>
                          <p:cTn id="13" fill="hold" nodeType="afterGroup">
                            <p:stCondLst>
                              <p:cond delay="1000"/>
                            </p:stCondLst>
                            <p:childTnLst>
                              <p:par>
                                <p:cTn id="14" presetID="12" presetClass="entr" presetSubtype="8" fill="hold" nodeType="afterEffect">
                                  <p:stCondLst>
                                    <p:cond delay="0"/>
                                  </p:stCondLst>
                                  <p:childTnLst>
                                    <p:set>
                                      <p:cBhvr>
                                        <p:cTn id="15" dur="1" fill="hold">
                                          <p:stCondLst>
                                            <p:cond delay="0"/>
                                          </p:stCondLst>
                                        </p:cTn>
                                        <p:tgtEl>
                                          <p:spTgt spid="92244"/>
                                        </p:tgtEl>
                                        <p:attrNameLst>
                                          <p:attrName>style.visibility</p:attrName>
                                        </p:attrNameLst>
                                      </p:cBhvr>
                                      <p:to>
                                        <p:strVal val="visible"/>
                                      </p:to>
                                    </p:set>
                                    <p:animEffect transition="in" filter="slide(fromLeft)">
                                      <p:cBhvr>
                                        <p:cTn id="16" dur="500"/>
                                        <p:tgtEl>
                                          <p:spTgt spid="92244"/>
                                        </p:tgtEl>
                                      </p:cBhvr>
                                    </p:animEffect>
                                  </p:childTnLst>
                                </p:cTn>
                              </p:par>
                            </p:childTnLst>
                          </p:cTn>
                        </p:par>
                        <p:par>
                          <p:cTn id="17" fill="hold" nodeType="afterGroup">
                            <p:stCondLst>
                              <p:cond delay="1500"/>
                            </p:stCondLst>
                            <p:childTnLst>
                              <p:par>
                                <p:cTn id="18" presetID="9" presetClass="entr" presetSubtype="0" fill="hold" nodeType="afterEffect">
                                  <p:stCondLst>
                                    <p:cond delay="0"/>
                                  </p:stCondLst>
                                  <p:childTnLst>
                                    <p:set>
                                      <p:cBhvr>
                                        <p:cTn id="19" dur="1" fill="hold">
                                          <p:stCondLst>
                                            <p:cond delay="0"/>
                                          </p:stCondLst>
                                        </p:cTn>
                                        <p:tgtEl>
                                          <p:spTgt spid="92243"/>
                                        </p:tgtEl>
                                        <p:attrNameLst>
                                          <p:attrName>style.visibility</p:attrName>
                                        </p:attrNameLst>
                                      </p:cBhvr>
                                      <p:to>
                                        <p:strVal val="visible"/>
                                      </p:to>
                                    </p:set>
                                    <p:animEffect transition="in" filter="dissolve">
                                      <p:cBhvr>
                                        <p:cTn id="20" dur="500"/>
                                        <p:tgtEl>
                                          <p:spTgt spid="92243"/>
                                        </p:tgtEl>
                                      </p:cBhvr>
                                    </p:animEffect>
                                  </p:childTnLst>
                                </p:cTn>
                              </p:par>
                            </p:childTnLst>
                          </p:cTn>
                        </p:par>
                        <p:par>
                          <p:cTn id="21" fill="hold" nodeType="afterGroup">
                            <p:stCondLst>
                              <p:cond delay="2000"/>
                            </p:stCondLst>
                            <p:childTnLst>
                              <p:par>
                                <p:cTn id="22" presetID="9" presetClass="entr" presetSubtype="0" fill="hold" nodeType="afterEffect">
                                  <p:stCondLst>
                                    <p:cond delay="0"/>
                                  </p:stCondLst>
                                  <p:childTnLst>
                                    <p:set>
                                      <p:cBhvr>
                                        <p:cTn id="23" dur="1" fill="hold">
                                          <p:stCondLst>
                                            <p:cond delay="0"/>
                                          </p:stCondLst>
                                        </p:cTn>
                                        <p:tgtEl>
                                          <p:spTgt spid="92242"/>
                                        </p:tgtEl>
                                        <p:attrNameLst>
                                          <p:attrName>style.visibility</p:attrName>
                                        </p:attrNameLst>
                                      </p:cBhvr>
                                      <p:to>
                                        <p:strVal val="visible"/>
                                      </p:to>
                                    </p:set>
                                    <p:animEffect transition="in" filter="dissolve">
                                      <p:cBhvr>
                                        <p:cTn id="24" dur="500"/>
                                        <p:tgtEl>
                                          <p:spTgt spid="92242"/>
                                        </p:tgtEl>
                                      </p:cBhvr>
                                    </p:animEffect>
                                  </p:childTnLst>
                                </p:cTn>
                              </p:par>
                            </p:childTnLst>
                          </p:cTn>
                        </p:par>
                        <p:par>
                          <p:cTn id="25" fill="hold" nodeType="afterGroup">
                            <p:stCondLst>
                              <p:cond delay="2500"/>
                            </p:stCondLst>
                            <p:childTnLst>
                              <p:par>
                                <p:cTn id="26" presetID="9" presetClass="entr" presetSubtype="0" fill="hold" nodeType="afterEffect">
                                  <p:stCondLst>
                                    <p:cond delay="0"/>
                                  </p:stCondLst>
                                  <p:childTnLst>
                                    <p:set>
                                      <p:cBhvr>
                                        <p:cTn id="27" dur="1" fill="hold">
                                          <p:stCondLst>
                                            <p:cond delay="0"/>
                                          </p:stCondLst>
                                        </p:cTn>
                                        <p:tgtEl>
                                          <p:spTgt spid="92241"/>
                                        </p:tgtEl>
                                        <p:attrNameLst>
                                          <p:attrName>style.visibility</p:attrName>
                                        </p:attrNameLst>
                                      </p:cBhvr>
                                      <p:to>
                                        <p:strVal val="visible"/>
                                      </p:to>
                                    </p:set>
                                    <p:animEffect transition="in" filter="dissolve">
                                      <p:cBhvr>
                                        <p:cTn id="28" dur="500"/>
                                        <p:tgtEl>
                                          <p:spTgt spid="92241"/>
                                        </p:tgtEl>
                                      </p:cBhvr>
                                    </p:animEffect>
                                  </p:childTnLst>
                                </p:cTn>
                              </p:par>
                            </p:childTnLst>
                          </p:cTn>
                        </p:par>
                        <p:par>
                          <p:cTn id="29" fill="hold" nodeType="afterGroup">
                            <p:stCondLst>
                              <p:cond delay="3000"/>
                            </p:stCondLst>
                            <p:childTnLst>
                              <p:par>
                                <p:cTn id="30" presetID="9" presetClass="entr" presetSubtype="0" fill="hold" nodeType="afterEffect">
                                  <p:stCondLst>
                                    <p:cond delay="0"/>
                                  </p:stCondLst>
                                  <p:childTnLst>
                                    <p:set>
                                      <p:cBhvr>
                                        <p:cTn id="31" dur="1" fill="hold">
                                          <p:stCondLst>
                                            <p:cond delay="0"/>
                                          </p:stCondLst>
                                        </p:cTn>
                                        <p:tgtEl>
                                          <p:spTgt spid="92239"/>
                                        </p:tgtEl>
                                        <p:attrNameLst>
                                          <p:attrName>style.visibility</p:attrName>
                                        </p:attrNameLst>
                                      </p:cBhvr>
                                      <p:to>
                                        <p:strVal val="visible"/>
                                      </p:to>
                                    </p:set>
                                    <p:animEffect transition="in" filter="dissolve">
                                      <p:cBhvr>
                                        <p:cTn id="32" dur="500"/>
                                        <p:tgtEl>
                                          <p:spTgt spid="92239"/>
                                        </p:tgtEl>
                                      </p:cBhvr>
                                    </p:animEffect>
                                  </p:childTnLst>
                                </p:cTn>
                              </p:par>
                            </p:childTnLst>
                          </p:cTn>
                        </p:par>
                        <p:par>
                          <p:cTn id="33" fill="hold" nodeType="afterGroup">
                            <p:stCondLst>
                              <p:cond delay="3500"/>
                            </p:stCondLst>
                            <p:childTnLst>
                              <p:par>
                                <p:cTn id="34" presetID="9" presetClass="entr" presetSubtype="0" fill="hold" nodeType="afterEffect">
                                  <p:stCondLst>
                                    <p:cond delay="0"/>
                                  </p:stCondLst>
                                  <p:childTnLst>
                                    <p:set>
                                      <p:cBhvr>
                                        <p:cTn id="35" dur="1" fill="hold">
                                          <p:stCondLst>
                                            <p:cond delay="0"/>
                                          </p:stCondLst>
                                        </p:cTn>
                                        <p:tgtEl>
                                          <p:spTgt spid="92240"/>
                                        </p:tgtEl>
                                        <p:attrNameLst>
                                          <p:attrName>style.visibility</p:attrName>
                                        </p:attrNameLst>
                                      </p:cBhvr>
                                      <p:to>
                                        <p:strVal val="visible"/>
                                      </p:to>
                                    </p:set>
                                    <p:animEffect transition="in" filter="dissolve">
                                      <p:cBhvr>
                                        <p:cTn id="36" dur="500"/>
                                        <p:tgtEl>
                                          <p:spTgt spid="92240"/>
                                        </p:tgtEl>
                                      </p:cBhvr>
                                    </p:animEffect>
                                  </p:childTnLst>
                                </p:cTn>
                              </p:par>
                            </p:childTnLst>
                          </p:cTn>
                        </p:par>
                        <p:par>
                          <p:cTn id="37" fill="hold" nodeType="afterGroup">
                            <p:stCondLst>
                              <p:cond delay="4000"/>
                            </p:stCondLst>
                            <p:childTnLst>
                              <p:par>
                                <p:cTn id="38" presetID="12" presetClass="entr" presetSubtype="8" fill="hold" nodeType="afterEffect">
                                  <p:stCondLst>
                                    <p:cond delay="0"/>
                                  </p:stCondLst>
                                  <p:childTnLst>
                                    <p:set>
                                      <p:cBhvr>
                                        <p:cTn id="39" dur="1" fill="hold">
                                          <p:stCondLst>
                                            <p:cond delay="0"/>
                                          </p:stCondLst>
                                        </p:cTn>
                                        <p:tgtEl>
                                          <p:spTgt spid="92271"/>
                                        </p:tgtEl>
                                        <p:attrNameLst>
                                          <p:attrName>style.visibility</p:attrName>
                                        </p:attrNameLst>
                                      </p:cBhvr>
                                      <p:to>
                                        <p:strVal val="visible"/>
                                      </p:to>
                                    </p:set>
                                    <p:animEffect transition="in" filter="slide(fromLeft)">
                                      <p:cBhvr>
                                        <p:cTn id="40" dur="500"/>
                                        <p:tgtEl>
                                          <p:spTgt spid="92271"/>
                                        </p:tgtEl>
                                      </p:cBhvr>
                                    </p:animEffect>
                                  </p:childTnLst>
                                </p:cTn>
                              </p:par>
                            </p:childTnLst>
                          </p:cTn>
                        </p:par>
                        <p:par>
                          <p:cTn id="41" fill="hold" nodeType="afterGroup">
                            <p:stCondLst>
                              <p:cond delay="4500"/>
                            </p:stCondLst>
                            <p:childTnLst>
                              <p:par>
                                <p:cTn id="42" presetID="9" presetClass="entr" presetSubtype="0" fill="hold" nodeType="afterEffect">
                                  <p:stCondLst>
                                    <p:cond delay="0"/>
                                  </p:stCondLst>
                                  <p:childTnLst>
                                    <p:set>
                                      <p:cBhvr>
                                        <p:cTn id="43" dur="1" fill="hold">
                                          <p:stCondLst>
                                            <p:cond delay="0"/>
                                          </p:stCondLst>
                                        </p:cTn>
                                        <p:tgtEl>
                                          <p:spTgt spid="92261"/>
                                        </p:tgtEl>
                                        <p:attrNameLst>
                                          <p:attrName>style.visibility</p:attrName>
                                        </p:attrNameLst>
                                      </p:cBhvr>
                                      <p:to>
                                        <p:strVal val="visible"/>
                                      </p:to>
                                    </p:set>
                                    <p:animEffect transition="in" filter="dissolve">
                                      <p:cBhvr>
                                        <p:cTn id="44" dur="500"/>
                                        <p:tgtEl>
                                          <p:spTgt spid="92261"/>
                                        </p:tgtEl>
                                      </p:cBhvr>
                                    </p:animEffect>
                                  </p:childTnLst>
                                </p:cTn>
                              </p:par>
                            </p:childTnLst>
                          </p:cTn>
                        </p:par>
                        <p:par>
                          <p:cTn id="45" fill="hold" nodeType="afterGroup">
                            <p:stCondLst>
                              <p:cond delay="5000"/>
                            </p:stCondLst>
                            <p:childTnLst>
                              <p:par>
                                <p:cTn id="46" presetID="9" presetClass="entr" presetSubtype="0" fill="hold" nodeType="afterEffect">
                                  <p:stCondLst>
                                    <p:cond delay="0"/>
                                  </p:stCondLst>
                                  <p:childTnLst>
                                    <p:set>
                                      <p:cBhvr>
                                        <p:cTn id="47" dur="1" fill="hold">
                                          <p:stCondLst>
                                            <p:cond delay="0"/>
                                          </p:stCondLst>
                                        </p:cTn>
                                        <p:tgtEl>
                                          <p:spTgt spid="92262"/>
                                        </p:tgtEl>
                                        <p:attrNameLst>
                                          <p:attrName>style.visibility</p:attrName>
                                        </p:attrNameLst>
                                      </p:cBhvr>
                                      <p:to>
                                        <p:strVal val="visible"/>
                                      </p:to>
                                    </p:set>
                                    <p:animEffect transition="in" filter="dissolve">
                                      <p:cBhvr>
                                        <p:cTn id="48" dur="500"/>
                                        <p:tgtEl>
                                          <p:spTgt spid="92262"/>
                                        </p:tgtEl>
                                      </p:cBhvr>
                                    </p:animEffect>
                                  </p:childTnLst>
                                </p:cTn>
                              </p:par>
                            </p:childTnLst>
                          </p:cTn>
                        </p:par>
                        <p:par>
                          <p:cTn id="49" fill="hold" nodeType="afterGroup">
                            <p:stCondLst>
                              <p:cond delay="5500"/>
                            </p:stCondLst>
                            <p:childTnLst>
                              <p:par>
                                <p:cTn id="50" presetID="12" presetClass="entr" presetSubtype="8" fill="hold" nodeType="afterEffect">
                                  <p:stCondLst>
                                    <p:cond delay="0"/>
                                  </p:stCondLst>
                                  <p:childTnLst>
                                    <p:set>
                                      <p:cBhvr>
                                        <p:cTn id="51" dur="1" fill="hold">
                                          <p:stCondLst>
                                            <p:cond delay="0"/>
                                          </p:stCondLst>
                                        </p:cTn>
                                        <p:tgtEl>
                                          <p:spTgt spid="92278"/>
                                        </p:tgtEl>
                                        <p:attrNameLst>
                                          <p:attrName>style.visibility</p:attrName>
                                        </p:attrNameLst>
                                      </p:cBhvr>
                                      <p:to>
                                        <p:strVal val="visible"/>
                                      </p:to>
                                    </p:set>
                                    <p:animEffect transition="in" filter="slide(fromLeft)">
                                      <p:cBhvr>
                                        <p:cTn id="52" dur="500"/>
                                        <p:tgtEl>
                                          <p:spTgt spid="92278"/>
                                        </p:tgtEl>
                                      </p:cBhvr>
                                    </p:animEffect>
                                  </p:childTnLst>
                                </p:cTn>
                              </p:par>
                            </p:childTnLst>
                          </p:cTn>
                        </p:par>
                        <p:par>
                          <p:cTn id="53" fill="hold" nodeType="afterGroup">
                            <p:stCondLst>
                              <p:cond delay="6000"/>
                            </p:stCondLst>
                            <p:childTnLst>
                              <p:par>
                                <p:cTn id="54" presetID="9" presetClass="entr" presetSubtype="0" fill="hold" nodeType="afterEffect">
                                  <p:stCondLst>
                                    <p:cond delay="0"/>
                                  </p:stCondLst>
                                  <p:childTnLst>
                                    <p:set>
                                      <p:cBhvr>
                                        <p:cTn id="55" dur="1" fill="hold">
                                          <p:stCondLst>
                                            <p:cond delay="0"/>
                                          </p:stCondLst>
                                        </p:cTn>
                                        <p:tgtEl>
                                          <p:spTgt spid="92257"/>
                                        </p:tgtEl>
                                        <p:attrNameLst>
                                          <p:attrName>style.visibility</p:attrName>
                                        </p:attrNameLst>
                                      </p:cBhvr>
                                      <p:to>
                                        <p:strVal val="visible"/>
                                      </p:to>
                                    </p:set>
                                    <p:animEffect transition="in" filter="dissolve">
                                      <p:cBhvr>
                                        <p:cTn id="56" dur="500"/>
                                        <p:tgtEl>
                                          <p:spTgt spid="92257"/>
                                        </p:tgtEl>
                                      </p:cBhvr>
                                    </p:animEffect>
                                  </p:childTnLst>
                                </p:cTn>
                              </p:par>
                            </p:childTnLst>
                          </p:cTn>
                        </p:par>
                        <p:par>
                          <p:cTn id="57" fill="hold" nodeType="afterGroup">
                            <p:stCondLst>
                              <p:cond delay="6500"/>
                            </p:stCondLst>
                            <p:childTnLst>
                              <p:par>
                                <p:cTn id="58" presetID="9" presetClass="entr" presetSubtype="0" fill="hold" nodeType="afterEffect">
                                  <p:stCondLst>
                                    <p:cond delay="0"/>
                                  </p:stCondLst>
                                  <p:childTnLst>
                                    <p:set>
                                      <p:cBhvr>
                                        <p:cTn id="59" dur="1" fill="hold">
                                          <p:stCondLst>
                                            <p:cond delay="0"/>
                                          </p:stCondLst>
                                        </p:cTn>
                                        <p:tgtEl>
                                          <p:spTgt spid="92268"/>
                                        </p:tgtEl>
                                        <p:attrNameLst>
                                          <p:attrName>style.visibility</p:attrName>
                                        </p:attrNameLst>
                                      </p:cBhvr>
                                      <p:to>
                                        <p:strVal val="visible"/>
                                      </p:to>
                                    </p:set>
                                    <p:animEffect transition="in" filter="dissolve">
                                      <p:cBhvr>
                                        <p:cTn id="60" dur="500"/>
                                        <p:tgtEl>
                                          <p:spTgt spid="92268"/>
                                        </p:tgtEl>
                                      </p:cBhvr>
                                    </p:animEffect>
                                  </p:childTnLst>
                                </p:cTn>
                              </p:par>
                            </p:childTnLst>
                          </p:cTn>
                        </p:par>
                        <p:par>
                          <p:cTn id="61" fill="hold" nodeType="afterGroup">
                            <p:stCondLst>
                              <p:cond delay="7000"/>
                            </p:stCondLst>
                            <p:childTnLst>
                              <p:par>
                                <p:cTn id="62" presetID="9" presetClass="entr" presetSubtype="0" fill="hold" nodeType="afterEffect">
                                  <p:stCondLst>
                                    <p:cond delay="0"/>
                                  </p:stCondLst>
                                  <p:childTnLst>
                                    <p:set>
                                      <p:cBhvr>
                                        <p:cTn id="63" dur="1" fill="hold">
                                          <p:stCondLst>
                                            <p:cond delay="0"/>
                                          </p:stCondLst>
                                        </p:cTn>
                                        <p:tgtEl>
                                          <p:spTgt spid="92269"/>
                                        </p:tgtEl>
                                        <p:attrNameLst>
                                          <p:attrName>style.visibility</p:attrName>
                                        </p:attrNameLst>
                                      </p:cBhvr>
                                      <p:to>
                                        <p:strVal val="visible"/>
                                      </p:to>
                                    </p:set>
                                    <p:animEffect transition="in" filter="dissolve">
                                      <p:cBhvr>
                                        <p:cTn id="64" dur="500"/>
                                        <p:tgtEl>
                                          <p:spTgt spid="92269"/>
                                        </p:tgtEl>
                                      </p:cBhvr>
                                    </p:animEffect>
                                  </p:childTnLst>
                                </p:cTn>
                              </p:par>
                            </p:childTnLst>
                          </p:cTn>
                        </p:par>
                        <p:par>
                          <p:cTn id="65" fill="hold" nodeType="afterGroup">
                            <p:stCondLst>
                              <p:cond delay="7500"/>
                            </p:stCondLst>
                            <p:childTnLst>
                              <p:par>
                                <p:cTn id="66" presetID="9" presetClass="entr" presetSubtype="0" fill="hold" nodeType="afterEffect">
                                  <p:stCondLst>
                                    <p:cond delay="0"/>
                                  </p:stCondLst>
                                  <p:childTnLst>
                                    <p:set>
                                      <p:cBhvr>
                                        <p:cTn id="67" dur="1" fill="hold">
                                          <p:stCondLst>
                                            <p:cond delay="0"/>
                                          </p:stCondLst>
                                        </p:cTn>
                                        <p:tgtEl>
                                          <p:spTgt spid="92270"/>
                                        </p:tgtEl>
                                        <p:attrNameLst>
                                          <p:attrName>style.visibility</p:attrName>
                                        </p:attrNameLst>
                                      </p:cBhvr>
                                      <p:to>
                                        <p:strVal val="visible"/>
                                      </p:to>
                                    </p:set>
                                    <p:animEffect transition="in" filter="dissolve">
                                      <p:cBhvr>
                                        <p:cTn id="68" dur="500"/>
                                        <p:tgtEl>
                                          <p:spTgt spid="92270"/>
                                        </p:tgtEl>
                                      </p:cBhvr>
                                    </p:animEffect>
                                  </p:childTnLst>
                                </p:cTn>
                              </p:par>
                            </p:childTnLst>
                          </p:cTn>
                        </p:par>
                        <p:par>
                          <p:cTn id="69" fill="hold" nodeType="afterGroup">
                            <p:stCondLst>
                              <p:cond delay="8000"/>
                            </p:stCondLst>
                            <p:childTnLst>
                              <p:par>
                                <p:cTn id="70" presetID="12" presetClass="entr" presetSubtype="8" fill="hold" nodeType="afterEffect">
                                  <p:stCondLst>
                                    <p:cond delay="0"/>
                                  </p:stCondLst>
                                  <p:childTnLst>
                                    <p:set>
                                      <p:cBhvr>
                                        <p:cTn id="71" dur="1" fill="hold">
                                          <p:stCondLst>
                                            <p:cond delay="0"/>
                                          </p:stCondLst>
                                        </p:cTn>
                                        <p:tgtEl>
                                          <p:spTgt spid="92235"/>
                                        </p:tgtEl>
                                        <p:attrNameLst>
                                          <p:attrName>style.visibility</p:attrName>
                                        </p:attrNameLst>
                                      </p:cBhvr>
                                      <p:to>
                                        <p:strVal val="visible"/>
                                      </p:to>
                                    </p:set>
                                    <p:animEffect transition="in" filter="slide(fromLeft)">
                                      <p:cBhvr>
                                        <p:cTn id="72" dur="500"/>
                                        <p:tgtEl>
                                          <p:spTgt spid="92235"/>
                                        </p:tgtEl>
                                      </p:cBhvr>
                                    </p:animEffect>
                                  </p:childTnLst>
                                </p:cTn>
                              </p:par>
                            </p:childTnLst>
                          </p:cTn>
                        </p:par>
                        <p:par>
                          <p:cTn id="73" fill="hold" nodeType="afterGroup">
                            <p:stCondLst>
                              <p:cond delay="8500"/>
                            </p:stCondLst>
                            <p:childTnLst>
                              <p:par>
                                <p:cTn id="74" presetID="9" presetClass="entr" presetSubtype="0" fill="hold" nodeType="afterEffect">
                                  <p:stCondLst>
                                    <p:cond delay="0"/>
                                  </p:stCondLst>
                                  <p:childTnLst>
                                    <p:set>
                                      <p:cBhvr>
                                        <p:cTn id="75" dur="1" fill="hold">
                                          <p:stCondLst>
                                            <p:cond delay="0"/>
                                          </p:stCondLst>
                                        </p:cTn>
                                        <p:tgtEl>
                                          <p:spTgt spid="92276"/>
                                        </p:tgtEl>
                                        <p:attrNameLst>
                                          <p:attrName>style.visibility</p:attrName>
                                        </p:attrNameLst>
                                      </p:cBhvr>
                                      <p:to>
                                        <p:strVal val="visible"/>
                                      </p:to>
                                    </p:set>
                                    <p:animEffect transition="in" filter="dissolve">
                                      <p:cBhvr>
                                        <p:cTn id="76" dur="500"/>
                                        <p:tgtEl>
                                          <p:spTgt spid="92276"/>
                                        </p:tgtEl>
                                      </p:cBhvr>
                                    </p:animEffect>
                                  </p:childTnLst>
                                </p:cTn>
                              </p:par>
                            </p:childTnLst>
                          </p:cTn>
                        </p:par>
                        <p:par>
                          <p:cTn id="77" fill="hold" nodeType="afterGroup">
                            <p:stCondLst>
                              <p:cond delay="9000"/>
                            </p:stCondLst>
                            <p:childTnLst>
                              <p:par>
                                <p:cTn id="78" presetID="9" presetClass="entr" presetSubtype="0" fill="hold" nodeType="afterEffect">
                                  <p:stCondLst>
                                    <p:cond delay="0"/>
                                  </p:stCondLst>
                                  <p:childTnLst>
                                    <p:set>
                                      <p:cBhvr>
                                        <p:cTn id="79" dur="1" fill="hold">
                                          <p:stCondLst>
                                            <p:cond delay="0"/>
                                          </p:stCondLst>
                                        </p:cTn>
                                        <p:tgtEl>
                                          <p:spTgt spid="92277"/>
                                        </p:tgtEl>
                                        <p:attrNameLst>
                                          <p:attrName>style.visibility</p:attrName>
                                        </p:attrNameLst>
                                      </p:cBhvr>
                                      <p:to>
                                        <p:strVal val="visible"/>
                                      </p:to>
                                    </p:set>
                                    <p:animEffect transition="in" filter="dissolve">
                                      <p:cBhvr>
                                        <p:cTn id="80" dur="500"/>
                                        <p:tgtEl>
                                          <p:spTgt spid="92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a:extLst>
              <a:ext uri="{FF2B5EF4-FFF2-40B4-BE49-F238E27FC236}">
                <a16:creationId xmlns:a16="http://schemas.microsoft.com/office/drawing/2014/main" id="{D50ABCE8-B68A-F0A4-B0A5-A4B3237435D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B3F05A4-2A95-7349-B3BB-588C00A06D5C}" type="slidenum">
              <a:rPr kumimoji="0" lang="en-US" altLang="zh-CN" sz="1000" smtClean="0">
                <a:solidFill>
                  <a:schemeClr val="bg2"/>
                </a:solidFill>
                <a:ea typeface="华文行楷" panose="02010800040101010101" pitchFamily="2" charset="-122"/>
              </a:rPr>
              <a:pPr>
                <a:spcBef>
                  <a:spcPct val="0"/>
                </a:spcBef>
                <a:buClrTx/>
                <a:buSzTx/>
                <a:buFontTx/>
                <a:buNone/>
              </a:pPr>
              <a:t>23</a:t>
            </a:fld>
            <a:endParaRPr kumimoji="0" lang="en-US" altLang="zh-CN" sz="1000">
              <a:solidFill>
                <a:schemeClr val="bg2"/>
              </a:solidFill>
              <a:ea typeface="华文行楷" panose="02010800040101010101" pitchFamily="2" charset="-122"/>
            </a:endParaRPr>
          </a:p>
        </p:txBody>
      </p:sp>
      <p:sp>
        <p:nvSpPr>
          <p:cNvPr id="22531" name="Rectangle 2">
            <a:extLst>
              <a:ext uri="{FF2B5EF4-FFF2-40B4-BE49-F238E27FC236}">
                <a16:creationId xmlns:a16="http://schemas.microsoft.com/office/drawing/2014/main" id="{2FC17BFA-B46A-9AEF-92DC-E3280E266198}"/>
              </a:ext>
            </a:extLst>
          </p:cNvPr>
          <p:cNvSpPr>
            <a:spLocks noGrp="1" noChangeArrowheads="1"/>
          </p:cNvSpPr>
          <p:nvPr>
            <p:ph type="title"/>
          </p:nvPr>
        </p:nvSpPr>
        <p:spPr/>
        <p:txBody>
          <a:bodyPr/>
          <a:lstStyle/>
          <a:p>
            <a:pPr eaLnBrk="1" hangingPunct="1"/>
            <a:r>
              <a:rPr lang="zh-CN" altLang="en-US"/>
              <a:t>债务资金的融通</a:t>
            </a:r>
          </a:p>
        </p:txBody>
      </p:sp>
      <p:grpSp>
        <p:nvGrpSpPr>
          <p:cNvPr id="93337" name="Group 153">
            <a:extLst>
              <a:ext uri="{FF2B5EF4-FFF2-40B4-BE49-F238E27FC236}">
                <a16:creationId xmlns:a16="http://schemas.microsoft.com/office/drawing/2014/main" id="{D4B08D80-7942-CD0B-FF2E-9C15A482D000}"/>
              </a:ext>
            </a:extLst>
          </p:cNvPr>
          <p:cNvGrpSpPr>
            <a:grpSpLocks/>
          </p:cNvGrpSpPr>
          <p:nvPr/>
        </p:nvGrpSpPr>
        <p:grpSpPr bwMode="auto">
          <a:xfrm>
            <a:off x="-36513" y="4608513"/>
            <a:ext cx="9144001" cy="1871662"/>
            <a:chOff x="0" y="2659"/>
            <a:chExt cx="5760" cy="1179"/>
          </a:xfrm>
        </p:grpSpPr>
        <p:sp>
          <p:nvSpPr>
            <p:cNvPr id="22580" name="Rectangle 154">
              <a:extLst>
                <a:ext uri="{FF2B5EF4-FFF2-40B4-BE49-F238E27FC236}">
                  <a16:creationId xmlns:a16="http://schemas.microsoft.com/office/drawing/2014/main" id="{42B98421-EDD7-BB7B-8669-FDDB43E6B423}"/>
                </a:ext>
              </a:extLst>
            </p:cNvPr>
            <p:cNvSpPr>
              <a:spLocks noChangeArrowheads="1"/>
            </p:cNvSpPr>
            <p:nvPr/>
          </p:nvSpPr>
          <p:spPr bwMode="auto">
            <a:xfrm>
              <a:off x="0" y="2659"/>
              <a:ext cx="5760" cy="1179"/>
            </a:xfrm>
            <a:prstGeom prst="rect">
              <a:avLst/>
            </a:prstGeom>
            <a:gradFill rotWithShape="1">
              <a:gsLst>
                <a:gs pos="0">
                  <a:srgbClr val="FFFFFF"/>
                </a:gs>
                <a:gs pos="50000">
                  <a:srgbClr val="D1EFE3"/>
                </a:gs>
                <a:gs pos="100000">
                  <a:srgbClr val="FFFFFF"/>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81" name="Text Box 155">
              <a:extLst>
                <a:ext uri="{FF2B5EF4-FFF2-40B4-BE49-F238E27FC236}">
                  <a16:creationId xmlns:a16="http://schemas.microsoft.com/office/drawing/2014/main" id="{DAA72D2F-FE77-7049-44AA-907C7C408AE5}"/>
                </a:ext>
              </a:extLst>
            </p:cNvPr>
            <p:cNvSpPr txBox="1">
              <a:spLocks noChangeArrowheads="1"/>
            </p:cNvSpPr>
            <p:nvPr/>
          </p:nvSpPr>
          <p:spPr bwMode="auto">
            <a:xfrm>
              <a:off x="703" y="2841"/>
              <a:ext cx="4717" cy="90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08000" indent="-5080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Pct val="70000"/>
                <a:buFont typeface="Wingdings" pitchFamily="2" charset="2"/>
                <a:buChar char="l"/>
              </a:pPr>
              <a:r>
                <a:rPr kumimoji="0" lang="zh-CN" altLang="en-US" sz="2000" b="1">
                  <a:solidFill>
                    <a:srgbClr val="000000"/>
                  </a:solidFill>
                  <a:latin typeface="幼圆" pitchFamily="49" charset="-122"/>
                  <a:ea typeface="幼圆" pitchFamily="49" charset="-122"/>
                </a:rPr>
                <a:t>融资性租赁的出租物，价值大，专用性强，期限长、中途不得解约。</a:t>
              </a:r>
            </a:p>
            <a:p>
              <a:pPr eaLnBrk="1" hangingPunct="1">
                <a:buClr>
                  <a:schemeClr val="tx1"/>
                </a:buClr>
                <a:buSzPct val="70000"/>
                <a:buFont typeface="Wingdings" pitchFamily="2" charset="2"/>
                <a:buChar char="l"/>
              </a:pPr>
              <a:r>
                <a:rPr kumimoji="0" lang="zh-CN" altLang="en-US" sz="2000" b="1">
                  <a:solidFill>
                    <a:srgbClr val="000000"/>
                  </a:solidFill>
                  <a:latin typeface="幼圆" pitchFamily="49" charset="-122"/>
                  <a:ea typeface="幼圆" pitchFamily="49" charset="-122"/>
                </a:rPr>
                <a:t>租赁结束时，出租物可以留购，也可退租。</a:t>
              </a:r>
            </a:p>
            <a:p>
              <a:pPr eaLnBrk="1" hangingPunct="1">
                <a:buClr>
                  <a:schemeClr val="tx1"/>
                </a:buClr>
                <a:buSzPct val="70000"/>
                <a:buFont typeface="Wingdings" pitchFamily="2" charset="2"/>
                <a:buChar char="l"/>
              </a:pPr>
              <a:r>
                <a:rPr kumimoji="0" lang="zh-CN" altLang="en-US" sz="2000" b="1">
                  <a:solidFill>
                    <a:srgbClr val="000000"/>
                  </a:solidFill>
                  <a:latin typeface="幼圆" pitchFamily="49" charset="-122"/>
                  <a:ea typeface="幼圆" pitchFamily="49" charset="-122"/>
                </a:rPr>
                <a:t>融资性租赁在资金缺乏时，加快技术更新。</a:t>
              </a:r>
            </a:p>
          </p:txBody>
        </p:sp>
      </p:grpSp>
      <p:grpSp>
        <p:nvGrpSpPr>
          <p:cNvPr id="93340" name="Group 156">
            <a:extLst>
              <a:ext uri="{FF2B5EF4-FFF2-40B4-BE49-F238E27FC236}">
                <a16:creationId xmlns:a16="http://schemas.microsoft.com/office/drawing/2014/main" id="{6C448AE7-711A-4640-5725-A2364CE36650}"/>
              </a:ext>
            </a:extLst>
          </p:cNvPr>
          <p:cNvGrpSpPr>
            <a:grpSpLocks/>
          </p:cNvGrpSpPr>
          <p:nvPr/>
        </p:nvGrpSpPr>
        <p:grpSpPr bwMode="auto">
          <a:xfrm>
            <a:off x="1549400" y="3095625"/>
            <a:ext cx="1703388" cy="1295400"/>
            <a:chOff x="720" y="1152"/>
            <a:chExt cx="1073" cy="1063"/>
          </a:xfrm>
        </p:grpSpPr>
        <p:sp>
          <p:nvSpPr>
            <p:cNvPr id="22569" name="Oval 157">
              <a:extLst>
                <a:ext uri="{FF2B5EF4-FFF2-40B4-BE49-F238E27FC236}">
                  <a16:creationId xmlns:a16="http://schemas.microsoft.com/office/drawing/2014/main" id="{6ED109CC-4F79-BBD8-7B9A-171B23351ACB}"/>
                </a:ext>
              </a:extLst>
            </p:cNvPr>
            <p:cNvSpPr>
              <a:spLocks noChangeArrowheads="1"/>
            </p:cNvSpPr>
            <p:nvPr/>
          </p:nvSpPr>
          <p:spPr bwMode="gray">
            <a:xfrm>
              <a:off x="720" y="1152"/>
              <a:ext cx="1073" cy="1063"/>
            </a:xfrm>
            <a:prstGeom prst="ellipse">
              <a:avLst/>
            </a:prstGeom>
            <a:gradFill rotWithShape="1">
              <a:gsLst>
                <a:gs pos="0">
                  <a:srgbClr val="FFFFFF"/>
                </a:gs>
                <a:gs pos="50000">
                  <a:srgbClr val="99CC00"/>
                </a:gs>
                <a:gs pos="100000">
                  <a:srgbClr val="FFFFFF"/>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70" name="Oval 158">
              <a:extLst>
                <a:ext uri="{FF2B5EF4-FFF2-40B4-BE49-F238E27FC236}">
                  <a16:creationId xmlns:a16="http://schemas.microsoft.com/office/drawing/2014/main" id="{05F579CB-60EE-B5BC-89AB-10E6B65FEA73}"/>
                </a:ext>
              </a:extLst>
            </p:cNvPr>
            <p:cNvSpPr>
              <a:spLocks noChangeArrowheads="1"/>
            </p:cNvSpPr>
            <p:nvPr/>
          </p:nvSpPr>
          <p:spPr bwMode="gray">
            <a:xfrm>
              <a:off x="720" y="1152"/>
              <a:ext cx="1073" cy="1063"/>
            </a:xfrm>
            <a:prstGeom prst="ellipse">
              <a:avLst/>
            </a:prstGeom>
            <a:gradFill rotWithShape="1">
              <a:gsLst>
                <a:gs pos="0">
                  <a:srgbClr val="99CC00">
                    <a:alpha val="32001"/>
                  </a:srgbClr>
                </a:gs>
                <a:gs pos="100000">
                  <a:srgbClr val="000000">
                    <a:alpha val="89998"/>
                  </a:srgbClr>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71" name="Oval 159">
              <a:extLst>
                <a:ext uri="{FF2B5EF4-FFF2-40B4-BE49-F238E27FC236}">
                  <a16:creationId xmlns:a16="http://schemas.microsoft.com/office/drawing/2014/main" id="{E0201E5C-9E5E-01BF-3C26-A6198E6BCD38}"/>
                </a:ext>
              </a:extLst>
            </p:cNvPr>
            <p:cNvSpPr>
              <a:spLocks noChangeArrowheads="1"/>
            </p:cNvSpPr>
            <p:nvPr/>
          </p:nvSpPr>
          <p:spPr bwMode="gray">
            <a:xfrm>
              <a:off x="790" y="1221"/>
              <a:ext cx="933" cy="924"/>
            </a:xfrm>
            <a:prstGeom prst="ellipse">
              <a:avLst/>
            </a:prstGeom>
            <a:gradFill rotWithShape="1">
              <a:gsLst>
                <a:gs pos="0">
                  <a:srgbClr val="536E00"/>
                </a:gs>
                <a:gs pos="50000">
                  <a:srgbClr val="99CC00"/>
                </a:gs>
                <a:gs pos="100000">
                  <a:srgbClr val="536E00"/>
                </a:gs>
              </a:gsLst>
              <a:lin ang="189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72" name="Oval 160">
              <a:extLst>
                <a:ext uri="{FF2B5EF4-FFF2-40B4-BE49-F238E27FC236}">
                  <a16:creationId xmlns:a16="http://schemas.microsoft.com/office/drawing/2014/main" id="{02BD9F94-2672-C4F5-B0B1-68A7ADD7E927}"/>
                </a:ext>
              </a:extLst>
            </p:cNvPr>
            <p:cNvSpPr>
              <a:spLocks noChangeArrowheads="1"/>
            </p:cNvSpPr>
            <p:nvPr/>
          </p:nvSpPr>
          <p:spPr bwMode="gray">
            <a:xfrm>
              <a:off x="791" y="1223"/>
              <a:ext cx="933" cy="924"/>
            </a:xfrm>
            <a:prstGeom prst="ellipse">
              <a:avLst/>
            </a:prstGeom>
            <a:gradFill rotWithShape="1">
              <a:gsLst>
                <a:gs pos="0">
                  <a:srgbClr val="618200"/>
                </a:gs>
                <a:gs pos="100000">
                  <a:srgbClr val="99CC00">
                    <a:alpha val="0"/>
                  </a:srgbClr>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73" name="Oval 161">
              <a:extLst>
                <a:ext uri="{FF2B5EF4-FFF2-40B4-BE49-F238E27FC236}">
                  <a16:creationId xmlns:a16="http://schemas.microsoft.com/office/drawing/2014/main" id="{0BE18E7C-3F71-6B85-4E06-48076E48FD6D}"/>
                </a:ext>
              </a:extLst>
            </p:cNvPr>
            <p:cNvSpPr>
              <a:spLocks noChangeArrowheads="1"/>
            </p:cNvSpPr>
            <p:nvPr/>
          </p:nvSpPr>
          <p:spPr bwMode="gray">
            <a:xfrm>
              <a:off x="837" y="1268"/>
              <a:ext cx="840" cy="832"/>
            </a:xfrm>
            <a:prstGeom prst="ellipse">
              <a:avLst/>
            </a:prstGeom>
            <a:solidFill>
              <a:srgbClr val="333333"/>
            </a:soli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nvGrpSpPr>
            <p:cNvPr id="22574" name="Group 162">
              <a:extLst>
                <a:ext uri="{FF2B5EF4-FFF2-40B4-BE49-F238E27FC236}">
                  <a16:creationId xmlns:a16="http://schemas.microsoft.com/office/drawing/2014/main" id="{16EE361D-73DB-D1A9-BD84-83BDE5AFBEB9}"/>
                </a:ext>
              </a:extLst>
            </p:cNvPr>
            <p:cNvGrpSpPr>
              <a:grpSpLocks/>
            </p:cNvGrpSpPr>
            <p:nvPr/>
          </p:nvGrpSpPr>
          <p:grpSpPr bwMode="auto">
            <a:xfrm>
              <a:off x="850" y="1280"/>
              <a:ext cx="813" cy="805"/>
              <a:chOff x="4166" y="1706"/>
              <a:chExt cx="1252" cy="1252"/>
            </a:xfrm>
          </p:grpSpPr>
          <p:sp>
            <p:nvSpPr>
              <p:cNvPr id="22576" name="Oval 163">
                <a:extLst>
                  <a:ext uri="{FF2B5EF4-FFF2-40B4-BE49-F238E27FC236}">
                    <a16:creationId xmlns:a16="http://schemas.microsoft.com/office/drawing/2014/main" id="{856EAE60-CDAC-D3D9-229B-F53AA91C231C}"/>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77" name="Oval 164">
                <a:extLst>
                  <a:ext uri="{FF2B5EF4-FFF2-40B4-BE49-F238E27FC236}">
                    <a16:creationId xmlns:a16="http://schemas.microsoft.com/office/drawing/2014/main" id="{4AA16CF4-1194-0C52-5E96-CE43647EA096}"/>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78" name="Oval 165">
                <a:extLst>
                  <a:ext uri="{FF2B5EF4-FFF2-40B4-BE49-F238E27FC236}">
                    <a16:creationId xmlns:a16="http://schemas.microsoft.com/office/drawing/2014/main" id="{E053D518-E465-7530-3467-D536991A3F57}"/>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79" name="Oval 166">
                <a:extLst>
                  <a:ext uri="{FF2B5EF4-FFF2-40B4-BE49-F238E27FC236}">
                    <a16:creationId xmlns:a16="http://schemas.microsoft.com/office/drawing/2014/main" id="{1E8A3147-EA7D-5065-04B2-1667657B640F}"/>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
          <p:nvSpPr>
            <p:cNvPr id="22575" name="Text Box 167">
              <a:extLst>
                <a:ext uri="{FF2B5EF4-FFF2-40B4-BE49-F238E27FC236}">
                  <a16:creationId xmlns:a16="http://schemas.microsoft.com/office/drawing/2014/main" id="{CBC23D6D-118F-49C7-A566-8CE9B36400F7}"/>
                </a:ext>
              </a:extLst>
            </p:cNvPr>
            <p:cNvSpPr txBox="1">
              <a:spLocks noChangeArrowheads="1"/>
            </p:cNvSpPr>
            <p:nvPr/>
          </p:nvSpPr>
          <p:spPr bwMode="gray">
            <a:xfrm>
              <a:off x="913" y="1544"/>
              <a:ext cx="692" cy="3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b="1">
                  <a:solidFill>
                    <a:srgbClr val="000000"/>
                  </a:solidFill>
                  <a:latin typeface="Arial" panose="020B0604020202020204" pitchFamily="34" charset="0"/>
                  <a:ea typeface="华文行楷" panose="02010800040101010101" pitchFamily="2" charset="-122"/>
                </a:rPr>
                <a:t>承租人</a:t>
              </a:r>
            </a:p>
          </p:txBody>
        </p:sp>
      </p:grpSp>
      <p:grpSp>
        <p:nvGrpSpPr>
          <p:cNvPr id="93352" name="Group 168">
            <a:extLst>
              <a:ext uri="{FF2B5EF4-FFF2-40B4-BE49-F238E27FC236}">
                <a16:creationId xmlns:a16="http://schemas.microsoft.com/office/drawing/2014/main" id="{3755FB4B-6609-0B59-B017-B4B65211044C}"/>
              </a:ext>
            </a:extLst>
          </p:cNvPr>
          <p:cNvGrpSpPr>
            <a:grpSpLocks/>
          </p:cNvGrpSpPr>
          <p:nvPr/>
        </p:nvGrpSpPr>
        <p:grpSpPr bwMode="auto">
          <a:xfrm>
            <a:off x="3911600" y="3109913"/>
            <a:ext cx="1703388" cy="1295400"/>
            <a:chOff x="2272" y="1155"/>
            <a:chExt cx="1073" cy="1063"/>
          </a:xfrm>
        </p:grpSpPr>
        <p:sp>
          <p:nvSpPr>
            <p:cNvPr id="22558" name="Oval 169">
              <a:extLst>
                <a:ext uri="{FF2B5EF4-FFF2-40B4-BE49-F238E27FC236}">
                  <a16:creationId xmlns:a16="http://schemas.microsoft.com/office/drawing/2014/main" id="{D5C53BFB-DBB1-C00B-FC74-29E2A7B47D55}"/>
                </a:ext>
              </a:extLst>
            </p:cNvPr>
            <p:cNvSpPr>
              <a:spLocks noChangeArrowheads="1"/>
            </p:cNvSpPr>
            <p:nvPr/>
          </p:nvSpPr>
          <p:spPr bwMode="gray">
            <a:xfrm>
              <a:off x="2272" y="1155"/>
              <a:ext cx="1073" cy="1063"/>
            </a:xfrm>
            <a:prstGeom prst="ellipse">
              <a:avLst/>
            </a:prstGeom>
            <a:gradFill rotWithShape="1">
              <a:gsLst>
                <a:gs pos="0">
                  <a:srgbClr val="FFFFFF"/>
                </a:gs>
                <a:gs pos="50000">
                  <a:srgbClr val="BBE0E3"/>
                </a:gs>
                <a:gs pos="100000">
                  <a:srgbClr val="FFFFFF"/>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59" name="Oval 170">
              <a:extLst>
                <a:ext uri="{FF2B5EF4-FFF2-40B4-BE49-F238E27FC236}">
                  <a16:creationId xmlns:a16="http://schemas.microsoft.com/office/drawing/2014/main" id="{E51C86FD-1FD1-67C2-29CC-9D20FD437597}"/>
                </a:ext>
              </a:extLst>
            </p:cNvPr>
            <p:cNvSpPr>
              <a:spLocks noChangeArrowheads="1"/>
            </p:cNvSpPr>
            <p:nvPr/>
          </p:nvSpPr>
          <p:spPr bwMode="gray">
            <a:xfrm>
              <a:off x="2272" y="1155"/>
              <a:ext cx="1073" cy="1063"/>
            </a:xfrm>
            <a:prstGeom prst="ellipse">
              <a:avLst/>
            </a:prstGeom>
            <a:gradFill rotWithShape="1">
              <a:gsLst>
                <a:gs pos="0">
                  <a:srgbClr val="BBE0E3">
                    <a:alpha val="32001"/>
                  </a:srgbClr>
                </a:gs>
                <a:gs pos="100000">
                  <a:srgbClr val="576869"/>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60" name="Oval 171">
              <a:extLst>
                <a:ext uri="{FF2B5EF4-FFF2-40B4-BE49-F238E27FC236}">
                  <a16:creationId xmlns:a16="http://schemas.microsoft.com/office/drawing/2014/main" id="{0274EE50-55CF-2B76-F1E3-8F1AE7C1C5C6}"/>
                </a:ext>
              </a:extLst>
            </p:cNvPr>
            <p:cNvSpPr>
              <a:spLocks noChangeArrowheads="1"/>
            </p:cNvSpPr>
            <p:nvPr/>
          </p:nvSpPr>
          <p:spPr bwMode="gray">
            <a:xfrm>
              <a:off x="2342" y="1225"/>
              <a:ext cx="933" cy="924"/>
            </a:xfrm>
            <a:prstGeom prst="ellipse">
              <a:avLst/>
            </a:prstGeom>
            <a:gradFill rotWithShape="1">
              <a:gsLst>
                <a:gs pos="0">
                  <a:srgbClr val="65797B"/>
                </a:gs>
                <a:gs pos="50000">
                  <a:srgbClr val="BBE0E3"/>
                </a:gs>
                <a:gs pos="100000">
                  <a:srgbClr val="65797B"/>
                </a:gs>
              </a:gsLst>
              <a:lin ang="189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61" name="Oval 172">
              <a:extLst>
                <a:ext uri="{FF2B5EF4-FFF2-40B4-BE49-F238E27FC236}">
                  <a16:creationId xmlns:a16="http://schemas.microsoft.com/office/drawing/2014/main" id="{06CEE16C-E4D9-4F2E-AD4E-54E93C7445C7}"/>
                </a:ext>
              </a:extLst>
            </p:cNvPr>
            <p:cNvSpPr>
              <a:spLocks noChangeArrowheads="1"/>
            </p:cNvSpPr>
            <p:nvPr/>
          </p:nvSpPr>
          <p:spPr bwMode="gray">
            <a:xfrm>
              <a:off x="2343" y="1226"/>
              <a:ext cx="933" cy="924"/>
            </a:xfrm>
            <a:prstGeom prst="ellipse">
              <a:avLst/>
            </a:prstGeom>
            <a:gradFill rotWithShape="1">
              <a:gsLst>
                <a:gs pos="0">
                  <a:srgbClr val="778E90"/>
                </a:gs>
                <a:gs pos="100000">
                  <a:srgbClr val="BBE0E3">
                    <a:alpha val="0"/>
                  </a:srgbClr>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62" name="Oval 173">
              <a:extLst>
                <a:ext uri="{FF2B5EF4-FFF2-40B4-BE49-F238E27FC236}">
                  <a16:creationId xmlns:a16="http://schemas.microsoft.com/office/drawing/2014/main" id="{10E00EB7-C1D5-B421-CB1C-ACFB818235D7}"/>
                </a:ext>
              </a:extLst>
            </p:cNvPr>
            <p:cNvSpPr>
              <a:spLocks noChangeArrowheads="1"/>
            </p:cNvSpPr>
            <p:nvPr/>
          </p:nvSpPr>
          <p:spPr bwMode="gray">
            <a:xfrm>
              <a:off x="2388" y="1270"/>
              <a:ext cx="840" cy="832"/>
            </a:xfrm>
            <a:prstGeom prst="ellipse">
              <a:avLst/>
            </a:prstGeom>
            <a:solidFill>
              <a:srgbClr val="333333"/>
            </a:soli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nvGrpSpPr>
            <p:cNvPr id="22563" name="Group 174">
              <a:extLst>
                <a:ext uri="{FF2B5EF4-FFF2-40B4-BE49-F238E27FC236}">
                  <a16:creationId xmlns:a16="http://schemas.microsoft.com/office/drawing/2014/main" id="{A0598F66-23AA-20EA-94E5-5E8E31D1FB86}"/>
                </a:ext>
              </a:extLst>
            </p:cNvPr>
            <p:cNvGrpSpPr>
              <a:grpSpLocks/>
            </p:cNvGrpSpPr>
            <p:nvPr/>
          </p:nvGrpSpPr>
          <p:grpSpPr bwMode="auto">
            <a:xfrm>
              <a:off x="2402" y="1280"/>
              <a:ext cx="813" cy="805"/>
              <a:chOff x="4166" y="1706"/>
              <a:chExt cx="1252" cy="1252"/>
            </a:xfrm>
          </p:grpSpPr>
          <p:sp>
            <p:nvSpPr>
              <p:cNvPr id="22565" name="Oval 175">
                <a:extLst>
                  <a:ext uri="{FF2B5EF4-FFF2-40B4-BE49-F238E27FC236}">
                    <a16:creationId xmlns:a16="http://schemas.microsoft.com/office/drawing/2014/main" id="{4B38FA61-70D3-4387-E0EB-E6140393EEB3}"/>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66" name="Oval 176">
                <a:extLst>
                  <a:ext uri="{FF2B5EF4-FFF2-40B4-BE49-F238E27FC236}">
                    <a16:creationId xmlns:a16="http://schemas.microsoft.com/office/drawing/2014/main" id="{1E522C26-913B-520E-AE9F-ACBC7E4EB072}"/>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67" name="Oval 177">
                <a:extLst>
                  <a:ext uri="{FF2B5EF4-FFF2-40B4-BE49-F238E27FC236}">
                    <a16:creationId xmlns:a16="http://schemas.microsoft.com/office/drawing/2014/main" id="{D79A8BE8-D1D4-6E77-06AB-C1F59E804017}"/>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68" name="Oval 178">
                <a:extLst>
                  <a:ext uri="{FF2B5EF4-FFF2-40B4-BE49-F238E27FC236}">
                    <a16:creationId xmlns:a16="http://schemas.microsoft.com/office/drawing/2014/main" id="{22751701-9227-0EDC-2F3E-817CF0A9A114}"/>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
          <p:nvSpPr>
            <p:cNvPr id="22564" name="Text Box 179">
              <a:extLst>
                <a:ext uri="{FF2B5EF4-FFF2-40B4-BE49-F238E27FC236}">
                  <a16:creationId xmlns:a16="http://schemas.microsoft.com/office/drawing/2014/main" id="{439635CF-1E8B-984F-2E3B-E96F9CB97DF5}"/>
                </a:ext>
              </a:extLst>
            </p:cNvPr>
            <p:cNvSpPr txBox="1">
              <a:spLocks noChangeArrowheads="1"/>
            </p:cNvSpPr>
            <p:nvPr/>
          </p:nvSpPr>
          <p:spPr bwMode="gray">
            <a:xfrm>
              <a:off x="2470" y="1534"/>
              <a:ext cx="692" cy="3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b="1">
                  <a:solidFill>
                    <a:srgbClr val="000000"/>
                  </a:solidFill>
                  <a:latin typeface="Arial" panose="020B0604020202020204" pitchFamily="34" charset="0"/>
                  <a:ea typeface="华文行楷" panose="02010800040101010101" pitchFamily="2" charset="-122"/>
                </a:rPr>
                <a:t>出租物</a:t>
              </a:r>
            </a:p>
          </p:txBody>
        </p:sp>
      </p:grpSp>
      <p:grpSp>
        <p:nvGrpSpPr>
          <p:cNvPr id="93364" name="Group 180">
            <a:extLst>
              <a:ext uri="{FF2B5EF4-FFF2-40B4-BE49-F238E27FC236}">
                <a16:creationId xmlns:a16="http://schemas.microsoft.com/office/drawing/2014/main" id="{50BE7320-503C-5399-B63F-3CAAE827978E}"/>
              </a:ext>
            </a:extLst>
          </p:cNvPr>
          <p:cNvGrpSpPr>
            <a:grpSpLocks/>
          </p:cNvGrpSpPr>
          <p:nvPr/>
        </p:nvGrpSpPr>
        <p:grpSpPr bwMode="auto">
          <a:xfrm>
            <a:off x="6430963" y="3109913"/>
            <a:ext cx="1703387" cy="1295400"/>
            <a:chOff x="3642" y="1715"/>
            <a:chExt cx="1073" cy="816"/>
          </a:xfrm>
        </p:grpSpPr>
        <p:sp>
          <p:nvSpPr>
            <p:cNvPr id="22547" name="Oval 181">
              <a:extLst>
                <a:ext uri="{FF2B5EF4-FFF2-40B4-BE49-F238E27FC236}">
                  <a16:creationId xmlns:a16="http://schemas.microsoft.com/office/drawing/2014/main" id="{A6579CBB-ECDC-8E21-29E4-F5B619E6EDB6}"/>
                </a:ext>
              </a:extLst>
            </p:cNvPr>
            <p:cNvSpPr>
              <a:spLocks noChangeArrowheads="1"/>
            </p:cNvSpPr>
            <p:nvPr/>
          </p:nvSpPr>
          <p:spPr bwMode="gray">
            <a:xfrm>
              <a:off x="3642" y="1715"/>
              <a:ext cx="1073" cy="816"/>
            </a:xfrm>
            <a:prstGeom prst="ellipse">
              <a:avLst/>
            </a:prstGeom>
            <a:gradFill rotWithShape="1">
              <a:gsLst>
                <a:gs pos="0">
                  <a:srgbClr val="FFFFFF"/>
                </a:gs>
                <a:gs pos="50000">
                  <a:srgbClr val="009999"/>
                </a:gs>
                <a:gs pos="100000">
                  <a:srgbClr val="FFFFFF"/>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48" name="Oval 182">
              <a:extLst>
                <a:ext uri="{FF2B5EF4-FFF2-40B4-BE49-F238E27FC236}">
                  <a16:creationId xmlns:a16="http://schemas.microsoft.com/office/drawing/2014/main" id="{941E1C6D-2745-36EB-E273-5CFFA652A508}"/>
                </a:ext>
              </a:extLst>
            </p:cNvPr>
            <p:cNvSpPr>
              <a:spLocks noChangeArrowheads="1"/>
            </p:cNvSpPr>
            <p:nvPr/>
          </p:nvSpPr>
          <p:spPr bwMode="gray">
            <a:xfrm>
              <a:off x="3642" y="1715"/>
              <a:ext cx="1073" cy="816"/>
            </a:xfrm>
            <a:prstGeom prst="ellipse">
              <a:avLst/>
            </a:prstGeom>
            <a:gradFill rotWithShape="1">
              <a:gsLst>
                <a:gs pos="0">
                  <a:srgbClr val="009999">
                    <a:alpha val="32001"/>
                  </a:srgbClr>
                </a:gs>
                <a:gs pos="100000">
                  <a:srgbClr val="000000">
                    <a:alpha val="89998"/>
                  </a:srgbClr>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49" name="Oval 183">
              <a:extLst>
                <a:ext uri="{FF2B5EF4-FFF2-40B4-BE49-F238E27FC236}">
                  <a16:creationId xmlns:a16="http://schemas.microsoft.com/office/drawing/2014/main" id="{EBD875F5-A4EB-9190-CB02-DE0F71BB987B}"/>
                </a:ext>
              </a:extLst>
            </p:cNvPr>
            <p:cNvSpPr>
              <a:spLocks noChangeArrowheads="1"/>
            </p:cNvSpPr>
            <p:nvPr/>
          </p:nvSpPr>
          <p:spPr bwMode="gray">
            <a:xfrm>
              <a:off x="3712" y="1769"/>
              <a:ext cx="933" cy="709"/>
            </a:xfrm>
            <a:prstGeom prst="ellipse">
              <a:avLst/>
            </a:prstGeom>
            <a:gradFill rotWithShape="1">
              <a:gsLst>
                <a:gs pos="0">
                  <a:srgbClr val="005353"/>
                </a:gs>
                <a:gs pos="50000">
                  <a:srgbClr val="009999"/>
                </a:gs>
                <a:gs pos="100000">
                  <a:srgbClr val="005353"/>
                </a:gs>
              </a:gsLst>
              <a:lin ang="189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50" name="Oval 184">
              <a:extLst>
                <a:ext uri="{FF2B5EF4-FFF2-40B4-BE49-F238E27FC236}">
                  <a16:creationId xmlns:a16="http://schemas.microsoft.com/office/drawing/2014/main" id="{AA01F72E-E9AE-FC76-F9B4-F53006FE6564}"/>
                </a:ext>
              </a:extLst>
            </p:cNvPr>
            <p:cNvSpPr>
              <a:spLocks noChangeArrowheads="1"/>
            </p:cNvSpPr>
            <p:nvPr/>
          </p:nvSpPr>
          <p:spPr bwMode="gray">
            <a:xfrm>
              <a:off x="3728" y="1773"/>
              <a:ext cx="933" cy="709"/>
            </a:xfrm>
            <a:prstGeom prst="ellipse">
              <a:avLst/>
            </a:prstGeom>
            <a:gradFill rotWithShape="1">
              <a:gsLst>
                <a:gs pos="0">
                  <a:srgbClr val="006161"/>
                </a:gs>
                <a:gs pos="100000">
                  <a:srgbClr val="009999">
                    <a:alpha val="0"/>
                  </a:srgbClr>
                </a:gs>
              </a:gsLst>
              <a:lin ang="2700000" scaled="1"/>
            </a:gra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51" name="Oval 185">
              <a:extLst>
                <a:ext uri="{FF2B5EF4-FFF2-40B4-BE49-F238E27FC236}">
                  <a16:creationId xmlns:a16="http://schemas.microsoft.com/office/drawing/2014/main" id="{081F9BDE-B5F9-20EF-FCC5-2B46694AE471}"/>
                </a:ext>
              </a:extLst>
            </p:cNvPr>
            <p:cNvSpPr>
              <a:spLocks noChangeArrowheads="1"/>
            </p:cNvSpPr>
            <p:nvPr/>
          </p:nvSpPr>
          <p:spPr bwMode="gray">
            <a:xfrm>
              <a:off x="3762" y="1803"/>
              <a:ext cx="841" cy="639"/>
            </a:xfrm>
            <a:prstGeom prst="ellipse">
              <a:avLst/>
            </a:prstGeom>
            <a:solidFill>
              <a:srgbClr val="333333"/>
            </a:soli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nvGrpSpPr>
            <p:cNvPr id="22552" name="Group 186">
              <a:extLst>
                <a:ext uri="{FF2B5EF4-FFF2-40B4-BE49-F238E27FC236}">
                  <a16:creationId xmlns:a16="http://schemas.microsoft.com/office/drawing/2014/main" id="{5B6B3423-3092-09C5-36CD-C51CA0696C01}"/>
                </a:ext>
              </a:extLst>
            </p:cNvPr>
            <p:cNvGrpSpPr>
              <a:grpSpLocks/>
            </p:cNvGrpSpPr>
            <p:nvPr/>
          </p:nvGrpSpPr>
          <p:grpSpPr bwMode="auto">
            <a:xfrm>
              <a:off x="3777" y="1811"/>
              <a:ext cx="814" cy="618"/>
              <a:chOff x="4166" y="1706"/>
              <a:chExt cx="1252" cy="1252"/>
            </a:xfrm>
          </p:grpSpPr>
          <p:sp>
            <p:nvSpPr>
              <p:cNvPr id="22554" name="Oval 187">
                <a:extLst>
                  <a:ext uri="{FF2B5EF4-FFF2-40B4-BE49-F238E27FC236}">
                    <a16:creationId xmlns:a16="http://schemas.microsoft.com/office/drawing/2014/main" id="{E4B4AACD-6EDB-52CF-272F-6BCB17E945FB}"/>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55" name="Oval 188">
                <a:extLst>
                  <a:ext uri="{FF2B5EF4-FFF2-40B4-BE49-F238E27FC236}">
                    <a16:creationId xmlns:a16="http://schemas.microsoft.com/office/drawing/2014/main" id="{69509EC7-60DC-BCC2-28BB-97C70C4FCCB1}"/>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56" name="Oval 189">
                <a:extLst>
                  <a:ext uri="{FF2B5EF4-FFF2-40B4-BE49-F238E27FC236}">
                    <a16:creationId xmlns:a16="http://schemas.microsoft.com/office/drawing/2014/main" id="{B4498CA2-3FF6-B942-13B9-8F736AD0F31E}"/>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57" name="Oval 190">
                <a:extLst>
                  <a:ext uri="{FF2B5EF4-FFF2-40B4-BE49-F238E27FC236}">
                    <a16:creationId xmlns:a16="http://schemas.microsoft.com/office/drawing/2014/main" id="{16676078-762D-F53A-2628-E57F0880D220}"/>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
          <p:nvSpPr>
            <p:cNvPr id="22553" name="Text Box 191">
              <a:extLst>
                <a:ext uri="{FF2B5EF4-FFF2-40B4-BE49-F238E27FC236}">
                  <a16:creationId xmlns:a16="http://schemas.microsoft.com/office/drawing/2014/main" id="{81DE0E57-5621-42D0-142F-F5C2C383E8EB}"/>
                </a:ext>
              </a:extLst>
            </p:cNvPr>
            <p:cNvSpPr txBox="1">
              <a:spLocks noChangeArrowheads="1"/>
            </p:cNvSpPr>
            <p:nvPr/>
          </p:nvSpPr>
          <p:spPr bwMode="gray">
            <a:xfrm>
              <a:off x="3835" y="2012"/>
              <a:ext cx="692" cy="28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b="1">
                  <a:solidFill>
                    <a:srgbClr val="000000"/>
                  </a:solidFill>
                  <a:latin typeface="Arial" panose="020B0604020202020204" pitchFamily="34" charset="0"/>
                  <a:ea typeface="华文行楷" panose="02010800040101010101" pitchFamily="2" charset="-122"/>
                </a:rPr>
                <a:t>出租人</a:t>
              </a:r>
            </a:p>
          </p:txBody>
        </p:sp>
      </p:grpSp>
      <p:grpSp>
        <p:nvGrpSpPr>
          <p:cNvPr id="93376" name="Group 192">
            <a:extLst>
              <a:ext uri="{FF2B5EF4-FFF2-40B4-BE49-F238E27FC236}">
                <a16:creationId xmlns:a16="http://schemas.microsoft.com/office/drawing/2014/main" id="{A913836E-43E1-13B3-65BF-20F37F866946}"/>
              </a:ext>
            </a:extLst>
          </p:cNvPr>
          <p:cNvGrpSpPr>
            <a:grpSpLocks/>
          </p:cNvGrpSpPr>
          <p:nvPr/>
        </p:nvGrpSpPr>
        <p:grpSpPr bwMode="auto">
          <a:xfrm>
            <a:off x="2311400" y="3154363"/>
            <a:ext cx="4238625" cy="1558925"/>
            <a:chOff x="1087" y="1523"/>
            <a:chExt cx="2670" cy="1279"/>
          </a:xfrm>
        </p:grpSpPr>
        <p:sp>
          <p:nvSpPr>
            <p:cNvPr id="22540" name="Rectangle 193">
              <a:extLst>
                <a:ext uri="{FF2B5EF4-FFF2-40B4-BE49-F238E27FC236}">
                  <a16:creationId xmlns:a16="http://schemas.microsoft.com/office/drawing/2014/main" id="{C4E60FB2-12F3-4936-82D6-03C3B3E2EE06}"/>
                </a:ext>
              </a:extLst>
            </p:cNvPr>
            <p:cNvSpPr>
              <a:spLocks noChangeArrowheads="1"/>
            </p:cNvSpPr>
            <p:nvPr/>
          </p:nvSpPr>
          <p:spPr bwMode="auto">
            <a:xfrm>
              <a:off x="1588" y="1542"/>
              <a:ext cx="613" cy="264"/>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000" b="1">
                  <a:solidFill>
                    <a:srgbClr val="000000"/>
                  </a:solidFill>
                  <a:ea typeface="幼圆" pitchFamily="49" charset="-122"/>
                </a:rPr>
                <a:t>选择</a:t>
              </a:r>
            </a:p>
          </p:txBody>
        </p:sp>
        <p:sp>
          <p:nvSpPr>
            <p:cNvPr id="22541" name="Rectangle 194">
              <a:extLst>
                <a:ext uri="{FF2B5EF4-FFF2-40B4-BE49-F238E27FC236}">
                  <a16:creationId xmlns:a16="http://schemas.microsoft.com/office/drawing/2014/main" id="{D39F9207-61EB-23FF-38A5-67A1443C402C}"/>
                </a:ext>
              </a:extLst>
            </p:cNvPr>
            <p:cNvSpPr>
              <a:spLocks noChangeArrowheads="1"/>
            </p:cNvSpPr>
            <p:nvPr/>
          </p:nvSpPr>
          <p:spPr bwMode="auto">
            <a:xfrm>
              <a:off x="3168" y="1523"/>
              <a:ext cx="589" cy="264"/>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000" b="1">
                  <a:solidFill>
                    <a:srgbClr val="000000"/>
                  </a:solidFill>
                  <a:ea typeface="幼圆" pitchFamily="49" charset="-122"/>
                </a:rPr>
                <a:t>购买</a:t>
              </a:r>
            </a:p>
          </p:txBody>
        </p:sp>
        <p:grpSp>
          <p:nvGrpSpPr>
            <p:cNvPr id="22542" name="Group 195">
              <a:extLst>
                <a:ext uri="{FF2B5EF4-FFF2-40B4-BE49-F238E27FC236}">
                  <a16:creationId xmlns:a16="http://schemas.microsoft.com/office/drawing/2014/main" id="{E7C3055D-1509-8EC8-C454-9BCA1F937B71}"/>
                </a:ext>
              </a:extLst>
            </p:cNvPr>
            <p:cNvGrpSpPr>
              <a:grpSpLocks/>
            </p:cNvGrpSpPr>
            <p:nvPr/>
          </p:nvGrpSpPr>
          <p:grpSpPr bwMode="auto">
            <a:xfrm>
              <a:off x="1087" y="1890"/>
              <a:ext cx="2432" cy="912"/>
              <a:chOff x="1087" y="1890"/>
              <a:chExt cx="2432" cy="912"/>
            </a:xfrm>
          </p:grpSpPr>
          <p:sp>
            <p:nvSpPr>
              <p:cNvPr id="22543" name="AutoShape 196">
                <a:extLst>
                  <a:ext uri="{FF2B5EF4-FFF2-40B4-BE49-F238E27FC236}">
                    <a16:creationId xmlns:a16="http://schemas.microsoft.com/office/drawing/2014/main" id="{26F193E7-7DA4-8BDD-4E27-5EA28993B1D8}"/>
                  </a:ext>
                </a:extLst>
              </p:cNvPr>
              <p:cNvSpPr>
                <a:spLocks noChangeArrowheads="1"/>
              </p:cNvSpPr>
              <p:nvPr/>
            </p:nvSpPr>
            <p:spPr bwMode="gray">
              <a:xfrm>
                <a:off x="1717" y="1890"/>
                <a:ext cx="252" cy="283"/>
              </a:xfrm>
              <a:prstGeom prst="chevron">
                <a:avLst>
                  <a:gd name="adj" fmla="val 52514"/>
                </a:avLst>
              </a:prstGeom>
              <a:solidFill>
                <a:srgbClr val="BBE0E3"/>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44" name="AutoShape 197">
                <a:extLst>
                  <a:ext uri="{FF2B5EF4-FFF2-40B4-BE49-F238E27FC236}">
                    <a16:creationId xmlns:a16="http://schemas.microsoft.com/office/drawing/2014/main" id="{E077AB27-3AA8-713B-2EFB-1444CB20208B}"/>
                  </a:ext>
                </a:extLst>
              </p:cNvPr>
              <p:cNvSpPr>
                <a:spLocks noChangeArrowheads="1"/>
              </p:cNvSpPr>
              <p:nvPr/>
            </p:nvSpPr>
            <p:spPr bwMode="gray">
              <a:xfrm rot="10800000">
                <a:off x="3268" y="1890"/>
                <a:ext cx="251" cy="283"/>
              </a:xfrm>
              <a:prstGeom prst="chevron">
                <a:avLst>
                  <a:gd name="adj" fmla="val 52514"/>
                </a:avLst>
              </a:prstGeom>
              <a:solidFill>
                <a:srgbClr val="009999"/>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2545" name="Freeform 198">
                <a:extLst>
                  <a:ext uri="{FF2B5EF4-FFF2-40B4-BE49-F238E27FC236}">
                    <a16:creationId xmlns:a16="http://schemas.microsoft.com/office/drawing/2014/main" id="{C1AA138A-1C15-6EC9-F60B-0DB25D88AC80}"/>
                  </a:ext>
                </a:extLst>
              </p:cNvPr>
              <p:cNvSpPr>
                <a:spLocks/>
              </p:cNvSpPr>
              <p:nvPr/>
            </p:nvSpPr>
            <p:spPr bwMode="gray">
              <a:xfrm>
                <a:off x="1087" y="2389"/>
                <a:ext cx="1309" cy="331"/>
              </a:xfrm>
              <a:custGeom>
                <a:avLst/>
                <a:gdLst>
                  <a:gd name="T0" fmla="*/ 15047 w 580"/>
                  <a:gd name="T1" fmla="*/ 0 h 798"/>
                  <a:gd name="T2" fmla="*/ 14990 w 580"/>
                  <a:gd name="T3" fmla="*/ 2 h 798"/>
                  <a:gd name="T4" fmla="*/ 14735 w 580"/>
                  <a:gd name="T5" fmla="*/ 5 h 798"/>
                  <a:gd name="T6" fmla="*/ 14322 w 580"/>
                  <a:gd name="T7" fmla="*/ 7 h 798"/>
                  <a:gd name="T8" fmla="*/ 13645 w 580"/>
                  <a:gd name="T9" fmla="*/ 10 h 798"/>
                  <a:gd name="T10" fmla="*/ 12815 w 580"/>
                  <a:gd name="T11" fmla="*/ 12 h 798"/>
                  <a:gd name="T12" fmla="*/ 11725 w 580"/>
                  <a:gd name="T13" fmla="*/ 13 h 798"/>
                  <a:gd name="T14" fmla="*/ 10427 w 580"/>
                  <a:gd name="T15" fmla="*/ 15 h 798"/>
                  <a:gd name="T16" fmla="*/ 8874 w 580"/>
                  <a:gd name="T17" fmla="*/ 17 h 798"/>
                  <a:gd name="T18" fmla="*/ 6999 w 580"/>
                  <a:gd name="T19" fmla="*/ 18 h 798"/>
                  <a:gd name="T20" fmla="*/ 4875 w 580"/>
                  <a:gd name="T21" fmla="*/ 19 h 798"/>
                  <a:gd name="T22" fmla="*/ 4875 w 580"/>
                  <a:gd name="T23" fmla="*/ 24 h 798"/>
                  <a:gd name="T24" fmla="*/ 0 w 580"/>
                  <a:gd name="T25" fmla="*/ 15 h 798"/>
                  <a:gd name="T26" fmla="*/ 4875 w 580"/>
                  <a:gd name="T27" fmla="*/ 7 h 798"/>
                  <a:gd name="T28" fmla="*/ 4875 w 580"/>
                  <a:gd name="T29" fmla="*/ 11 h 798"/>
                  <a:gd name="T30" fmla="*/ 5816 w 580"/>
                  <a:gd name="T31" fmla="*/ 11 h 798"/>
                  <a:gd name="T32" fmla="*/ 6852 w 580"/>
                  <a:gd name="T33" fmla="*/ 10 h 798"/>
                  <a:gd name="T34" fmla="*/ 7947 w 580"/>
                  <a:gd name="T35" fmla="*/ 10 h 798"/>
                  <a:gd name="T36" fmla="*/ 9025 w 580"/>
                  <a:gd name="T37" fmla="*/ 9 h 798"/>
                  <a:gd name="T38" fmla="*/ 10172 w 580"/>
                  <a:gd name="T39" fmla="*/ 8 h 798"/>
                  <a:gd name="T40" fmla="*/ 11205 w 580"/>
                  <a:gd name="T41" fmla="*/ 7 h 798"/>
                  <a:gd name="T42" fmla="*/ 12246 w 580"/>
                  <a:gd name="T43" fmla="*/ 6 h 798"/>
                  <a:gd name="T44" fmla="*/ 13126 w 580"/>
                  <a:gd name="T45" fmla="*/ 5 h 798"/>
                  <a:gd name="T46" fmla="*/ 13912 w 580"/>
                  <a:gd name="T47" fmla="*/ 4 h 798"/>
                  <a:gd name="T48" fmla="*/ 14471 w 580"/>
                  <a:gd name="T49" fmla="*/ 2 h 798"/>
                  <a:gd name="T50" fmla="*/ 14889 w 580"/>
                  <a:gd name="T51" fmla="*/ 1 h 798"/>
                  <a:gd name="T52" fmla="*/ 14990 w 580"/>
                  <a:gd name="T53" fmla="*/ 0 h 798"/>
                  <a:gd name="T54" fmla="*/ 150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7D7DBE"/>
                  </a:gs>
                  <a:gs pos="100000">
                    <a:srgbClr val="BBE0E3"/>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22546" name="Rectangle 199">
                <a:extLst>
                  <a:ext uri="{FF2B5EF4-FFF2-40B4-BE49-F238E27FC236}">
                    <a16:creationId xmlns:a16="http://schemas.microsoft.com/office/drawing/2014/main" id="{81C42B35-1C06-6500-3036-D89E81EC0F30}"/>
                  </a:ext>
                </a:extLst>
              </p:cNvPr>
              <p:cNvSpPr>
                <a:spLocks noChangeArrowheads="1"/>
              </p:cNvSpPr>
              <p:nvPr/>
            </p:nvSpPr>
            <p:spPr bwMode="auto">
              <a:xfrm>
                <a:off x="1638" y="2501"/>
                <a:ext cx="438" cy="30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Tx/>
                </a:pPr>
                <a:r>
                  <a:rPr lang="zh-CN" altLang="en-US" sz="2000" b="1">
                    <a:solidFill>
                      <a:srgbClr val="000000"/>
                    </a:solidFill>
                    <a:latin typeface="幼圆" pitchFamily="49" charset="-122"/>
                    <a:ea typeface="幼圆" pitchFamily="49" charset="-122"/>
                  </a:rPr>
                  <a:t>出租</a:t>
                </a:r>
              </a:p>
            </p:txBody>
          </p:sp>
        </p:grpSp>
      </p:grpSp>
      <p:sp>
        <p:nvSpPr>
          <p:cNvPr id="93384" name="Rectangle 200">
            <a:extLst>
              <a:ext uri="{FF2B5EF4-FFF2-40B4-BE49-F238E27FC236}">
                <a16:creationId xmlns:a16="http://schemas.microsoft.com/office/drawing/2014/main" id="{0AC1B8FE-0203-66C2-98E6-2F86D1604049}"/>
              </a:ext>
            </a:extLst>
          </p:cNvPr>
          <p:cNvSpPr>
            <a:spLocks noChangeArrowheads="1"/>
          </p:cNvSpPr>
          <p:nvPr/>
        </p:nvSpPr>
        <p:spPr bwMode="auto">
          <a:xfrm>
            <a:off x="611188" y="1196975"/>
            <a:ext cx="403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rgbClr val="FF3300"/>
              </a:buClr>
            </a:pPr>
            <a:r>
              <a:rPr lang="zh-CN" altLang="en-US">
                <a:latin typeface="隶书" pitchFamily="49" charset="-122"/>
              </a:rPr>
              <a:t>三、融资租赁</a:t>
            </a:r>
          </a:p>
        </p:txBody>
      </p:sp>
      <p:sp>
        <p:nvSpPr>
          <p:cNvPr id="93385" name="Rectangle 201">
            <a:extLst>
              <a:ext uri="{FF2B5EF4-FFF2-40B4-BE49-F238E27FC236}">
                <a16:creationId xmlns:a16="http://schemas.microsoft.com/office/drawing/2014/main" id="{B1AA7482-404F-0A2F-FFC6-D3AAD1B3FE6E}"/>
              </a:ext>
            </a:extLst>
          </p:cNvPr>
          <p:cNvSpPr>
            <a:spLocks noChangeArrowheads="1"/>
          </p:cNvSpPr>
          <p:nvPr/>
        </p:nvSpPr>
        <p:spPr bwMode="auto">
          <a:xfrm>
            <a:off x="969963" y="1844675"/>
            <a:ext cx="2738437"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2000" b="1">
                <a:latin typeface="幼圆" pitchFamily="49" charset="-122"/>
                <a:ea typeface="幼圆" pitchFamily="49" charset="-122"/>
              </a:rPr>
              <a:t>1.</a:t>
            </a:r>
            <a:r>
              <a:rPr lang="zh-CN" altLang="en-US" sz="2000" b="1">
                <a:latin typeface="幼圆" pitchFamily="49" charset="-122"/>
                <a:ea typeface="幼圆" pitchFamily="49" charset="-122"/>
              </a:rPr>
              <a:t>融资租赁的含义</a:t>
            </a:r>
          </a:p>
        </p:txBody>
      </p:sp>
      <p:sp>
        <p:nvSpPr>
          <p:cNvPr id="93386" name="Text Box 202">
            <a:extLst>
              <a:ext uri="{FF2B5EF4-FFF2-40B4-BE49-F238E27FC236}">
                <a16:creationId xmlns:a16="http://schemas.microsoft.com/office/drawing/2014/main" id="{C8BB5936-43E1-E943-E168-812008D80E31}"/>
              </a:ext>
            </a:extLst>
          </p:cNvPr>
          <p:cNvSpPr txBox="1">
            <a:spLocks noChangeArrowheads="1"/>
          </p:cNvSpPr>
          <p:nvPr/>
        </p:nvSpPr>
        <p:spPr bwMode="auto">
          <a:xfrm>
            <a:off x="790575" y="2219325"/>
            <a:ext cx="7921625" cy="8223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50000"/>
              </a:spcBef>
              <a:buClrTx/>
              <a:buSzTx/>
              <a:buFontTx/>
              <a:buNone/>
            </a:pPr>
            <a:r>
              <a:rPr kumimoji="0" lang="en-US" altLang="zh-CN" sz="2000" b="1">
                <a:solidFill>
                  <a:srgbClr val="000000"/>
                </a:solidFill>
                <a:latin typeface="幼圆" pitchFamily="49" charset="-122"/>
                <a:ea typeface="幼圆" pitchFamily="49" charset="-122"/>
              </a:rPr>
              <a:t>    </a:t>
            </a:r>
            <a:r>
              <a:rPr kumimoji="0" lang="zh-CN" altLang="en-US" sz="2000" b="1">
                <a:solidFill>
                  <a:srgbClr val="000000"/>
                </a:solidFill>
                <a:latin typeface="幼圆" pitchFamily="49" charset="-122"/>
                <a:ea typeface="幼圆" pitchFamily="49" charset="-122"/>
              </a:rPr>
              <a:t>融资租赁亦称金融租赁或资本租赁，是指不带维修条件的设备租赁业务。</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3384"/>
                                        </p:tgtEl>
                                        <p:attrNameLst>
                                          <p:attrName>style.visibility</p:attrName>
                                        </p:attrNameLst>
                                      </p:cBhvr>
                                      <p:to>
                                        <p:strVal val="visible"/>
                                      </p:to>
                                    </p:set>
                                    <p:animEffect transition="in" filter="wipe(left)">
                                      <p:cBhvr>
                                        <p:cTn id="7" dur="500"/>
                                        <p:tgtEl>
                                          <p:spTgt spid="933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93385">
                                            <p:txEl>
                                              <p:pRg st="0" end="0"/>
                                            </p:txEl>
                                          </p:spTgt>
                                        </p:tgtEl>
                                        <p:attrNameLst>
                                          <p:attrName>style.visibility</p:attrName>
                                        </p:attrNameLst>
                                      </p:cBhvr>
                                      <p:to>
                                        <p:strVal val="visible"/>
                                      </p:to>
                                    </p:set>
                                    <p:animEffect transition="in" filter="slide(fromLeft)">
                                      <p:cBhvr>
                                        <p:cTn id="12" dur="1000"/>
                                        <p:tgtEl>
                                          <p:spTgt spid="93385">
                                            <p:txEl>
                                              <p:pRg st="0" end="0"/>
                                            </p:txEl>
                                          </p:spTgt>
                                        </p:tgtEl>
                                      </p:cBhvr>
                                    </p:animEffect>
                                  </p:childTnLst>
                                </p:cTn>
                              </p:par>
                            </p:childTnLst>
                          </p:cTn>
                        </p:par>
                        <p:par>
                          <p:cTn id="13" fill="hold" nodeType="afterGroup">
                            <p:stCondLst>
                              <p:cond delay="1000"/>
                            </p:stCondLst>
                            <p:childTnLst>
                              <p:par>
                                <p:cTn id="14" presetID="45" presetClass="entr" presetSubtype="0" fill="hold" nodeType="afterEffect">
                                  <p:stCondLst>
                                    <p:cond delay="0"/>
                                  </p:stCondLst>
                                  <p:iterate type="lt">
                                    <p:tmPct val="10000"/>
                                  </p:iterate>
                                  <p:childTnLst>
                                    <p:set>
                                      <p:cBhvr>
                                        <p:cTn id="15" dur="1" fill="hold">
                                          <p:stCondLst>
                                            <p:cond delay="0"/>
                                          </p:stCondLst>
                                        </p:cTn>
                                        <p:tgtEl>
                                          <p:spTgt spid="93386"/>
                                        </p:tgtEl>
                                        <p:attrNameLst>
                                          <p:attrName>style.visibility</p:attrName>
                                        </p:attrNameLst>
                                      </p:cBhvr>
                                      <p:to>
                                        <p:strVal val="visible"/>
                                      </p:to>
                                    </p:set>
                                    <p:animEffect transition="in" filter="fade">
                                      <p:cBhvr>
                                        <p:cTn id="16" dur="500"/>
                                        <p:tgtEl>
                                          <p:spTgt spid="93386"/>
                                        </p:tgtEl>
                                      </p:cBhvr>
                                    </p:animEffect>
                                    <p:anim calcmode="lin" valueType="num">
                                      <p:cBhvr>
                                        <p:cTn id="17" dur="500" fill="hold"/>
                                        <p:tgtEl>
                                          <p:spTgt spid="93386"/>
                                        </p:tgtEl>
                                        <p:attrNameLst>
                                          <p:attrName>ppt_w</p:attrName>
                                        </p:attrNameLst>
                                      </p:cBhvr>
                                      <p:tavLst>
                                        <p:tav tm="0" fmla="#ppt_w*sin(2.5*pi*$)">
                                          <p:val>
                                            <p:fltVal val="0"/>
                                          </p:val>
                                        </p:tav>
                                        <p:tav tm="100000">
                                          <p:val>
                                            <p:fltVal val="1"/>
                                          </p:val>
                                        </p:tav>
                                      </p:tavLst>
                                    </p:anim>
                                    <p:anim calcmode="lin" valueType="num">
                                      <p:cBhvr>
                                        <p:cTn id="18" dur="500" fill="hold"/>
                                        <p:tgtEl>
                                          <p:spTgt spid="93386"/>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93352"/>
                                        </p:tgtEl>
                                        <p:attrNameLst>
                                          <p:attrName>style.visibility</p:attrName>
                                        </p:attrNameLst>
                                      </p:cBhvr>
                                      <p:to>
                                        <p:strVal val="visible"/>
                                      </p:to>
                                    </p:set>
                                    <p:animEffect transition="in" filter="wipe(down)">
                                      <p:cBhvr>
                                        <p:cTn id="23" dur="500"/>
                                        <p:tgtEl>
                                          <p:spTgt spid="933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93364"/>
                                        </p:tgtEl>
                                        <p:attrNameLst>
                                          <p:attrName>style.visibility</p:attrName>
                                        </p:attrNameLst>
                                      </p:cBhvr>
                                      <p:to>
                                        <p:strVal val="visible"/>
                                      </p:to>
                                    </p:set>
                                    <p:animEffect transition="in" filter="wipe(down)">
                                      <p:cBhvr>
                                        <p:cTn id="28" dur="500"/>
                                        <p:tgtEl>
                                          <p:spTgt spid="9336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93340"/>
                                        </p:tgtEl>
                                        <p:attrNameLst>
                                          <p:attrName>style.visibility</p:attrName>
                                        </p:attrNameLst>
                                      </p:cBhvr>
                                      <p:to>
                                        <p:strVal val="visible"/>
                                      </p:to>
                                    </p:set>
                                    <p:animEffect transition="in" filter="wipe(down)">
                                      <p:cBhvr>
                                        <p:cTn id="33" dur="500"/>
                                        <p:tgtEl>
                                          <p:spTgt spid="9334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nodeType="clickEffect">
                                  <p:stCondLst>
                                    <p:cond delay="0"/>
                                  </p:stCondLst>
                                  <p:childTnLst>
                                    <p:set>
                                      <p:cBhvr>
                                        <p:cTn id="37" dur="1" fill="hold">
                                          <p:stCondLst>
                                            <p:cond delay="0"/>
                                          </p:stCondLst>
                                        </p:cTn>
                                        <p:tgtEl>
                                          <p:spTgt spid="93376"/>
                                        </p:tgtEl>
                                        <p:attrNameLst>
                                          <p:attrName>style.visibility</p:attrName>
                                        </p:attrNameLst>
                                      </p:cBhvr>
                                      <p:to>
                                        <p:strVal val="visible"/>
                                      </p:to>
                                    </p:set>
                                    <p:animEffect transition="in" filter="box(in)">
                                      <p:cBhvr>
                                        <p:cTn id="38" dur="500"/>
                                        <p:tgtEl>
                                          <p:spTgt spid="9337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93337"/>
                                        </p:tgtEl>
                                        <p:attrNameLst>
                                          <p:attrName>style.visibility</p:attrName>
                                        </p:attrNameLst>
                                      </p:cBhvr>
                                      <p:to>
                                        <p:strVal val="visible"/>
                                      </p:to>
                                    </p:set>
                                    <p:animEffect transition="in" filter="wipe(left)">
                                      <p:cBhvr>
                                        <p:cTn id="43" dur="500"/>
                                        <p:tgtEl>
                                          <p:spTgt spid="93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84" grpId="0"/>
      <p:bldP spid="933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71D1C0EA-FDB9-E12E-0286-E7118BE4121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7D98E0D-E6B5-EF42-8E5A-74CD73DD77F9}" type="slidenum">
              <a:rPr kumimoji="0" lang="en-US" altLang="zh-CN" sz="1000" smtClean="0">
                <a:solidFill>
                  <a:schemeClr val="bg2"/>
                </a:solidFill>
                <a:ea typeface="华文行楷" panose="02010800040101010101" pitchFamily="2" charset="-122"/>
              </a:rPr>
              <a:pPr>
                <a:spcBef>
                  <a:spcPct val="0"/>
                </a:spcBef>
                <a:buClrTx/>
                <a:buSzTx/>
                <a:buFontTx/>
                <a:buNone/>
              </a:pPr>
              <a:t>24</a:t>
            </a:fld>
            <a:endParaRPr kumimoji="0" lang="en-US" altLang="zh-CN" sz="1000">
              <a:solidFill>
                <a:schemeClr val="bg2"/>
              </a:solidFill>
              <a:ea typeface="华文行楷" panose="02010800040101010101" pitchFamily="2" charset="-122"/>
            </a:endParaRPr>
          </a:p>
        </p:txBody>
      </p:sp>
      <p:sp>
        <p:nvSpPr>
          <p:cNvPr id="23555" name="Rectangle 2">
            <a:extLst>
              <a:ext uri="{FF2B5EF4-FFF2-40B4-BE49-F238E27FC236}">
                <a16:creationId xmlns:a16="http://schemas.microsoft.com/office/drawing/2014/main" id="{99C77838-27F8-B0CA-C0EE-BF7012DE9BCA}"/>
              </a:ext>
            </a:extLst>
          </p:cNvPr>
          <p:cNvSpPr>
            <a:spLocks noGrp="1" noChangeArrowheads="1"/>
          </p:cNvSpPr>
          <p:nvPr>
            <p:ph type="title"/>
          </p:nvPr>
        </p:nvSpPr>
        <p:spPr/>
        <p:txBody>
          <a:bodyPr/>
          <a:lstStyle/>
          <a:p>
            <a:pPr eaLnBrk="1" hangingPunct="1"/>
            <a:r>
              <a:rPr lang="zh-CN" altLang="en-US"/>
              <a:t>债务资金的融通</a:t>
            </a:r>
          </a:p>
        </p:txBody>
      </p:sp>
      <p:sp>
        <p:nvSpPr>
          <p:cNvPr id="94211" name="Rectangle 3">
            <a:extLst>
              <a:ext uri="{FF2B5EF4-FFF2-40B4-BE49-F238E27FC236}">
                <a16:creationId xmlns:a16="http://schemas.microsoft.com/office/drawing/2014/main" id="{D080E7D1-3652-6AED-E0C7-2011C79B7502}"/>
              </a:ext>
            </a:extLst>
          </p:cNvPr>
          <p:cNvSpPr>
            <a:spLocks noChangeArrowheads="1"/>
          </p:cNvSpPr>
          <p:nvPr/>
        </p:nvSpPr>
        <p:spPr bwMode="auto">
          <a:xfrm>
            <a:off x="693738" y="1484313"/>
            <a:ext cx="2738437"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2000" b="1">
                <a:latin typeface="幼圆" pitchFamily="49" charset="-122"/>
                <a:ea typeface="幼圆" pitchFamily="49" charset="-122"/>
              </a:rPr>
              <a:t>2.</a:t>
            </a:r>
            <a:r>
              <a:rPr lang="zh-CN" altLang="en-US" sz="2000" b="1">
                <a:latin typeface="幼圆" pitchFamily="49" charset="-122"/>
                <a:ea typeface="幼圆" pitchFamily="49" charset="-122"/>
              </a:rPr>
              <a:t>融资租赁的方式</a:t>
            </a:r>
          </a:p>
        </p:txBody>
      </p:sp>
      <p:grpSp>
        <p:nvGrpSpPr>
          <p:cNvPr id="94212" name="Group 4">
            <a:extLst>
              <a:ext uri="{FF2B5EF4-FFF2-40B4-BE49-F238E27FC236}">
                <a16:creationId xmlns:a16="http://schemas.microsoft.com/office/drawing/2014/main" id="{E49C5119-B443-E2A8-19D3-70E988F3B79B}"/>
              </a:ext>
            </a:extLst>
          </p:cNvPr>
          <p:cNvGrpSpPr>
            <a:grpSpLocks/>
          </p:cNvGrpSpPr>
          <p:nvPr/>
        </p:nvGrpSpPr>
        <p:grpSpPr bwMode="auto">
          <a:xfrm>
            <a:off x="755650" y="1922463"/>
            <a:ext cx="2770188" cy="523875"/>
            <a:chOff x="633" y="1692"/>
            <a:chExt cx="1745" cy="330"/>
          </a:xfrm>
        </p:grpSpPr>
        <p:sp>
          <p:nvSpPr>
            <p:cNvPr id="23622" name="AutoShape 5">
              <a:extLst>
                <a:ext uri="{FF2B5EF4-FFF2-40B4-BE49-F238E27FC236}">
                  <a16:creationId xmlns:a16="http://schemas.microsoft.com/office/drawing/2014/main" id="{6A6A7F52-1D85-8E5E-8BE8-78C0D7D09D50}"/>
                </a:ext>
              </a:extLst>
            </p:cNvPr>
            <p:cNvSpPr>
              <a:spLocks noChangeArrowheads="1"/>
            </p:cNvSpPr>
            <p:nvPr/>
          </p:nvSpPr>
          <p:spPr bwMode="gray">
            <a:xfrm>
              <a:off x="636" y="1698"/>
              <a:ext cx="360" cy="324"/>
            </a:xfrm>
            <a:prstGeom prst="hexagon">
              <a:avLst>
                <a:gd name="adj" fmla="val 27778"/>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23" name="AutoShape 6">
              <a:extLst>
                <a:ext uri="{FF2B5EF4-FFF2-40B4-BE49-F238E27FC236}">
                  <a16:creationId xmlns:a16="http://schemas.microsoft.com/office/drawing/2014/main" id="{8ABACABB-0ADD-DC02-AE20-D72A8FDCB716}"/>
                </a:ext>
              </a:extLst>
            </p:cNvPr>
            <p:cNvSpPr>
              <a:spLocks noChangeArrowheads="1"/>
            </p:cNvSpPr>
            <p:nvPr/>
          </p:nvSpPr>
          <p:spPr bwMode="gray">
            <a:xfrm>
              <a:off x="633" y="1692"/>
              <a:ext cx="360" cy="324"/>
            </a:xfrm>
            <a:prstGeom prst="hexagon">
              <a:avLst>
                <a:gd name="adj" fmla="val 27778"/>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24" name="AutoShape 7">
              <a:extLst>
                <a:ext uri="{FF2B5EF4-FFF2-40B4-BE49-F238E27FC236}">
                  <a16:creationId xmlns:a16="http://schemas.microsoft.com/office/drawing/2014/main" id="{758F79C5-04B7-618B-F550-62CBB966F099}"/>
                </a:ext>
              </a:extLst>
            </p:cNvPr>
            <p:cNvSpPr>
              <a:spLocks noChangeArrowheads="1"/>
            </p:cNvSpPr>
            <p:nvPr/>
          </p:nvSpPr>
          <p:spPr bwMode="gray">
            <a:xfrm>
              <a:off x="654" y="1712"/>
              <a:ext cx="316" cy="285"/>
            </a:xfrm>
            <a:prstGeom prst="hexagon">
              <a:avLst>
                <a:gd name="adj" fmla="val 27719"/>
                <a:gd name="vf" fmla="val 115470"/>
              </a:avLst>
            </a:prstGeom>
            <a:gradFill rotWithShape="1">
              <a:gsLst>
                <a:gs pos="0">
                  <a:srgbClr val="556A62"/>
                </a:gs>
                <a:gs pos="100000">
                  <a:srgbClr val="B8E6D3"/>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25" name="Text Box 8">
              <a:extLst>
                <a:ext uri="{FF2B5EF4-FFF2-40B4-BE49-F238E27FC236}">
                  <a16:creationId xmlns:a16="http://schemas.microsoft.com/office/drawing/2014/main" id="{CB0AD7E6-C200-61D4-1623-28EE50B88BAE}"/>
                </a:ext>
              </a:extLst>
            </p:cNvPr>
            <p:cNvSpPr txBox="1">
              <a:spLocks noChangeArrowheads="1"/>
            </p:cNvSpPr>
            <p:nvPr/>
          </p:nvSpPr>
          <p:spPr bwMode="gray">
            <a:xfrm>
              <a:off x="701" y="171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1</a:t>
              </a:r>
            </a:p>
          </p:txBody>
        </p:sp>
        <p:sp>
          <p:nvSpPr>
            <p:cNvPr id="23626" name="Freeform 9">
              <a:extLst>
                <a:ext uri="{FF2B5EF4-FFF2-40B4-BE49-F238E27FC236}">
                  <a16:creationId xmlns:a16="http://schemas.microsoft.com/office/drawing/2014/main" id="{9FDB3D7D-139A-E186-DBD3-853F5ED2589A}"/>
                </a:ext>
              </a:extLst>
            </p:cNvPr>
            <p:cNvSpPr>
              <a:spLocks/>
            </p:cNvSpPr>
            <p:nvPr/>
          </p:nvSpPr>
          <p:spPr bwMode="auto">
            <a:xfrm>
              <a:off x="950" y="1987"/>
              <a:ext cx="1428" cy="1"/>
            </a:xfrm>
            <a:custGeom>
              <a:avLst/>
              <a:gdLst>
                <a:gd name="T0" fmla="*/ 0 w 1428"/>
                <a:gd name="T1" fmla="*/ 0 h 22"/>
                <a:gd name="T2" fmla="*/ 1428 w 1428"/>
                <a:gd name="T3" fmla="*/ 0 h 22"/>
                <a:gd name="T4" fmla="*/ 0 60000 65536"/>
                <a:gd name="T5" fmla="*/ 0 60000 65536"/>
              </a:gdLst>
              <a:ahLst/>
              <a:cxnLst>
                <a:cxn ang="T4">
                  <a:pos x="T0" y="T1"/>
                </a:cxn>
                <a:cxn ang="T5">
                  <a:pos x="T2" y="T3"/>
                </a:cxn>
              </a:cxnLst>
              <a:rect l="0" t="0" r="r" b="b"/>
              <a:pathLst>
                <a:path w="1428" h="22">
                  <a:moveTo>
                    <a:pt x="0" y="0"/>
                  </a:moveTo>
                  <a:lnTo>
                    <a:pt x="1428" y="22"/>
                  </a:lnTo>
                </a:path>
              </a:pathLst>
            </a:custGeom>
            <a:noFill/>
            <a:ln w="25400">
              <a:solidFill>
                <a:srgbClr val="C0C0C0"/>
              </a:solidFill>
              <a:prstDash val="sysDot"/>
              <a:round/>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27" name="Rectangle 10">
              <a:extLst>
                <a:ext uri="{FF2B5EF4-FFF2-40B4-BE49-F238E27FC236}">
                  <a16:creationId xmlns:a16="http://schemas.microsoft.com/office/drawing/2014/main" id="{14327D45-7DF5-13CF-AD6E-6C6D1DFE1F97}"/>
                </a:ext>
              </a:extLst>
            </p:cNvPr>
            <p:cNvSpPr>
              <a:spLocks noChangeArrowheads="1"/>
            </p:cNvSpPr>
            <p:nvPr/>
          </p:nvSpPr>
          <p:spPr bwMode="auto">
            <a:xfrm>
              <a:off x="1074" y="1695"/>
              <a:ext cx="1055" cy="269"/>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200" b="1">
                  <a:solidFill>
                    <a:schemeClr val="tx1"/>
                  </a:solidFill>
                  <a:latin typeface="幼圆" pitchFamily="49" charset="-122"/>
                  <a:ea typeface="幼圆" pitchFamily="49" charset="-122"/>
                </a:rPr>
                <a:t>自营租赁</a:t>
              </a:r>
            </a:p>
          </p:txBody>
        </p:sp>
      </p:grpSp>
      <p:grpSp>
        <p:nvGrpSpPr>
          <p:cNvPr id="94219" name="Group 11">
            <a:extLst>
              <a:ext uri="{FF2B5EF4-FFF2-40B4-BE49-F238E27FC236}">
                <a16:creationId xmlns:a16="http://schemas.microsoft.com/office/drawing/2014/main" id="{ACD2D5D1-16D1-04C7-E31C-1F453DCDBCDA}"/>
              </a:ext>
            </a:extLst>
          </p:cNvPr>
          <p:cNvGrpSpPr>
            <a:grpSpLocks/>
          </p:cNvGrpSpPr>
          <p:nvPr/>
        </p:nvGrpSpPr>
        <p:grpSpPr bwMode="auto">
          <a:xfrm>
            <a:off x="3241675" y="1927225"/>
            <a:ext cx="2770188" cy="523875"/>
            <a:chOff x="633" y="1692"/>
            <a:chExt cx="1745" cy="330"/>
          </a:xfrm>
        </p:grpSpPr>
        <p:sp>
          <p:nvSpPr>
            <p:cNvPr id="23616" name="AutoShape 12">
              <a:extLst>
                <a:ext uri="{FF2B5EF4-FFF2-40B4-BE49-F238E27FC236}">
                  <a16:creationId xmlns:a16="http://schemas.microsoft.com/office/drawing/2014/main" id="{CD2B000D-CE85-0C69-9183-AF6450147FE0}"/>
                </a:ext>
              </a:extLst>
            </p:cNvPr>
            <p:cNvSpPr>
              <a:spLocks noChangeArrowheads="1"/>
            </p:cNvSpPr>
            <p:nvPr/>
          </p:nvSpPr>
          <p:spPr bwMode="gray">
            <a:xfrm>
              <a:off x="636" y="1698"/>
              <a:ext cx="360" cy="324"/>
            </a:xfrm>
            <a:prstGeom prst="hexagon">
              <a:avLst>
                <a:gd name="adj" fmla="val 27778"/>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17" name="AutoShape 13">
              <a:extLst>
                <a:ext uri="{FF2B5EF4-FFF2-40B4-BE49-F238E27FC236}">
                  <a16:creationId xmlns:a16="http://schemas.microsoft.com/office/drawing/2014/main" id="{87C9A645-784B-1846-BC1B-A11C02560CB7}"/>
                </a:ext>
              </a:extLst>
            </p:cNvPr>
            <p:cNvSpPr>
              <a:spLocks noChangeArrowheads="1"/>
            </p:cNvSpPr>
            <p:nvPr/>
          </p:nvSpPr>
          <p:spPr bwMode="gray">
            <a:xfrm>
              <a:off x="633" y="1692"/>
              <a:ext cx="360" cy="324"/>
            </a:xfrm>
            <a:prstGeom prst="hexagon">
              <a:avLst>
                <a:gd name="adj" fmla="val 27778"/>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18" name="AutoShape 14">
              <a:extLst>
                <a:ext uri="{FF2B5EF4-FFF2-40B4-BE49-F238E27FC236}">
                  <a16:creationId xmlns:a16="http://schemas.microsoft.com/office/drawing/2014/main" id="{F2FAC7D0-AD59-1F88-FBA4-ED1C96C2AD61}"/>
                </a:ext>
              </a:extLst>
            </p:cNvPr>
            <p:cNvSpPr>
              <a:spLocks noChangeArrowheads="1"/>
            </p:cNvSpPr>
            <p:nvPr/>
          </p:nvSpPr>
          <p:spPr bwMode="gray">
            <a:xfrm>
              <a:off x="654" y="1712"/>
              <a:ext cx="316" cy="285"/>
            </a:xfrm>
            <a:prstGeom prst="hexagon">
              <a:avLst>
                <a:gd name="adj" fmla="val 27719"/>
                <a:gd name="vf" fmla="val 115470"/>
              </a:avLst>
            </a:prstGeom>
            <a:gradFill rotWithShape="1">
              <a:gsLst>
                <a:gs pos="0">
                  <a:srgbClr val="556A62"/>
                </a:gs>
                <a:gs pos="100000">
                  <a:srgbClr val="B8E6D3"/>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19" name="Text Box 15">
              <a:extLst>
                <a:ext uri="{FF2B5EF4-FFF2-40B4-BE49-F238E27FC236}">
                  <a16:creationId xmlns:a16="http://schemas.microsoft.com/office/drawing/2014/main" id="{CFE216A2-B411-A866-E108-69BFA5BBE634}"/>
                </a:ext>
              </a:extLst>
            </p:cNvPr>
            <p:cNvSpPr txBox="1">
              <a:spLocks noChangeArrowheads="1"/>
            </p:cNvSpPr>
            <p:nvPr/>
          </p:nvSpPr>
          <p:spPr bwMode="gray">
            <a:xfrm>
              <a:off x="701" y="171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2</a:t>
              </a:r>
            </a:p>
          </p:txBody>
        </p:sp>
        <p:sp>
          <p:nvSpPr>
            <p:cNvPr id="23620" name="Freeform 16">
              <a:extLst>
                <a:ext uri="{FF2B5EF4-FFF2-40B4-BE49-F238E27FC236}">
                  <a16:creationId xmlns:a16="http://schemas.microsoft.com/office/drawing/2014/main" id="{A7B317B3-F8E0-D78E-019D-E78369F35071}"/>
                </a:ext>
              </a:extLst>
            </p:cNvPr>
            <p:cNvSpPr>
              <a:spLocks/>
            </p:cNvSpPr>
            <p:nvPr/>
          </p:nvSpPr>
          <p:spPr bwMode="auto">
            <a:xfrm>
              <a:off x="950" y="1987"/>
              <a:ext cx="1428" cy="1"/>
            </a:xfrm>
            <a:custGeom>
              <a:avLst/>
              <a:gdLst>
                <a:gd name="T0" fmla="*/ 0 w 1428"/>
                <a:gd name="T1" fmla="*/ 0 h 22"/>
                <a:gd name="T2" fmla="*/ 1428 w 1428"/>
                <a:gd name="T3" fmla="*/ 0 h 22"/>
                <a:gd name="T4" fmla="*/ 0 60000 65536"/>
                <a:gd name="T5" fmla="*/ 0 60000 65536"/>
              </a:gdLst>
              <a:ahLst/>
              <a:cxnLst>
                <a:cxn ang="T4">
                  <a:pos x="T0" y="T1"/>
                </a:cxn>
                <a:cxn ang="T5">
                  <a:pos x="T2" y="T3"/>
                </a:cxn>
              </a:cxnLst>
              <a:rect l="0" t="0" r="r" b="b"/>
              <a:pathLst>
                <a:path w="1428" h="22">
                  <a:moveTo>
                    <a:pt x="0" y="0"/>
                  </a:moveTo>
                  <a:lnTo>
                    <a:pt x="1428" y="22"/>
                  </a:lnTo>
                </a:path>
              </a:pathLst>
            </a:custGeom>
            <a:noFill/>
            <a:ln w="25400">
              <a:solidFill>
                <a:srgbClr val="C0C0C0"/>
              </a:solidFill>
              <a:prstDash val="sysDot"/>
              <a:round/>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21" name="Rectangle 17">
              <a:extLst>
                <a:ext uri="{FF2B5EF4-FFF2-40B4-BE49-F238E27FC236}">
                  <a16:creationId xmlns:a16="http://schemas.microsoft.com/office/drawing/2014/main" id="{DBC52BBF-6F40-1667-F6A6-8B6FBF95D37C}"/>
                </a:ext>
              </a:extLst>
            </p:cNvPr>
            <p:cNvSpPr>
              <a:spLocks noChangeArrowheads="1"/>
            </p:cNvSpPr>
            <p:nvPr/>
          </p:nvSpPr>
          <p:spPr bwMode="auto">
            <a:xfrm>
              <a:off x="1074" y="1695"/>
              <a:ext cx="1055" cy="269"/>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200" b="1">
                  <a:solidFill>
                    <a:schemeClr val="tx1"/>
                  </a:solidFill>
                  <a:latin typeface="幼圆" pitchFamily="49" charset="-122"/>
                  <a:ea typeface="幼圆" pitchFamily="49" charset="-122"/>
                </a:rPr>
                <a:t>回租租赁</a:t>
              </a:r>
            </a:p>
          </p:txBody>
        </p:sp>
      </p:grpSp>
      <p:grpSp>
        <p:nvGrpSpPr>
          <p:cNvPr id="94226" name="Group 18">
            <a:extLst>
              <a:ext uri="{FF2B5EF4-FFF2-40B4-BE49-F238E27FC236}">
                <a16:creationId xmlns:a16="http://schemas.microsoft.com/office/drawing/2014/main" id="{945A3EBA-4E19-42E1-0BAE-3EC711E24756}"/>
              </a:ext>
            </a:extLst>
          </p:cNvPr>
          <p:cNvGrpSpPr>
            <a:grpSpLocks/>
          </p:cNvGrpSpPr>
          <p:nvPr/>
        </p:nvGrpSpPr>
        <p:grpSpPr bwMode="auto">
          <a:xfrm>
            <a:off x="5762625" y="1912938"/>
            <a:ext cx="2770188" cy="523875"/>
            <a:chOff x="633" y="1692"/>
            <a:chExt cx="1745" cy="330"/>
          </a:xfrm>
        </p:grpSpPr>
        <p:sp>
          <p:nvSpPr>
            <p:cNvPr id="23610" name="AutoShape 19">
              <a:extLst>
                <a:ext uri="{FF2B5EF4-FFF2-40B4-BE49-F238E27FC236}">
                  <a16:creationId xmlns:a16="http://schemas.microsoft.com/office/drawing/2014/main" id="{E02DF9B5-90B9-649E-1F11-194FE4CEB64C}"/>
                </a:ext>
              </a:extLst>
            </p:cNvPr>
            <p:cNvSpPr>
              <a:spLocks noChangeArrowheads="1"/>
            </p:cNvSpPr>
            <p:nvPr/>
          </p:nvSpPr>
          <p:spPr bwMode="gray">
            <a:xfrm>
              <a:off x="636" y="1698"/>
              <a:ext cx="360" cy="324"/>
            </a:xfrm>
            <a:prstGeom prst="hexagon">
              <a:avLst>
                <a:gd name="adj" fmla="val 27778"/>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11" name="AutoShape 20">
              <a:extLst>
                <a:ext uri="{FF2B5EF4-FFF2-40B4-BE49-F238E27FC236}">
                  <a16:creationId xmlns:a16="http://schemas.microsoft.com/office/drawing/2014/main" id="{90209D94-E3B4-AAE4-15CE-A2A471FF25D8}"/>
                </a:ext>
              </a:extLst>
            </p:cNvPr>
            <p:cNvSpPr>
              <a:spLocks noChangeArrowheads="1"/>
            </p:cNvSpPr>
            <p:nvPr/>
          </p:nvSpPr>
          <p:spPr bwMode="gray">
            <a:xfrm>
              <a:off x="633" y="1692"/>
              <a:ext cx="360" cy="324"/>
            </a:xfrm>
            <a:prstGeom prst="hexagon">
              <a:avLst>
                <a:gd name="adj" fmla="val 27778"/>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12" name="AutoShape 21">
              <a:extLst>
                <a:ext uri="{FF2B5EF4-FFF2-40B4-BE49-F238E27FC236}">
                  <a16:creationId xmlns:a16="http://schemas.microsoft.com/office/drawing/2014/main" id="{7490CE34-A7C1-9426-881F-82D9333C1159}"/>
                </a:ext>
              </a:extLst>
            </p:cNvPr>
            <p:cNvSpPr>
              <a:spLocks noChangeArrowheads="1"/>
            </p:cNvSpPr>
            <p:nvPr/>
          </p:nvSpPr>
          <p:spPr bwMode="gray">
            <a:xfrm>
              <a:off x="654" y="1712"/>
              <a:ext cx="316" cy="285"/>
            </a:xfrm>
            <a:prstGeom prst="hexagon">
              <a:avLst>
                <a:gd name="adj" fmla="val 27719"/>
                <a:gd name="vf" fmla="val 115470"/>
              </a:avLst>
            </a:prstGeom>
            <a:gradFill rotWithShape="1">
              <a:gsLst>
                <a:gs pos="0">
                  <a:srgbClr val="556A62"/>
                </a:gs>
                <a:gs pos="100000">
                  <a:srgbClr val="B8E6D3"/>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13" name="Text Box 22">
              <a:extLst>
                <a:ext uri="{FF2B5EF4-FFF2-40B4-BE49-F238E27FC236}">
                  <a16:creationId xmlns:a16="http://schemas.microsoft.com/office/drawing/2014/main" id="{EB49B4CF-08A1-828B-3003-53E17962FCA7}"/>
                </a:ext>
              </a:extLst>
            </p:cNvPr>
            <p:cNvSpPr txBox="1">
              <a:spLocks noChangeArrowheads="1"/>
            </p:cNvSpPr>
            <p:nvPr/>
          </p:nvSpPr>
          <p:spPr bwMode="gray">
            <a:xfrm>
              <a:off x="701" y="171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3</a:t>
              </a:r>
            </a:p>
          </p:txBody>
        </p:sp>
        <p:sp>
          <p:nvSpPr>
            <p:cNvPr id="23614" name="Freeform 23">
              <a:extLst>
                <a:ext uri="{FF2B5EF4-FFF2-40B4-BE49-F238E27FC236}">
                  <a16:creationId xmlns:a16="http://schemas.microsoft.com/office/drawing/2014/main" id="{EA565E19-5E73-A9F6-63EE-5EADAB584E46}"/>
                </a:ext>
              </a:extLst>
            </p:cNvPr>
            <p:cNvSpPr>
              <a:spLocks/>
            </p:cNvSpPr>
            <p:nvPr/>
          </p:nvSpPr>
          <p:spPr bwMode="auto">
            <a:xfrm>
              <a:off x="950" y="1987"/>
              <a:ext cx="1428" cy="1"/>
            </a:xfrm>
            <a:custGeom>
              <a:avLst/>
              <a:gdLst>
                <a:gd name="T0" fmla="*/ 0 w 1428"/>
                <a:gd name="T1" fmla="*/ 0 h 22"/>
                <a:gd name="T2" fmla="*/ 1428 w 1428"/>
                <a:gd name="T3" fmla="*/ 0 h 22"/>
                <a:gd name="T4" fmla="*/ 0 60000 65536"/>
                <a:gd name="T5" fmla="*/ 0 60000 65536"/>
              </a:gdLst>
              <a:ahLst/>
              <a:cxnLst>
                <a:cxn ang="T4">
                  <a:pos x="T0" y="T1"/>
                </a:cxn>
                <a:cxn ang="T5">
                  <a:pos x="T2" y="T3"/>
                </a:cxn>
              </a:cxnLst>
              <a:rect l="0" t="0" r="r" b="b"/>
              <a:pathLst>
                <a:path w="1428" h="22">
                  <a:moveTo>
                    <a:pt x="0" y="0"/>
                  </a:moveTo>
                  <a:lnTo>
                    <a:pt x="1428" y="22"/>
                  </a:lnTo>
                </a:path>
              </a:pathLst>
            </a:custGeom>
            <a:noFill/>
            <a:ln w="25400">
              <a:solidFill>
                <a:srgbClr val="C0C0C0"/>
              </a:solidFill>
              <a:prstDash val="sysDot"/>
              <a:round/>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15" name="Rectangle 24">
              <a:extLst>
                <a:ext uri="{FF2B5EF4-FFF2-40B4-BE49-F238E27FC236}">
                  <a16:creationId xmlns:a16="http://schemas.microsoft.com/office/drawing/2014/main" id="{F8D0CB75-4EAF-72F7-5157-49770CC9D8F9}"/>
                </a:ext>
              </a:extLst>
            </p:cNvPr>
            <p:cNvSpPr>
              <a:spLocks noChangeArrowheads="1"/>
            </p:cNvSpPr>
            <p:nvPr/>
          </p:nvSpPr>
          <p:spPr bwMode="auto">
            <a:xfrm>
              <a:off x="1074" y="1695"/>
              <a:ext cx="1055" cy="269"/>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200" b="1">
                  <a:solidFill>
                    <a:schemeClr val="tx1"/>
                  </a:solidFill>
                  <a:latin typeface="幼圆" pitchFamily="49" charset="-122"/>
                  <a:ea typeface="幼圆" pitchFamily="49" charset="-122"/>
                </a:rPr>
                <a:t>转租赁</a:t>
              </a:r>
            </a:p>
          </p:txBody>
        </p:sp>
      </p:grpSp>
      <p:grpSp>
        <p:nvGrpSpPr>
          <p:cNvPr id="94233" name="Group 25">
            <a:extLst>
              <a:ext uri="{FF2B5EF4-FFF2-40B4-BE49-F238E27FC236}">
                <a16:creationId xmlns:a16="http://schemas.microsoft.com/office/drawing/2014/main" id="{95D0D496-D570-C77C-DC14-8ED2894A307D}"/>
              </a:ext>
            </a:extLst>
          </p:cNvPr>
          <p:cNvGrpSpPr>
            <a:grpSpLocks/>
          </p:cNvGrpSpPr>
          <p:nvPr/>
        </p:nvGrpSpPr>
        <p:grpSpPr bwMode="auto">
          <a:xfrm>
            <a:off x="0" y="5195888"/>
            <a:ext cx="9144000" cy="1223962"/>
            <a:chOff x="0" y="3339"/>
            <a:chExt cx="5760" cy="771"/>
          </a:xfrm>
        </p:grpSpPr>
        <p:sp>
          <p:nvSpPr>
            <p:cNvPr id="94234" name="Rectangle 26">
              <a:extLst>
                <a:ext uri="{FF2B5EF4-FFF2-40B4-BE49-F238E27FC236}">
                  <a16:creationId xmlns:a16="http://schemas.microsoft.com/office/drawing/2014/main" id="{AED47728-7338-1B59-6340-ECDBB71B0579}"/>
                </a:ext>
              </a:extLst>
            </p:cNvPr>
            <p:cNvSpPr>
              <a:spLocks noChangeArrowheads="1"/>
            </p:cNvSpPr>
            <p:nvPr/>
          </p:nvSpPr>
          <p:spPr bwMode="auto">
            <a:xfrm>
              <a:off x="0" y="3339"/>
              <a:ext cx="5760" cy="771"/>
            </a:xfrm>
            <a:prstGeom prst="rect">
              <a:avLst/>
            </a:prstGeom>
            <a:gradFill rotWithShape="1">
              <a:gsLst>
                <a:gs pos="0">
                  <a:schemeClr val="bg1"/>
                </a:gs>
                <a:gs pos="50000">
                  <a:srgbClr val="C7EBDC"/>
                </a:gs>
                <a:gs pos="100000">
                  <a:schemeClr val="bg1"/>
                </a:gs>
              </a:gsLst>
              <a:lin ang="5400000" scaled="1"/>
            </a:gradFill>
            <a:ln>
              <a:noFill/>
            </a:ln>
            <a:effectLst/>
          </p:spPr>
          <p:txBody>
            <a:bodyPr wrap="none" anchor="ctr"/>
            <a:lstStyle/>
            <a:p>
              <a:pPr eaLnBrk="1" hangingPunct="1">
                <a:defRPr/>
              </a:pPr>
              <a:endParaRPr lang="zh-CN" altLang="en-US"/>
            </a:p>
          </p:txBody>
        </p:sp>
        <p:sp>
          <p:nvSpPr>
            <p:cNvPr id="23609" name="Rectangle 27">
              <a:extLst>
                <a:ext uri="{FF2B5EF4-FFF2-40B4-BE49-F238E27FC236}">
                  <a16:creationId xmlns:a16="http://schemas.microsoft.com/office/drawing/2014/main" id="{2977598E-B8A6-DFF0-48A0-7C1BC6376288}"/>
                </a:ext>
              </a:extLst>
            </p:cNvPr>
            <p:cNvSpPr>
              <a:spLocks noChangeArrowheads="1"/>
            </p:cNvSpPr>
            <p:nvPr/>
          </p:nvSpPr>
          <p:spPr bwMode="auto">
            <a:xfrm>
              <a:off x="521" y="3540"/>
              <a:ext cx="4990" cy="480"/>
            </a:xfrm>
            <a:prstGeom prst="rect">
              <a:avLst/>
            </a:prstGeom>
            <a:noFill/>
            <a:ln>
              <a:noFill/>
            </a:ln>
            <a:effectLst/>
            <a:extLst>
              <a:ext uri="{909E8E84-426E-40DD-AFC4-6F175D3DCCD1}">
                <a14:hiddenFill xmlns:a14="http://schemas.microsoft.com/office/drawing/2010/main">
                  <a:solidFill>
                    <a:srgbClr val="B8E6D3"/>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508000" indent="-5080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Pct val="70000"/>
              </a:pPr>
              <a:r>
                <a:rPr lang="zh-CN" altLang="en-US" sz="2000" b="1">
                  <a:latin typeface="幼圆" pitchFamily="49" charset="-122"/>
                  <a:ea typeface="幼圆" pitchFamily="49" charset="-122"/>
                </a:rPr>
                <a:t>经营性租赁一般价值小，资产专用性弱，可中途停止，出租期短。</a:t>
              </a:r>
            </a:p>
            <a:p>
              <a:pPr eaLnBrk="1" hangingPunct="1">
                <a:buClr>
                  <a:schemeClr val="tx1"/>
                </a:buClr>
                <a:buSzPct val="70000"/>
              </a:pPr>
              <a:r>
                <a:rPr lang="zh-CN" altLang="en-US" sz="2000" b="1">
                  <a:latin typeface="幼圆" pitchFamily="49" charset="-122"/>
                  <a:ea typeface="幼圆" pitchFamily="49" charset="-122"/>
                </a:rPr>
                <a:t>经营性租赁结束后，出租物可以退租，也可以续租。</a:t>
              </a:r>
            </a:p>
          </p:txBody>
        </p:sp>
      </p:grpSp>
      <p:sp>
        <p:nvSpPr>
          <p:cNvPr id="94236" name="Rectangle 28">
            <a:extLst>
              <a:ext uri="{FF2B5EF4-FFF2-40B4-BE49-F238E27FC236}">
                <a16:creationId xmlns:a16="http://schemas.microsoft.com/office/drawing/2014/main" id="{4CCD2007-393E-5A32-17C5-3D7FF50D107F}"/>
              </a:ext>
            </a:extLst>
          </p:cNvPr>
          <p:cNvSpPr>
            <a:spLocks noChangeArrowheads="1"/>
          </p:cNvSpPr>
          <p:nvPr/>
        </p:nvSpPr>
        <p:spPr bwMode="auto">
          <a:xfrm>
            <a:off x="693738" y="2708275"/>
            <a:ext cx="5762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Tx/>
              <a:buSzPct val="70000"/>
            </a:pPr>
            <a:r>
              <a:rPr kumimoji="0" lang="zh-CN" altLang="en-US" sz="2000" b="1">
                <a:latin typeface="幼圆" pitchFamily="49" charset="-122"/>
                <a:ea typeface="幼圆" pitchFamily="49" charset="-122"/>
              </a:rPr>
              <a:t>经营性（或服务性）租赁</a:t>
            </a:r>
          </a:p>
        </p:txBody>
      </p:sp>
      <p:grpSp>
        <p:nvGrpSpPr>
          <p:cNvPr id="94237" name="Group 29">
            <a:extLst>
              <a:ext uri="{FF2B5EF4-FFF2-40B4-BE49-F238E27FC236}">
                <a16:creationId xmlns:a16="http://schemas.microsoft.com/office/drawing/2014/main" id="{EF444943-F774-963D-1219-E3C425F0FCB7}"/>
              </a:ext>
            </a:extLst>
          </p:cNvPr>
          <p:cNvGrpSpPr>
            <a:grpSpLocks/>
          </p:cNvGrpSpPr>
          <p:nvPr/>
        </p:nvGrpSpPr>
        <p:grpSpPr bwMode="auto">
          <a:xfrm>
            <a:off x="1223963" y="3186113"/>
            <a:ext cx="1703387" cy="1687512"/>
            <a:chOff x="720" y="1152"/>
            <a:chExt cx="1073" cy="1063"/>
          </a:xfrm>
        </p:grpSpPr>
        <p:sp>
          <p:nvSpPr>
            <p:cNvPr id="94238" name="Oval 30">
              <a:extLst>
                <a:ext uri="{FF2B5EF4-FFF2-40B4-BE49-F238E27FC236}">
                  <a16:creationId xmlns:a16="http://schemas.microsoft.com/office/drawing/2014/main" id="{1F38E7A3-C831-1BF2-709D-53C2C256F58D}"/>
                </a:ext>
              </a:extLst>
            </p:cNvPr>
            <p:cNvSpPr>
              <a:spLocks noChangeArrowheads="1"/>
            </p:cNvSpPr>
            <p:nvPr/>
          </p:nvSpPr>
          <p:spPr bwMode="gray">
            <a:xfrm>
              <a:off x="720" y="1152"/>
              <a:ext cx="1073" cy="106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p:spPr>
          <p:txBody>
            <a:bodyPr wrap="none" anchor="ctr">
              <a:spAutoFit/>
            </a:bodyPr>
            <a:lstStyle/>
            <a:p>
              <a:pPr eaLnBrk="1" hangingPunct="1">
                <a:defRPr/>
              </a:pPr>
              <a:endParaRPr lang="zh-CN" altLang="en-US"/>
            </a:p>
          </p:txBody>
        </p:sp>
        <p:sp>
          <p:nvSpPr>
            <p:cNvPr id="94239" name="Oval 31">
              <a:extLst>
                <a:ext uri="{FF2B5EF4-FFF2-40B4-BE49-F238E27FC236}">
                  <a16:creationId xmlns:a16="http://schemas.microsoft.com/office/drawing/2014/main" id="{AA5880F1-A9E7-8D59-C9A4-F518951FEA69}"/>
                </a:ext>
              </a:extLst>
            </p:cNvPr>
            <p:cNvSpPr>
              <a:spLocks noChangeArrowheads="1"/>
            </p:cNvSpPr>
            <p:nvPr/>
          </p:nvSpPr>
          <p:spPr bwMode="gray">
            <a:xfrm>
              <a:off x="720" y="1152"/>
              <a:ext cx="1073" cy="1063"/>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p:spPr>
          <p:txBody>
            <a:bodyPr wrap="none" anchor="ctr">
              <a:spAutoFit/>
            </a:bodyPr>
            <a:lstStyle/>
            <a:p>
              <a:pPr eaLnBrk="1" hangingPunct="1">
                <a:defRPr/>
              </a:pPr>
              <a:endParaRPr lang="zh-CN" altLang="en-US"/>
            </a:p>
          </p:txBody>
        </p:sp>
        <p:sp>
          <p:nvSpPr>
            <p:cNvPr id="94240" name="Oval 32">
              <a:extLst>
                <a:ext uri="{FF2B5EF4-FFF2-40B4-BE49-F238E27FC236}">
                  <a16:creationId xmlns:a16="http://schemas.microsoft.com/office/drawing/2014/main" id="{57DD95F2-142B-AAD1-3E25-28A28CBA6FF2}"/>
                </a:ext>
              </a:extLst>
            </p:cNvPr>
            <p:cNvSpPr>
              <a:spLocks noChangeArrowheads="1"/>
            </p:cNvSpPr>
            <p:nvPr/>
          </p:nvSpPr>
          <p:spPr bwMode="gray">
            <a:xfrm>
              <a:off x="790" y="1221"/>
              <a:ext cx="933" cy="924"/>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p:spPr>
          <p:txBody>
            <a:bodyPr anchor="ctr">
              <a:spAutoFit/>
            </a:bodyPr>
            <a:lstStyle/>
            <a:p>
              <a:pPr eaLnBrk="1" hangingPunct="1">
                <a:defRPr/>
              </a:pPr>
              <a:endParaRPr lang="zh-CN" altLang="en-US"/>
            </a:p>
          </p:txBody>
        </p:sp>
        <p:sp>
          <p:nvSpPr>
            <p:cNvPr id="94241" name="Oval 33">
              <a:extLst>
                <a:ext uri="{FF2B5EF4-FFF2-40B4-BE49-F238E27FC236}">
                  <a16:creationId xmlns:a16="http://schemas.microsoft.com/office/drawing/2014/main" id="{3E21A5D9-B6D6-8556-AE4B-F57D844236CD}"/>
                </a:ext>
              </a:extLst>
            </p:cNvPr>
            <p:cNvSpPr>
              <a:spLocks noChangeArrowheads="1"/>
            </p:cNvSpPr>
            <p:nvPr/>
          </p:nvSpPr>
          <p:spPr bwMode="gray">
            <a:xfrm>
              <a:off x="791" y="1223"/>
              <a:ext cx="933" cy="924"/>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p:spPr>
          <p:txBody>
            <a:bodyPr anchor="ctr">
              <a:spAutoFit/>
            </a:bodyPr>
            <a:lstStyle/>
            <a:p>
              <a:pPr eaLnBrk="1" hangingPunct="1">
                <a:defRPr/>
              </a:pPr>
              <a:endParaRPr lang="zh-CN" altLang="en-US"/>
            </a:p>
          </p:txBody>
        </p:sp>
        <p:sp>
          <p:nvSpPr>
            <p:cNvPr id="23601" name="Oval 34">
              <a:extLst>
                <a:ext uri="{FF2B5EF4-FFF2-40B4-BE49-F238E27FC236}">
                  <a16:creationId xmlns:a16="http://schemas.microsoft.com/office/drawing/2014/main" id="{D355AE70-AA22-C953-F1E1-BD0BF6BD6195}"/>
                </a:ext>
              </a:extLst>
            </p:cNvPr>
            <p:cNvSpPr>
              <a:spLocks noChangeArrowheads="1"/>
            </p:cNvSpPr>
            <p:nvPr/>
          </p:nvSpPr>
          <p:spPr bwMode="gray">
            <a:xfrm>
              <a:off x="837" y="1268"/>
              <a:ext cx="840" cy="832"/>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nvGrpSpPr>
            <p:cNvPr id="23602" name="Group 35">
              <a:extLst>
                <a:ext uri="{FF2B5EF4-FFF2-40B4-BE49-F238E27FC236}">
                  <a16:creationId xmlns:a16="http://schemas.microsoft.com/office/drawing/2014/main" id="{B3082023-1011-A554-A337-9DC71AC86087}"/>
                </a:ext>
              </a:extLst>
            </p:cNvPr>
            <p:cNvGrpSpPr>
              <a:grpSpLocks/>
            </p:cNvGrpSpPr>
            <p:nvPr/>
          </p:nvGrpSpPr>
          <p:grpSpPr bwMode="auto">
            <a:xfrm>
              <a:off x="850" y="1280"/>
              <a:ext cx="813" cy="805"/>
              <a:chOff x="4166" y="1706"/>
              <a:chExt cx="1252" cy="1252"/>
            </a:xfrm>
          </p:grpSpPr>
          <p:sp>
            <p:nvSpPr>
              <p:cNvPr id="23604" name="Oval 36">
                <a:extLst>
                  <a:ext uri="{FF2B5EF4-FFF2-40B4-BE49-F238E27FC236}">
                    <a16:creationId xmlns:a16="http://schemas.microsoft.com/office/drawing/2014/main" id="{37207529-B676-074F-80E8-C971C5645519}"/>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05" name="Oval 37">
                <a:extLst>
                  <a:ext uri="{FF2B5EF4-FFF2-40B4-BE49-F238E27FC236}">
                    <a16:creationId xmlns:a16="http://schemas.microsoft.com/office/drawing/2014/main" id="{3EEB4AF7-8881-3125-3C9D-53E79A8408C1}"/>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06" name="Oval 38">
                <a:extLst>
                  <a:ext uri="{FF2B5EF4-FFF2-40B4-BE49-F238E27FC236}">
                    <a16:creationId xmlns:a16="http://schemas.microsoft.com/office/drawing/2014/main" id="{4EADFA88-692C-C07E-F057-0706DF895298}"/>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607" name="Oval 39">
                <a:extLst>
                  <a:ext uri="{FF2B5EF4-FFF2-40B4-BE49-F238E27FC236}">
                    <a16:creationId xmlns:a16="http://schemas.microsoft.com/office/drawing/2014/main" id="{456A3091-3AEB-D85F-4205-5C4DFF59DA7E}"/>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
          <p:nvSpPr>
            <p:cNvPr id="23603" name="Text Box 40">
              <a:extLst>
                <a:ext uri="{FF2B5EF4-FFF2-40B4-BE49-F238E27FC236}">
                  <a16:creationId xmlns:a16="http://schemas.microsoft.com/office/drawing/2014/main" id="{EE224A6B-AB55-3A3D-8422-AEEFF25DDCA7}"/>
                </a:ext>
              </a:extLst>
            </p:cNvPr>
            <p:cNvSpPr txBox="1">
              <a:spLocks noChangeArrowheads="1"/>
            </p:cNvSpPr>
            <p:nvPr/>
          </p:nvSpPr>
          <p:spPr bwMode="gray">
            <a:xfrm>
              <a:off x="914" y="1602"/>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400" b="1">
                  <a:solidFill>
                    <a:schemeClr val="tx1"/>
                  </a:solidFill>
                  <a:latin typeface="华文行楷" panose="02010800040101010101" pitchFamily="2" charset="-122"/>
                  <a:ea typeface="华文行楷" panose="02010800040101010101" pitchFamily="2" charset="-122"/>
                </a:rPr>
                <a:t>出租人</a:t>
              </a:r>
            </a:p>
          </p:txBody>
        </p:sp>
      </p:grpSp>
      <p:grpSp>
        <p:nvGrpSpPr>
          <p:cNvPr id="94249" name="Group 41">
            <a:extLst>
              <a:ext uri="{FF2B5EF4-FFF2-40B4-BE49-F238E27FC236}">
                <a16:creationId xmlns:a16="http://schemas.microsoft.com/office/drawing/2014/main" id="{9381F83C-9EAD-FB9A-0F7E-0A5F3AC8488E}"/>
              </a:ext>
            </a:extLst>
          </p:cNvPr>
          <p:cNvGrpSpPr>
            <a:grpSpLocks/>
          </p:cNvGrpSpPr>
          <p:nvPr/>
        </p:nvGrpSpPr>
        <p:grpSpPr bwMode="auto">
          <a:xfrm>
            <a:off x="3687763" y="3190875"/>
            <a:ext cx="1703387" cy="1687513"/>
            <a:chOff x="2272" y="1155"/>
            <a:chExt cx="1073" cy="1063"/>
          </a:xfrm>
        </p:grpSpPr>
        <p:sp>
          <p:nvSpPr>
            <p:cNvPr id="94250" name="Oval 42">
              <a:extLst>
                <a:ext uri="{FF2B5EF4-FFF2-40B4-BE49-F238E27FC236}">
                  <a16:creationId xmlns:a16="http://schemas.microsoft.com/office/drawing/2014/main" id="{F32C28FF-86CB-5A44-B69F-09C729C9CCBC}"/>
                </a:ext>
              </a:extLst>
            </p:cNvPr>
            <p:cNvSpPr>
              <a:spLocks noChangeArrowheads="1"/>
            </p:cNvSpPr>
            <p:nvPr/>
          </p:nvSpPr>
          <p:spPr bwMode="gray">
            <a:xfrm>
              <a:off x="2272" y="1155"/>
              <a:ext cx="1073" cy="1063"/>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a:noFill/>
            </a:ln>
            <a:effectLst/>
          </p:spPr>
          <p:txBody>
            <a:bodyPr wrap="none" anchor="ctr">
              <a:spAutoFit/>
            </a:bodyPr>
            <a:lstStyle/>
            <a:p>
              <a:pPr eaLnBrk="1" hangingPunct="1">
                <a:defRPr/>
              </a:pPr>
              <a:endParaRPr lang="zh-CN" altLang="en-US"/>
            </a:p>
          </p:txBody>
        </p:sp>
        <p:sp>
          <p:nvSpPr>
            <p:cNvPr id="94251" name="Oval 43">
              <a:extLst>
                <a:ext uri="{FF2B5EF4-FFF2-40B4-BE49-F238E27FC236}">
                  <a16:creationId xmlns:a16="http://schemas.microsoft.com/office/drawing/2014/main" id="{DDC41521-BAFC-785B-AE7F-B357CD2D66D2}"/>
                </a:ext>
              </a:extLst>
            </p:cNvPr>
            <p:cNvSpPr>
              <a:spLocks noChangeArrowheads="1"/>
            </p:cNvSpPr>
            <p:nvPr/>
          </p:nvSpPr>
          <p:spPr bwMode="gray">
            <a:xfrm>
              <a:off x="2272" y="1155"/>
              <a:ext cx="1073" cy="1063"/>
            </a:xfrm>
            <a:prstGeom prst="ellipse">
              <a:avLst/>
            </a:prstGeom>
            <a:gradFill rotWithShape="1">
              <a:gsLst>
                <a:gs pos="0">
                  <a:schemeClr val="accent1">
                    <a:alpha val="32001"/>
                  </a:schemeClr>
                </a:gs>
                <a:gs pos="100000">
                  <a:schemeClr val="accent1">
                    <a:gamma/>
                    <a:shade val="46275"/>
                    <a:invGamma/>
                  </a:schemeClr>
                </a:gs>
              </a:gsLst>
              <a:lin ang="2700000" scaled="1"/>
            </a:gradFill>
            <a:ln>
              <a:noFill/>
            </a:ln>
            <a:effectLst/>
          </p:spPr>
          <p:txBody>
            <a:bodyPr wrap="none" anchor="ctr">
              <a:spAutoFit/>
            </a:bodyPr>
            <a:lstStyle/>
            <a:p>
              <a:pPr eaLnBrk="1" hangingPunct="1">
                <a:defRPr/>
              </a:pPr>
              <a:endParaRPr lang="zh-CN" altLang="en-US"/>
            </a:p>
          </p:txBody>
        </p:sp>
        <p:sp>
          <p:nvSpPr>
            <p:cNvPr id="94252" name="Oval 44">
              <a:extLst>
                <a:ext uri="{FF2B5EF4-FFF2-40B4-BE49-F238E27FC236}">
                  <a16:creationId xmlns:a16="http://schemas.microsoft.com/office/drawing/2014/main" id="{B8C112CC-108F-3E05-A79F-9FF83A5347E7}"/>
                </a:ext>
              </a:extLst>
            </p:cNvPr>
            <p:cNvSpPr>
              <a:spLocks noChangeArrowheads="1"/>
            </p:cNvSpPr>
            <p:nvPr/>
          </p:nvSpPr>
          <p:spPr bwMode="gray">
            <a:xfrm>
              <a:off x="2342" y="1225"/>
              <a:ext cx="933" cy="924"/>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a:noFill/>
            </a:ln>
            <a:effectLst/>
          </p:spPr>
          <p:txBody>
            <a:bodyPr anchor="ctr">
              <a:spAutoFit/>
            </a:bodyPr>
            <a:lstStyle/>
            <a:p>
              <a:pPr eaLnBrk="1" hangingPunct="1">
                <a:defRPr/>
              </a:pPr>
              <a:endParaRPr lang="zh-CN" altLang="en-US"/>
            </a:p>
          </p:txBody>
        </p:sp>
        <p:sp>
          <p:nvSpPr>
            <p:cNvPr id="94253" name="Oval 45">
              <a:extLst>
                <a:ext uri="{FF2B5EF4-FFF2-40B4-BE49-F238E27FC236}">
                  <a16:creationId xmlns:a16="http://schemas.microsoft.com/office/drawing/2014/main" id="{089900E8-65F4-BE2B-9FBF-25F5B41E65FF}"/>
                </a:ext>
              </a:extLst>
            </p:cNvPr>
            <p:cNvSpPr>
              <a:spLocks noChangeArrowheads="1"/>
            </p:cNvSpPr>
            <p:nvPr/>
          </p:nvSpPr>
          <p:spPr bwMode="gray">
            <a:xfrm>
              <a:off x="2343" y="1226"/>
              <a:ext cx="933" cy="924"/>
            </a:xfrm>
            <a:prstGeom prst="ellipse">
              <a:avLst/>
            </a:prstGeom>
            <a:gradFill rotWithShape="1">
              <a:gsLst>
                <a:gs pos="0">
                  <a:schemeClr val="accent1">
                    <a:gamma/>
                    <a:shade val="63529"/>
                    <a:invGamma/>
                  </a:schemeClr>
                </a:gs>
                <a:gs pos="100000">
                  <a:schemeClr val="accent1">
                    <a:alpha val="0"/>
                  </a:schemeClr>
                </a:gs>
              </a:gsLst>
              <a:lin ang="2700000" scaled="1"/>
            </a:gradFill>
            <a:ln>
              <a:noFill/>
            </a:ln>
            <a:effectLst/>
          </p:spPr>
          <p:txBody>
            <a:bodyPr anchor="ctr">
              <a:spAutoFit/>
            </a:bodyPr>
            <a:lstStyle/>
            <a:p>
              <a:pPr eaLnBrk="1" hangingPunct="1">
                <a:defRPr/>
              </a:pPr>
              <a:endParaRPr lang="zh-CN" altLang="en-US"/>
            </a:p>
          </p:txBody>
        </p:sp>
        <p:sp>
          <p:nvSpPr>
            <p:cNvPr id="23590" name="Oval 46">
              <a:extLst>
                <a:ext uri="{FF2B5EF4-FFF2-40B4-BE49-F238E27FC236}">
                  <a16:creationId xmlns:a16="http://schemas.microsoft.com/office/drawing/2014/main" id="{08101D80-6CAB-7D9E-E680-75DB060ECA68}"/>
                </a:ext>
              </a:extLst>
            </p:cNvPr>
            <p:cNvSpPr>
              <a:spLocks noChangeArrowheads="1"/>
            </p:cNvSpPr>
            <p:nvPr/>
          </p:nvSpPr>
          <p:spPr bwMode="gray">
            <a:xfrm>
              <a:off x="2388" y="1270"/>
              <a:ext cx="840" cy="832"/>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nvGrpSpPr>
            <p:cNvPr id="23591" name="Group 47">
              <a:extLst>
                <a:ext uri="{FF2B5EF4-FFF2-40B4-BE49-F238E27FC236}">
                  <a16:creationId xmlns:a16="http://schemas.microsoft.com/office/drawing/2014/main" id="{6C98C6C3-71AD-84E7-3534-078623B7E26E}"/>
                </a:ext>
              </a:extLst>
            </p:cNvPr>
            <p:cNvGrpSpPr>
              <a:grpSpLocks/>
            </p:cNvGrpSpPr>
            <p:nvPr/>
          </p:nvGrpSpPr>
          <p:grpSpPr bwMode="auto">
            <a:xfrm>
              <a:off x="2402" y="1280"/>
              <a:ext cx="813" cy="805"/>
              <a:chOff x="4166" y="1706"/>
              <a:chExt cx="1252" cy="1252"/>
            </a:xfrm>
          </p:grpSpPr>
          <p:sp>
            <p:nvSpPr>
              <p:cNvPr id="23593" name="Oval 48">
                <a:extLst>
                  <a:ext uri="{FF2B5EF4-FFF2-40B4-BE49-F238E27FC236}">
                    <a16:creationId xmlns:a16="http://schemas.microsoft.com/office/drawing/2014/main" id="{AB25D385-B478-03E4-1F99-CE4288CADD0A}"/>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594" name="Oval 49">
                <a:extLst>
                  <a:ext uri="{FF2B5EF4-FFF2-40B4-BE49-F238E27FC236}">
                    <a16:creationId xmlns:a16="http://schemas.microsoft.com/office/drawing/2014/main" id="{B017817C-815B-F5A5-E4A9-6E780109180A}"/>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595" name="Oval 50">
                <a:extLst>
                  <a:ext uri="{FF2B5EF4-FFF2-40B4-BE49-F238E27FC236}">
                    <a16:creationId xmlns:a16="http://schemas.microsoft.com/office/drawing/2014/main" id="{FACAC1B9-7BAF-43C7-20E1-11E5F9CC4B29}"/>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596" name="Oval 51">
                <a:extLst>
                  <a:ext uri="{FF2B5EF4-FFF2-40B4-BE49-F238E27FC236}">
                    <a16:creationId xmlns:a16="http://schemas.microsoft.com/office/drawing/2014/main" id="{6A139207-7DC1-AAAE-F534-D6E8CE12C76A}"/>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
          <p:nvSpPr>
            <p:cNvPr id="23592" name="Text Box 52">
              <a:extLst>
                <a:ext uri="{FF2B5EF4-FFF2-40B4-BE49-F238E27FC236}">
                  <a16:creationId xmlns:a16="http://schemas.microsoft.com/office/drawing/2014/main" id="{7C517C34-56F0-79C1-0BDE-2C050AD53790}"/>
                </a:ext>
              </a:extLst>
            </p:cNvPr>
            <p:cNvSpPr txBox="1">
              <a:spLocks noChangeArrowheads="1"/>
            </p:cNvSpPr>
            <p:nvPr/>
          </p:nvSpPr>
          <p:spPr bwMode="gray">
            <a:xfrm>
              <a:off x="2470" y="1598"/>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b="1">
                  <a:solidFill>
                    <a:srgbClr val="000000"/>
                  </a:solidFill>
                  <a:latin typeface="Arial" panose="020B0604020202020204" pitchFamily="34" charset="0"/>
                  <a:ea typeface="华文行楷" panose="02010800040101010101" pitchFamily="2" charset="-122"/>
                </a:rPr>
                <a:t>出租物</a:t>
              </a:r>
            </a:p>
          </p:txBody>
        </p:sp>
      </p:grpSp>
      <p:grpSp>
        <p:nvGrpSpPr>
          <p:cNvPr id="94261" name="Group 53">
            <a:extLst>
              <a:ext uri="{FF2B5EF4-FFF2-40B4-BE49-F238E27FC236}">
                <a16:creationId xmlns:a16="http://schemas.microsoft.com/office/drawing/2014/main" id="{1C22B68E-41AC-2048-25FC-8641768171B8}"/>
              </a:ext>
            </a:extLst>
          </p:cNvPr>
          <p:cNvGrpSpPr>
            <a:grpSpLocks/>
          </p:cNvGrpSpPr>
          <p:nvPr/>
        </p:nvGrpSpPr>
        <p:grpSpPr bwMode="auto">
          <a:xfrm>
            <a:off x="6149975" y="3190875"/>
            <a:ext cx="1703388" cy="1687513"/>
            <a:chOff x="3667" y="1440"/>
            <a:chExt cx="1073" cy="1063"/>
          </a:xfrm>
        </p:grpSpPr>
        <p:sp>
          <p:nvSpPr>
            <p:cNvPr id="94262" name="Oval 54">
              <a:extLst>
                <a:ext uri="{FF2B5EF4-FFF2-40B4-BE49-F238E27FC236}">
                  <a16:creationId xmlns:a16="http://schemas.microsoft.com/office/drawing/2014/main" id="{A45A2762-F39B-B004-752E-5C2F0D2D798B}"/>
                </a:ext>
              </a:extLst>
            </p:cNvPr>
            <p:cNvSpPr>
              <a:spLocks noChangeArrowheads="1"/>
            </p:cNvSpPr>
            <p:nvPr/>
          </p:nvSpPr>
          <p:spPr bwMode="gray">
            <a:xfrm>
              <a:off x="3667" y="1440"/>
              <a:ext cx="1073" cy="106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p:spPr>
          <p:txBody>
            <a:bodyPr wrap="none" anchor="ctr">
              <a:spAutoFit/>
            </a:bodyPr>
            <a:lstStyle/>
            <a:p>
              <a:pPr eaLnBrk="1" hangingPunct="1">
                <a:defRPr/>
              </a:pPr>
              <a:endParaRPr lang="zh-CN" altLang="en-US"/>
            </a:p>
          </p:txBody>
        </p:sp>
        <p:sp>
          <p:nvSpPr>
            <p:cNvPr id="94263" name="Oval 55">
              <a:extLst>
                <a:ext uri="{FF2B5EF4-FFF2-40B4-BE49-F238E27FC236}">
                  <a16:creationId xmlns:a16="http://schemas.microsoft.com/office/drawing/2014/main" id="{F23597EB-93CF-7970-54FC-5A94B042C488}"/>
                </a:ext>
              </a:extLst>
            </p:cNvPr>
            <p:cNvSpPr>
              <a:spLocks noChangeArrowheads="1"/>
            </p:cNvSpPr>
            <p:nvPr/>
          </p:nvSpPr>
          <p:spPr bwMode="gray">
            <a:xfrm>
              <a:off x="3667" y="1440"/>
              <a:ext cx="1073" cy="1063"/>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p:spPr>
          <p:txBody>
            <a:bodyPr anchor="ctr">
              <a:spAutoFit/>
            </a:bodyPr>
            <a:lstStyle/>
            <a:p>
              <a:pPr eaLnBrk="1" hangingPunct="1">
                <a:defRPr/>
              </a:pPr>
              <a:endParaRPr lang="zh-CN" altLang="en-US"/>
            </a:p>
          </p:txBody>
        </p:sp>
        <p:sp>
          <p:nvSpPr>
            <p:cNvPr id="94264" name="Oval 56">
              <a:extLst>
                <a:ext uri="{FF2B5EF4-FFF2-40B4-BE49-F238E27FC236}">
                  <a16:creationId xmlns:a16="http://schemas.microsoft.com/office/drawing/2014/main" id="{AE6A9E86-B90F-A703-E2FD-CC528ACB13B8}"/>
                </a:ext>
              </a:extLst>
            </p:cNvPr>
            <p:cNvSpPr>
              <a:spLocks noChangeArrowheads="1"/>
            </p:cNvSpPr>
            <p:nvPr/>
          </p:nvSpPr>
          <p:spPr bwMode="gray">
            <a:xfrm>
              <a:off x="3737" y="1510"/>
              <a:ext cx="933" cy="92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p:spPr>
          <p:txBody>
            <a:bodyPr anchor="ctr">
              <a:spAutoFit/>
            </a:bodyPr>
            <a:lstStyle/>
            <a:p>
              <a:pPr eaLnBrk="1" hangingPunct="1">
                <a:defRPr/>
              </a:pPr>
              <a:endParaRPr lang="zh-CN" altLang="en-US"/>
            </a:p>
          </p:txBody>
        </p:sp>
        <p:sp>
          <p:nvSpPr>
            <p:cNvPr id="94265" name="Oval 57">
              <a:extLst>
                <a:ext uri="{FF2B5EF4-FFF2-40B4-BE49-F238E27FC236}">
                  <a16:creationId xmlns:a16="http://schemas.microsoft.com/office/drawing/2014/main" id="{A2033ACB-68A5-B094-58AC-171FB7FE49EE}"/>
                </a:ext>
              </a:extLst>
            </p:cNvPr>
            <p:cNvSpPr>
              <a:spLocks noChangeArrowheads="1"/>
            </p:cNvSpPr>
            <p:nvPr/>
          </p:nvSpPr>
          <p:spPr bwMode="gray">
            <a:xfrm>
              <a:off x="3753" y="1515"/>
              <a:ext cx="933" cy="924"/>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p:spPr>
          <p:txBody>
            <a:bodyPr anchor="ctr">
              <a:spAutoFit/>
            </a:bodyPr>
            <a:lstStyle/>
            <a:p>
              <a:pPr eaLnBrk="1" hangingPunct="1">
                <a:defRPr/>
              </a:pPr>
              <a:endParaRPr lang="zh-CN" altLang="en-US"/>
            </a:p>
          </p:txBody>
        </p:sp>
        <p:sp>
          <p:nvSpPr>
            <p:cNvPr id="23579" name="Oval 58">
              <a:extLst>
                <a:ext uri="{FF2B5EF4-FFF2-40B4-BE49-F238E27FC236}">
                  <a16:creationId xmlns:a16="http://schemas.microsoft.com/office/drawing/2014/main" id="{13EBD5D8-9FFD-4806-F324-A6E6F455F9DC}"/>
                </a:ext>
              </a:extLst>
            </p:cNvPr>
            <p:cNvSpPr>
              <a:spLocks noChangeArrowheads="1"/>
            </p:cNvSpPr>
            <p:nvPr/>
          </p:nvSpPr>
          <p:spPr bwMode="gray">
            <a:xfrm>
              <a:off x="3787" y="1555"/>
              <a:ext cx="841" cy="832"/>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nvGrpSpPr>
            <p:cNvPr id="23580" name="Group 59">
              <a:extLst>
                <a:ext uri="{FF2B5EF4-FFF2-40B4-BE49-F238E27FC236}">
                  <a16:creationId xmlns:a16="http://schemas.microsoft.com/office/drawing/2014/main" id="{8BC2E818-048D-5060-9B20-F5DD072BD7C5}"/>
                </a:ext>
              </a:extLst>
            </p:cNvPr>
            <p:cNvGrpSpPr>
              <a:grpSpLocks/>
            </p:cNvGrpSpPr>
            <p:nvPr/>
          </p:nvGrpSpPr>
          <p:grpSpPr bwMode="auto">
            <a:xfrm>
              <a:off x="3802" y="1565"/>
              <a:ext cx="814" cy="805"/>
              <a:chOff x="4166" y="1706"/>
              <a:chExt cx="1252" cy="1252"/>
            </a:xfrm>
          </p:grpSpPr>
          <p:sp>
            <p:nvSpPr>
              <p:cNvPr id="23582" name="Oval 60">
                <a:extLst>
                  <a:ext uri="{FF2B5EF4-FFF2-40B4-BE49-F238E27FC236}">
                    <a16:creationId xmlns:a16="http://schemas.microsoft.com/office/drawing/2014/main" id="{AC703FD9-77FA-18D4-2CFA-82976392B243}"/>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583" name="Oval 61">
                <a:extLst>
                  <a:ext uri="{FF2B5EF4-FFF2-40B4-BE49-F238E27FC236}">
                    <a16:creationId xmlns:a16="http://schemas.microsoft.com/office/drawing/2014/main" id="{E97A9BD9-CDDB-5B6D-9233-F909678E0579}"/>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584" name="Oval 62">
                <a:extLst>
                  <a:ext uri="{FF2B5EF4-FFF2-40B4-BE49-F238E27FC236}">
                    <a16:creationId xmlns:a16="http://schemas.microsoft.com/office/drawing/2014/main" id="{F732AC2A-D6EA-56F9-6E36-C7848C7FD287}"/>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585" name="Oval 63">
                <a:extLst>
                  <a:ext uri="{FF2B5EF4-FFF2-40B4-BE49-F238E27FC236}">
                    <a16:creationId xmlns:a16="http://schemas.microsoft.com/office/drawing/2014/main" id="{0DC4A187-90E1-B13F-ADE9-2389D19A4C74}"/>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
          <p:nvSpPr>
            <p:cNvPr id="23581" name="Text Box 64">
              <a:extLst>
                <a:ext uri="{FF2B5EF4-FFF2-40B4-BE49-F238E27FC236}">
                  <a16:creationId xmlns:a16="http://schemas.microsoft.com/office/drawing/2014/main" id="{3B7374E7-CEE5-0CCF-31D8-D68F19290B24}"/>
                </a:ext>
              </a:extLst>
            </p:cNvPr>
            <p:cNvSpPr txBox="1">
              <a:spLocks noChangeArrowheads="1"/>
            </p:cNvSpPr>
            <p:nvPr/>
          </p:nvSpPr>
          <p:spPr bwMode="gray">
            <a:xfrm>
              <a:off x="3868" y="1842"/>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400" b="1">
                  <a:solidFill>
                    <a:schemeClr val="tx1"/>
                  </a:solidFill>
                  <a:latin typeface="华文行楷" panose="02010800040101010101" pitchFamily="2" charset="-122"/>
                  <a:ea typeface="华文行楷" panose="02010800040101010101" pitchFamily="2" charset="-122"/>
                </a:rPr>
                <a:t>承租人</a:t>
              </a:r>
            </a:p>
          </p:txBody>
        </p:sp>
      </p:grpSp>
      <p:grpSp>
        <p:nvGrpSpPr>
          <p:cNvPr id="94273" name="Group 65">
            <a:extLst>
              <a:ext uri="{FF2B5EF4-FFF2-40B4-BE49-F238E27FC236}">
                <a16:creationId xmlns:a16="http://schemas.microsoft.com/office/drawing/2014/main" id="{68CBC483-3838-2348-2E56-37317A8656BE}"/>
              </a:ext>
            </a:extLst>
          </p:cNvPr>
          <p:cNvGrpSpPr>
            <a:grpSpLocks/>
          </p:cNvGrpSpPr>
          <p:nvPr/>
        </p:nvGrpSpPr>
        <p:grpSpPr bwMode="auto">
          <a:xfrm>
            <a:off x="2884488" y="3181350"/>
            <a:ext cx="935037" cy="1077913"/>
            <a:chOff x="1610" y="1310"/>
            <a:chExt cx="589" cy="679"/>
          </a:xfrm>
        </p:grpSpPr>
        <p:sp>
          <p:nvSpPr>
            <p:cNvPr id="23573" name="AutoShape 66">
              <a:extLst>
                <a:ext uri="{FF2B5EF4-FFF2-40B4-BE49-F238E27FC236}">
                  <a16:creationId xmlns:a16="http://schemas.microsoft.com/office/drawing/2014/main" id="{1CE385E9-1E52-04E0-C72B-5C10473546BC}"/>
                </a:ext>
              </a:extLst>
            </p:cNvPr>
            <p:cNvSpPr>
              <a:spLocks noChangeArrowheads="1"/>
            </p:cNvSpPr>
            <p:nvPr/>
          </p:nvSpPr>
          <p:spPr bwMode="gray">
            <a:xfrm>
              <a:off x="1733" y="1706"/>
              <a:ext cx="252" cy="283"/>
            </a:xfrm>
            <a:prstGeom prst="chevron">
              <a:avLst>
                <a:gd name="adj" fmla="val 52514"/>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574" name="Rectangle 67">
              <a:extLst>
                <a:ext uri="{FF2B5EF4-FFF2-40B4-BE49-F238E27FC236}">
                  <a16:creationId xmlns:a16="http://schemas.microsoft.com/office/drawing/2014/main" id="{2FEF0087-0A51-D6BF-2327-21DF585DC3DB}"/>
                </a:ext>
              </a:extLst>
            </p:cNvPr>
            <p:cNvSpPr>
              <a:spLocks noChangeArrowheads="1"/>
            </p:cNvSpPr>
            <p:nvPr/>
          </p:nvSpPr>
          <p:spPr bwMode="auto">
            <a:xfrm>
              <a:off x="1610" y="1310"/>
              <a:ext cx="589" cy="264"/>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000" b="1">
                  <a:solidFill>
                    <a:schemeClr val="tx1"/>
                  </a:solidFill>
                  <a:ea typeface="幼圆" pitchFamily="49" charset="-122"/>
                </a:rPr>
                <a:t>购买</a:t>
              </a:r>
            </a:p>
          </p:txBody>
        </p:sp>
      </p:grpSp>
      <p:grpSp>
        <p:nvGrpSpPr>
          <p:cNvPr id="94276" name="Group 68">
            <a:extLst>
              <a:ext uri="{FF2B5EF4-FFF2-40B4-BE49-F238E27FC236}">
                <a16:creationId xmlns:a16="http://schemas.microsoft.com/office/drawing/2014/main" id="{F99B6F94-88A0-CCA6-388B-4FB8EC07EA07}"/>
              </a:ext>
            </a:extLst>
          </p:cNvPr>
          <p:cNvGrpSpPr>
            <a:grpSpLocks/>
          </p:cNvGrpSpPr>
          <p:nvPr/>
        </p:nvGrpSpPr>
        <p:grpSpPr bwMode="auto">
          <a:xfrm>
            <a:off x="5045075" y="3228975"/>
            <a:ext cx="1920875" cy="1993900"/>
            <a:chOff x="2971" y="1464"/>
            <a:chExt cx="1210" cy="1256"/>
          </a:xfrm>
        </p:grpSpPr>
        <p:sp>
          <p:nvSpPr>
            <p:cNvPr id="23569" name="AutoShape 69">
              <a:extLst>
                <a:ext uri="{FF2B5EF4-FFF2-40B4-BE49-F238E27FC236}">
                  <a16:creationId xmlns:a16="http://schemas.microsoft.com/office/drawing/2014/main" id="{2F82C723-E889-3CC5-F0DA-4852EBCD2DAF}"/>
                </a:ext>
              </a:extLst>
            </p:cNvPr>
            <p:cNvSpPr>
              <a:spLocks noChangeArrowheads="1"/>
            </p:cNvSpPr>
            <p:nvPr/>
          </p:nvSpPr>
          <p:spPr bwMode="gray">
            <a:xfrm>
              <a:off x="3284" y="1830"/>
              <a:ext cx="251" cy="283"/>
            </a:xfrm>
            <a:prstGeom prst="chevron">
              <a:avLst>
                <a:gd name="adj" fmla="val 52514"/>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3570" name="Rectangle 70">
              <a:extLst>
                <a:ext uri="{FF2B5EF4-FFF2-40B4-BE49-F238E27FC236}">
                  <a16:creationId xmlns:a16="http://schemas.microsoft.com/office/drawing/2014/main" id="{405E558C-0239-5B14-BC75-62D146B8A2E1}"/>
                </a:ext>
              </a:extLst>
            </p:cNvPr>
            <p:cNvSpPr>
              <a:spLocks noChangeArrowheads="1"/>
            </p:cNvSpPr>
            <p:nvPr/>
          </p:nvSpPr>
          <p:spPr bwMode="auto">
            <a:xfrm>
              <a:off x="3197" y="1464"/>
              <a:ext cx="613" cy="264"/>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000" b="1">
                  <a:solidFill>
                    <a:schemeClr val="tx1"/>
                  </a:solidFill>
                  <a:ea typeface="幼圆" pitchFamily="49" charset="-122"/>
                </a:rPr>
                <a:t>选择</a:t>
              </a:r>
            </a:p>
          </p:txBody>
        </p:sp>
        <p:sp>
          <p:nvSpPr>
            <p:cNvPr id="23571" name="Freeform 71">
              <a:extLst>
                <a:ext uri="{FF2B5EF4-FFF2-40B4-BE49-F238E27FC236}">
                  <a16:creationId xmlns:a16="http://schemas.microsoft.com/office/drawing/2014/main" id="{5AA8333D-CAC6-A751-F2DF-F46CEAF00F00}"/>
                </a:ext>
              </a:extLst>
            </p:cNvPr>
            <p:cNvSpPr>
              <a:spLocks/>
            </p:cNvSpPr>
            <p:nvPr/>
          </p:nvSpPr>
          <p:spPr bwMode="gray">
            <a:xfrm rot="10800000" flipV="1">
              <a:off x="2971" y="2341"/>
              <a:ext cx="1210" cy="379"/>
            </a:xfrm>
            <a:custGeom>
              <a:avLst/>
              <a:gdLst>
                <a:gd name="T0" fmla="*/ 10986 w 580"/>
                <a:gd name="T1" fmla="*/ 0 h 798"/>
                <a:gd name="T2" fmla="*/ 10951 w 580"/>
                <a:gd name="T3" fmla="*/ 4 h 798"/>
                <a:gd name="T4" fmla="*/ 10759 w 580"/>
                <a:gd name="T5" fmla="*/ 9 h 798"/>
                <a:gd name="T6" fmla="*/ 10458 w 580"/>
                <a:gd name="T7" fmla="*/ 13 h 798"/>
                <a:gd name="T8" fmla="*/ 9962 w 580"/>
                <a:gd name="T9" fmla="*/ 17 h 798"/>
                <a:gd name="T10" fmla="*/ 9361 w 580"/>
                <a:gd name="T11" fmla="*/ 20 h 798"/>
                <a:gd name="T12" fmla="*/ 8562 w 580"/>
                <a:gd name="T13" fmla="*/ 23 h 798"/>
                <a:gd name="T14" fmla="*/ 7617 w 580"/>
                <a:gd name="T15" fmla="*/ 26 h 798"/>
                <a:gd name="T16" fmla="*/ 6471 w 580"/>
                <a:gd name="T17" fmla="*/ 28 h 798"/>
                <a:gd name="T18" fmla="*/ 5113 w 580"/>
                <a:gd name="T19" fmla="*/ 31 h 798"/>
                <a:gd name="T20" fmla="*/ 3561 w 580"/>
                <a:gd name="T21" fmla="*/ 33 h 798"/>
                <a:gd name="T22" fmla="*/ 3561 w 580"/>
                <a:gd name="T23" fmla="*/ 40 h 798"/>
                <a:gd name="T24" fmla="*/ 0 w 580"/>
                <a:gd name="T25" fmla="*/ 26 h 798"/>
                <a:gd name="T26" fmla="*/ 3561 w 580"/>
                <a:gd name="T27" fmla="*/ 12 h 798"/>
                <a:gd name="T28" fmla="*/ 3561 w 580"/>
                <a:gd name="T29" fmla="*/ 19 h 798"/>
                <a:gd name="T30" fmla="*/ 4239 w 580"/>
                <a:gd name="T31" fmla="*/ 19 h 798"/>
                <a:gd name="T32" fmla="*/ 5005 w 580"/>
                <a:gd name="T33" fmla="*/ 18 h 798"/>
                <a:gd name="T34" fmla="*/ 5793 w 580"/>
                <a:gd name="T35" fmla="*/ 17 h 798"/>
                <a:gd name="T36" fmla="*/ 6595 w 580"/>
                <a:gd name="T37" fmla="*/ 16 h 798"/>
                <a:gd name="T38" fmla="*/ 7429 w 580"/>
                <a:gd name="T39" fmla="*/ 14 h 798"/>
                <a:gd name="T40" fmla="*/ 8182 w 580"/>
                <a:gd name="T41" fmla="*/ 13 h 798"/>
                <a:gd name="T42" fmla="*/ 8944 w 580"/>
                <a:gd name="T43" fmla="*/ 10 h 798"/>
                <a:gd name="T44" fmla="*/ 9588 w 580"/>
                <a:gd name="T45" fmla="*/ 9 h 798"/>
                <a:gd name="T46" fmla="*/ 10149 w 580"/>
                <a:gd name="T47" fmla="*/ 6 h 798"/>
                <a:gd name="T48" fmla="*/ 10567 w 580"/>
                <a:gd name="T49" fmla="*/ 4 h 798"/>
                <a:gd name="T50" fmla="*/ 10867 w 580"/>
                <a:gd name="T51" fmla="*/ 2 h 798"/>
                <a:gd name="T52" fmla="*/ 10951 w 580"/>
                <a:gd name="T53" fmla="*/ 0 h 798"/>
                <a:gd name="T54" fmla="*/ 1098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accent1"/>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23572" name="Rectangle 72">
              <a:extLst>
                <a:ext uri="{FF2B5EF4-FFF2-40B4-BE49-F238E27FC236}">
                  <a16:creationId xmlns:a16="http://schemas.microsoft.com/office/drawing/2014/main" id="{7B674EC4-02E5-6C86-5211-901728EBDD50}"/>
                </a:ext>
              </a:extLst>
            </p:cNvPr>
            <p:cNvSpPr>
              <a:spLocks noChangeArrowheads="1"/>
            </p:cNvSpPr>
            <p:nvPr/>
          </p:nvSpPr>
          <p:spPr bwMode="auto">
            <a:xfrm>
              <a:off x="3228" y="2413"/>
              <a:ext cx="4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1"/>
                </a:buClr>
                <a:buSzTx/>
              </a:pPr>
              <a:r>
                <a:rPr lang="zh-CN" altLang="en-US" sz="2000" b="1">
                  <a:solidFill>
                    <a:schemeClr val="tx1"/>
                  </a:solidFill>
                  <a:latin typeface="幼圆" pitchFamily="49" charset="-122"/>
                  <a:ea typeface="幼圆" pitchFamily="49" charset="-122"/>
                </a:rPr>
                <a:t>出租</a:t>
              </a:r>
            </a:p>
          </p:txBody>
        </p:sp>
      </p:grpSp>
      <p:sp>
        <p:nvSpPr>
          <p:cNvPr id="94281" name="Rectangle 73">
            <a:extLst>
              <a:ext uri="{FF2B5EF4-FFF2-40B4-BE49-F238E27FC236}">
                <a16:creationId xmlns:a16="http://schemas.microsoft.com/office/drawing/2014/main" id="{9F8218E7-1633-39CD-E498-585D26C9CAC4}"/>
              </a:ext>
            </a:extLst>
          </p:cNvPr>
          <p:cNvSpPr>
            <a:spLocks noChangeArrowheads="1"/>
          </p:cNvSpPr>
          <p:nvPr/>
        </p:nvSpPr>
        <p:spPr bwMode="auto">
          <a:xfrm>
            <a:off x="0" y="2547938"/>
            <a:ext cx="9144000" cy="73025"/>
          </a:xfrm>
          <a:prstGeom prst="rect">
            <a:avLst/>
          </a:prstGeom>
          <a:solidFill>
            <a:srgbClr val="FF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94282" name="Text Box 74">
            <a:extLst>
              <a:ext uri="{FF2B5EF4-FFF2-40B4-BE49-F238E27FC236}">
                <a16:creationId xmlns:a16="http://schemas.microsoft.com/office/drawing/2014/main" id="{4147698B-63EA-128A-57D3-00F4C749ABDA}"/>
              </a:ext>
            </a:extLst>
          </p:cNvPr>
          <p:cNvSpPr txBox="1">
            <a:spLocks noChangeArrowheads="1"/>
          </p:cNvSpPr>
          <p:nvPr/>
        </p:nvSpPr>
        <p:spPr bwMode="auto">
          <a:xfrm>
            <a:off x="206375" y="3540125"/>
            <a:ext cx="5492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b="1">
                <a:solidFill>
                  <a:schemeClr val="tx1"/>
                </a:solidFill>
                <a:latin typeface="幼圆" pitchFamily="49" charset="-122"/>
                <a:ea typeface="幼圆" pitchFamily="49" charset="-122"/>
              </a:rPr>
              <a:t>资 料</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slide(fromLeft)">
                                      <p:cBhvr>
                                        <p:cTn id="7" dur="1000"/>
                                        <p:tgtEl>
                                          <p:spTgt spid="94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4212"/>
                                        </p:tgtEl>
                                        <p:attrNameLst>
                                          <p:attrName>style.visibility</p:attrName>
                                        </p:attrNameLst>
                                      </p:cBhvr>
                                      <p:to>
                                        <p:strVal val="visible"/>
                                      </p:to>
                                    </p:set>
                                    <p:animEffect transition="in" filter="wipe(left)">
                                      <p:cBhvr>
                                        <p:cTn id="12" dur="500"/>
                                        <p:tgtEl>
                                          <p:spTgt spid="94212"/>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94219"/>
                                        </p:tgtEl>
                                        <p:attrNameLst>
                                          <p:attrName>style.visibility</p:attrName>
                                        </p:attrNameLst>
                                      </p:cBhvr>
                                      <p:to>
                                        <p:strVal val="visible"/>
                                      </p:to>
                                    </p:set>
                                    <p:animEffect transition="in" filter="wipe(left)">
                                      <p:cBhvr>
                                        <p:cTn id="16" dur="500"/>
                                        <p:tgtEl>
                                          <p:spTgt spid="94219"/>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94226"/>
                                        </p:tgtEl>
                                        <p:attrNameLst>
                                          <p:attrName>style.visibility</p:attrName>
                                        </p:attrNameLst>
                                      </p:cBhvr>
                                      <p:to>
                                        <p:strVal val="visible"/>
                                      </p:to>
                                    </p:set>
                                    <p:animEffect transition="in" filter="wipe(left)">
                                      <p:cBhvr>
                                        <p:cTn id="20" dur="500"/>
                                        <p:tgtEl>
                                          <p:spTgt spid="94226"/>
                                        </p:tgtEl>
                                      </p:cBhvr>
                                    </p:animEffect>
                                  </p:childTnLst>
                                </p:cTn>
                              </p:par>
                            </p:childTnLst>
                          </p:cTn>
                        </p:par>
                        <p:par>
                          <p:cTn id="21" fill="hold" nodeType="afterGroup">
                            <p:stCondLst>
                              <p:cond delay="1500"/>
                            </p:stCondLst>
                            <p:childTnLst>
                              <p:par>
                                <p:cTn id="22" presetID="55" presetClass="entr" presetSubtype="0" fill="hold" nodeType="afterEffect">
                                  <p:stCondLst>
                                    <p:cond delay="0"/>
                                  </p:stCondLst>
                                  <p:childTnLst>
                                    <p:set>
                                      <p:cBhvr>
                                        <p:cTn id="23" dur="1" fill="hold">
                                          <p:stCondLst>
                                            <p:cond delay="0"/>
                                          </p:stCondLst>
                                        </p:cTn>
                                        <p:tgtEl>
                                          <p:spTgt spid="94281"/>
                                        </p:tgtEl>
                                        <p:attrNameLst>
                                          <p:attrName>style.visibility</p:attrName>
                                        </p:attrNameLst>
                                      </p:cBhvr>
                                      <p:to>
                                        <p:strVal val="visible"/>
                                      </p:to>
                                    </p:set>
                                    <p:anim calcmode="lin" valueType="num">
                                      <p:cBhvr>
                                        <p:cTn id="24" dur="1000" fill="hold"/>
                                        <p:tgtEl>
                                          <p:spTgt spid="94281"/>
                                        </p:tgtEl>
                                        <p:attrNameLst>
                                          <p:attrName>ppt_w</p:attrName>
                                        </p:attrNameLst>
                                      </p:cBhvr>
                                      <p:tavLst>
                                        <p:tav tm="0">
                                          <p:val>
                                            <p:strVal val="#ppt_w*0.70"/>
                                          </p:val>
                                        </p:tav>
                                        <p:tav tm="100000">
                                          <p:val>
                                            <p:strVal val="#ppt_w"/>
                                          </p:val>
                                        </p:tav>
                                      </p:tavLst>
                                    </p:anim>
                                    <p:anim calcmode="lin" valueType="num">
                                      <p:cBhvr>
                                        <p:cTn id="25" dur="1000" fill="hold"/>
                                        <p:tgtEl>
                                          <p:spTgt spid="94281"/>
                                        </p:tgtEl>
                                        <p:attrNameLst>
                                          <p:attrName>ppt_h</p:attrName>
                                        </p:attrNameLst>
                                      </p:cBhvr>
                                      <p:tavLst>
                                        <p:tav tm="0">
                                          <p:val>
                                            <p:strVal val="#ppt_h"/>
                                          </p:val>
                                        </p:tav>
                                        <p:tav tm="100000">
                                          <p:val>
                                            <p:strVal val="#ppt_h"/>
                                          </p:val>
                                        </p:tav>
                                      </p:tavLst>
                                    </p:anim>
                                    <p:animEffect transition="in" filter="fade">
                                      <p:cBhvr>
                                        <p:cTn id="26" dur="1000"/>
                                        <p:tgtEl>
                                          <p:spTgt spid="9428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8" fill="hold" nodeType="clickEffect">
                                  <p:stCondLst>
                                    <p:cond delay="0"/>
                                  </p:stCondLst>
                                  <p:childTnLst>
                                    <p:set>
                                      <p:cBhvr>
                                        <p:cTn id="30" dur="1" fill="hold">
                                          <p:stCondLst>
                                            <p:cond delay="0"/>
                                          </p:stCondLst>
                                        </p:cTn>
                                        <p:tgtEl>
                                          <p:spTgt spid="94236"/>
                                        </p:tgtEl>
                                        <p:attrNameLst>
                                          <p:attrName>style.visibility</p:attrName>
                                        </p:attrNameLst>
                                      </p:cBhvr>
                                      <p:to>
                                        <p:strVal val="visible"/>
                                      </p:to>
                                    </p:set>
                                    <p:animEffect transition="in" filter="slide(fromLeft)">
                                      <p:cBhvr>
                                        <p:cTn id="31" dur="1000"/>
                                        <p:tgtEl>
                                          <p:spTgt spid="94236"/>
                                        </p:tgtEl>
                                      </p:cBhvr>
                                    </p:animEffect>
                                  </p:childTnLst>
                                </p:cTn>
                              </p:par>
                              <p:par>
                                <p:cTn id="32" presetID="10" presetClass="entr" presetSubtype="0" fill="hold" nodeType="withEffect">
                                  <p:stCondLst>
                                    <p:cond delay="0"/>
                                  </p:stCondLst>
                                  <p:childTnLst>
                                    <p:set>
                                      <p:cBhvr>
                                        <p:cTn id="33" dur="1" fill="hold">
                                          <p:stCondLst>
                                            <p:cond delay="0"/>
                                          </p:stCondLst>
                                        </p:cTn>
                                        <p:tgtEl>
                                          <p:spTgt spid="94282"/>
                                        </p:tgtEl>
                                        <p:attrNameLst>
                                          <p:attrName>style.visibility</p:attrName>
                                        </p:attrNameLst>
                                      </p:cBhvr>
                                      <p:to>
                                        <p:strVal val="visible"/>
                                      </p:to>
                                    </p:set>
                                    <p:animEffect transition="in" filter="fade">
                                      <p:cBhvr>
                                        <p:cTn id="34" dur="1000"/>
                                        <p:tgtEl>
                                          <p:spTgt spid="9428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ntr" presetSubtype="0" fill="hold" nodeType="clickEffect">
                                  <p:stCondLst>
                                    <p:cond delay="0"/>
                                  </p:stCondLst>
                                  <p:childTnLst>
                                    <p:set>
                                      <p:cBhvr>
                                        <p:cTn id="38" dur="1" fill="hold">
                                          <p:stCondLst>
                                            <p:cond delay="0"/>
                                          </p:stCondLst>
                                        </p:cTn>
                                        <p:tgtEl>
                                          <p:spTgt spid="94237"/>
                                        </p:tgtEl>
                                        <p:attrNameLst>
                                          <p:attrName>style.visibility</p:attrName>
                                        </p:attrNameLst>
                                      </p:cBhvr>
                                      <p:to>
                                        <p:strVal val="visible"/>
                                      </p:to>
                                    </p:set>
                                    <p:anim calcmode="lin" valueType="num">
                                      <p:cBhvr>
                                        <p:cTn id="39" dur="1000" fill="hold"/>
                                        <p:tgtEl>
                                          <p:spTgt spid="94237"/>
                                        </p:tgtEl>
                                        <p:attrNameLst>
                                          <p:attrName>ppt_w</p:attrName>
                                        </p:attrNameLst>
                                      </p:cBhvr>
                                      <p:tavLst>
                                        <p:tav tm="0">
                                          <p:val>
                                            <p:strVal val="#ppt_w*0.70"/>
                                          </p:val>
                                        </p:tav>
                                        <p:tav tm="100000">
                                          <p:val>
                                            <p:strVal val="#ppt_w"/>
                                          </p:val>
                                        </p:tav>
                                      </p:tavLst>
                                    </p:anim>
                                    <p:anim calcmode="lin" valueType="num">
                                      <p:cBhvr>
                                        <p:cTn id="40" dur="1000" fill="hold"/>
                                        <p:tgtEl>
                                          <p:spTgt spid="94237"/>
                                        </p:tgtEl>
                                        <p:attrNameLst>
                                          <p:attrName>ppt_h</p:attrName>
                                        </p:attrNameLst>
                                      </p:cBhvr>
                                      <p:tavLst>
                                        <p:tav tm="0">
                                          <p:val>
                                            <p:strVal val="#ppt_h"/>
                                          </p:val>
                                        </p:tav>
                                        <p:tav tm="100000">
                                          <p:val>
                                            <p:strVal val="#ppt_h"/>
                                          </p:val>
                                        </p:tav>
                                      </p:tavLst>
                                    </p:anim>
                                    <p:animEffect transition="in" filter="fade">
                                      <p:cBhvr>
                                        <p:cTn id="41" dur="1000"/>
                                        <p:tgtEl>
                                          <p:spTgt spid="942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94273"/>
                                        </p:tgtEl>
                                        <p:attrNameLst>
                                          <p:attrName>style.visibility</p:attrName>
                                        </p:attrNameLst>
                                      </p:cBhvr>
                                      <p:to>
                                        <p:strVal val="visible"/>
                                      </p:to>
                                    </p:set>
                                    <p:animEffect transition="in" filter="wipe(left)">
                                      <p:cBhvr>
                                        <p:cTn id="46" dur="500"/>
                                        <p:tgtEl>
                                          <p:spTgt spid="9427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5" presetClass="entr" presetSubtype="0" fill="hold" nodeType="clickEffect">
                                  <p:stCondLst>
                                    <p:cond delay="0"/>
                                  </p:stCondLst>
                                  <p:childTnLst>
                                    <p:set>
                                      <p:cBhvr>
                                        <p:cTn id="50" dur="1" fill="hold">
                                          <p:stCondLst>
                                            <p:cond delay="0"/>
                                          </p:stCondLst>
                                        </p:cTn>
                                        <p:tgtEl>
                                          <p:spTgt spid="94249"/>
                                        </p:tgtEl>
                                        <p:attrNameLst>
                                          <p:attrName>style.visibility</p:attrName>
                                        </p:attrNameLst>
                                      </p:cBhvr>
                                      <p:to>
                                        <p:strVal val="visible"/>
                                      </p:to>
                                    </p:set>
                                    <p:anim calcmode="lin" valueType="num">
                                      <p:cBhvr>
                                        <p:cTn id="51" dur="500" fill="hold"/>
                                        <p:tgtEl>
                                          <p:spTgt spid="94249"/>
                                        </p:tgtEl>
                                        <p:attrNameLst>
                                          <p:attrName>ppt_w</p:attrName>
                                        </p:attrNameLst>
                                      </p:cBhvr>
                                      <p:tavLst>
                                        <p:tav tm="0">
                                          <p:val>
                                            <p:strVal val="#ppt_w*0.70"/>
                                          </p:val>
                                        </p:tav>
                                        <p:tav tm="100000">
                                          <p:val>
                                            <p:strVal val="#ppt_w"/>
                                          </p:val>
                                        </p:tav>
                                      </p:tavLst>
                                    </p:anim>
                                    <p:anim calcmode="lin" valueType="num">
                                      <p:cBhvr>
                                        <p:cTn id="52" dur="500" fill="hold"/>
                                        <p:tgtEl>
                                          <p:spTgt spid="94249"/>
                                        </p:tgtEl>
                                        <p:attrNameLst>
                                          <p:attrName>ppt_h</p:attrName>
                                        </p:attrNameLst>
                                      </p:cBhvr>
                                      <p:tavLst>
                                        <p:tav tm="0">
                                          <p:val>
                                            <p:strVal val="#ppt_h"/>
                                          </p:val>
                                        </p:tav>
                                        <p:tav tm="100000">
                                          <p:val>
                                            <p:strVal val="#ppt_h"/>
                                          </p:val>
                                        </p:tav>
                                      </p:tavLst>
                                    </p:anim>
                                    <p:animEffect transition="in" filter="fade">
                                      <p:cBhvr>
                                        <p:cTn id="53" dur="500"/>
                                        <p:tgtEl>
                                          <p:spTgt spid="9424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94276"/>
                                        </p:tgtEl>
                                        <p:attrNameLst>
                                          <p:attrName>style.visibility</p:attrName>
                                        </p:attrNameLst>
                                      </p:cBhvr>
                                      <p:to>
                                        <p:strVal val="visible"/>
                                      </p:to>
                                    </p:set>
                                    <p:animEffect transition="in" filter="wipe(left)">
                                      <p:cBhvr>
                                        <p:cTn id="58" dur="500"/>
                                        <p:tgtEl>
                                          <p:spTgt spid="9427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5" presetClass="entr" presetSubtype="0" fill="hold" nodeType="clickEffect">
                                  <p:stCondLst>
                                    <p:cond delay="0"/>
                                  </p:stCondLst>
                                  <p:childTnLst>
                                    <p:set>
                                      <p:cBhvr>
                                        <p:cTn id="62" dur="1" fill="hold">
                                          <p:stCondLst>
                                            <p:cond delay="0"/>
                                          </p:stCondLst>
                                        </p:cTn>
                                        <p:tgtEl>
                                          <p:spTgt spid="94261"/>
                                        </p:tgtEl>
                                        <p:attrNameLst>
                                          <p:attrName>style.visibility</p:attrName>
                                        </p:attrNameLst>
                                      </p:cBhvr>
                                      <p:to>
                                        <p:strVal val="visible"/>
                                      </p:to>
                                    </p:set>
                                    <p:anim calcmode="lin" valueType="num">
                                      <p:cBhvr>
                                        <p:cTn id="63" dur="500" fill="hold"/>
                                        <p:tgtEl>
                                          <p:spTgt spid="94261"/>
                                        </p:tgtEl>
                                        <p:attrNameLst>
                                          <p:attrName>ppt_w</p:attrName>
                                        </p:attrNameLst>
                                      </p:cBhvr>
                                      <p:tavLst>
                                        <p:tav tm="0">
                                          <p:val>
                                            <p:strVal val="#ppt_w*0.70"/>
                                          </p:val>
                                        </p:tav>
                                        <p:tav tm="100000">
                                          <p:val>
                                            <p:strVal val="#ppt_w"/>
                                          </p:val>
                                        </p:tav>
                                      </p:tavLst>
                                    </p:anim>
                                    <p:anim calcmode="lin" valueType="num">
                                      <p:cBhvr>
                                        <p:cTn id="64" dur="500" fill="hold"/>
                                        <p:tgtEl>
                                          <p:spTgt spid="94261"/>
                                        </p:tgtEl>
                                        <p:attrNameLst>
                                          <p:attrName>ppt_h</p:attrName>
                                        </p:attrNameLst>
                                      </p:cBhvr>
                                      <p:tavLst>
                                        <p:tav tm="0">
                                          <p:val>
                                            <p:strVal val="#ppt_h"/>
                                          </p:val>
                                        </p:tav>
                                        <p:tav tm="100000">
                                          <p:val>
                                            <p:strVal val="#ppt_h"/>
                                          </p:val>
                                        </p:tav>
                                      </p:tavLst>
                                    </p:anim>
                                    <p:animEffect transition="in" filter="fade">
                                      <p:cBhvr>
                                        <p:cTn id="65" dur="500"/>
                                        <p:tgtEl>
                                          <p:spTgt spid="9426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nodeType="clickEffect">
                                  <p:stCondLst>
                                    <p:cond delay="0"/>
                                  </p:stCondLst>
                                  <p:childTnLst>
                                    <p:set>
                                      <p:cBhvr>
                                        <p:cTn id="69" dur="1" fill="hold">
                                          <p:stCondLst>
                                            <p:cond delay="0"/>
                                          </p:stCondLst>
                                        </p:cTn>
                                        <p:tgtEl>
                                          <p:spTgt spid="94233"/>
                                        </p:tgtEl>
                                        <p:attrNameLst>
                                          <p:attrName>style.visibility</p:attrName>
                                        </p:attrNameLst>
                                      </p:cBhvr>
                                      <p:to>
                                        <p:strVal val="visible"/>
                                      </p:to>
                                    </p:set>
                                    <p:animEffect transition="in" filter="wipe(down)">
                                      <p:cBhvr>
                                        <p:cTn id="70" dur="500"/>
                                        <p:tgtEl>
                                          <p:spTgt spid="94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36" grpId="0"/>
      <p:bldP spid="94281" grpId="0" animBg="1"/>
      <p:bldP spid="9428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a:extLst>
              <a:ext uri="{FF2B5EF4-FFF2-40B4-BE49-F238E27FC236}">
                <a16:creationId xmlns:a16="http://schemas.microsoft.com/office/drawing/2014/main" id="{6FC55F1D-D51D-B129-EF7E-08C73E93C06A}"/>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BC93887-8C65-9744-8616-CE30BEF671AC}" type="slidenum">
              <a:rPr kumimoji="0" lang="en-US" altLang="zh-CN" sz="1000" smtClean="0">
                <a:solidFill>
                  <a:schemeClr val="bg2"/>
                </a:solidFill>
                <a:ea typeface="华文行楷" panose="02010800040101010101" pitchFamily="2" charset="-122"/>
              </a:rPr>
              <a:pPr>
                <a:spcBef>
                  <a:spcPct val="0"/>
                </a:spcBef>
                <a:buClrTx/>
                <a:buSzTx/>
                <a:buFontTx/>
                <a:buNone/>
              </a:pPr>
              <a:t>25</a:t>
            </a:fld>
            <a:endParaRPr kumimoji="0" lang="en-US" altLang="zh-CN" sz="1000">
              <a:solidFill>
                <a:schemeClr val="bg2"/>
              </a:solidFill>
              <a:ea typeface="华文行楷" panose="02010800040101010101" pitchFamily="2" charset="-122"/>
            </a:endParaRPr>
          </a:p>
        </p:txBody>
      </p:sp>
      <p:sp>
        <p:nvSpPr>
          <p:cNvPr id="24579" name="Rectangle 2">
            <a:extLst>
              <a:ext uri="{FF2B5EF4-FFF2-40B4-BE49-F238E27FC236}">
                <a16:creationId xmlns:a16="http://schemas.microsoft.com/office/drawing/2014/main" id="{7330409B-BD72-6228-222C-24ACE50608FB}"/>
              </a:ext>
            </a:extLst>
          </p:cNvPr>
          <p:cNvSpPr>
            <a:spLocks noGrp="1" noChangeArrowheads="1"/>
          </p:cNvSpPr>
          <p:nvPr>
            <p:ph type="title"/>
          </p:nvPr>
        </p:nvSpPr>
        <p:spPr/>
        <p:txBody>
          <a:bodyPr/>
          <a:lstStyle/>
          <a:p>
            <a:pPr eaLnBrk="1" hangingPunct="1"/>
            <a:r>
              <a:rPr lang="zh-CN" altLang="en-US"/>
              <a:t>债务资金的融通</a:t>
            </a:r>
          </a:p>
        </p:txBody>
      </p:sp>
      <p:sp>
        <p:nvSpPr>
          <p:cNvPr id="95252" name="Text Box 20">
            <a:extLst>
              <a:ext uri="{FF2B5EF4-FFF2-40B4-BE49-F238E27FC236}">
                <a16:creationId xmlns:a16="http://schemas.microsoft.com/office/drawing/2014/main" id="{B767F3EE-64A8-29D7-791C-2A56C1BC2D0E}"/>
              </a:ext>
            </a:extLst>
          </p:cNvPr>
          <p:cNvSpPr txBox="1">
            <a:spLocks noChangeArrowheads="1"/>
          </p:cNvSpPr>
          <p:nvPr/>
        </p:nvSpPr>
        <p:spPr bwMode="auto">
          <a:xfrm>
            <a:off x="971550" y="1616075"/>
            <a:ext cx="7543800" cy="7937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15000"/>
              </a:lnSpc>
              <a:spcBef>
                <a:spcPct val="50000"/>
              </a:spcBef>
              <a:buClr>
                <a:srgbClr val="FF0000"/>
              </a:buClr>
              <a:buSzPct val="70000"/>
            </a:pPr>
            <a:r>
              <a:rPr lang="en-US" altLang="zh-CN" sz="2000" b="1">
                <a:solidFill>
                  <a:srgbClr val="000000"/>
                </a:solidFill>
                <a:ea typeface="楷体_GB2312" pitchFamily="49" charset="-122"/>
              </a:rPr>
              <a:t>        </a:t>
            </a:r>
            <a:r>
              <a:rPr lang="zh-CN" altLang="en-US" sz="2000" b="1">
                <a:solidFill>
                  <a:srgbClr val="000000"/>
                </a:solidFill>
                <a:latin typeface="幼圆" pitchFamily="49" charset="-122"/>
                <a:ea typeface="幼圆" pitchFamily="49" charset="-122"/>
              </a:rPr>
              <a:t>债券（</a:t>
            </a:r>
            <a:r>
              <a:rPr lang="en-US" altLang="zh-CN" sz="2000" b="1">
                <a:solidFill>
                  <a:srgbClr val="000000"/>
                </a:solidFill>
                <a:latin typeface="幼圆" pitchFamily="49" charset="-122"/>
                <a:ea typeface="幼圆" pitchFamily="49" charset="-122"/>
              </a:rPr>
              <a:t>Bond</a:t>
            </a:r>
            <a:r>
              <a:rPr lang="zh-CN" altLang="en-US" sz="2000" b="1">
                <a:solidFill>
                  <a:srgbClr val="000000"/>
                </a:solidFill>
                <a:latin typeface="幼圆" pitchFamily="49" charset="-122"/>
                <a:ea typeface="幼圆" pitchFamily="49" charset="-122"/>
              </a:rPr>
              <a:t>）是借款单位为筹集资金而发行的一种信用凭证，它证明持券人有权按期取得固定利息并到期收回本金。</a:t>
            </a:r>
          </a:p>
        </p:txBody>
      </p:sp>
      <p:sp>
        <p:nvSpPr>
          <p:cNvPr id="95253" name="Rectangle 21">
            <a:extLst>
              <a:ext uri="{FF2B5EF4-FFF2-40B4-BE49-F238E27FC236}">
                <a16:creationId xmlns:a16="http://schemas.microsoft.com/office/drawing/2014/main" id="{B4FD1BFF-0607-D616-1D91-448BCEE864A6}"/>
              </a:ext>
            </a:extLst>
          </p:cNvPr>
          <p:cNvSpPr>
            <a:spLocks noChangeArrowheads="1"/>
          </p:cNvSpPr>
          <p:nvPr/>
        </p:nvSpPr>
        <p:spPr bwMode="auto">
          <a:xfrm>
            <a:off x="755650" y="1052513"/>
            <a:ext cx="4038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rgbClr val="FF3300"/>
              </a:buClr>
            </a:pPr>
            <a:r>
              <a:rPr lang="zh-CN" altLang="en-US">
                <a:latin typeface="隶书" pitchFamily="49" charset="-122"/>
              </a:rPr>
              <a:t>四、发行债券</a:t>
            </a:r>
          </a:p>
        </p:txBody>
      </p:sp>
      <p:sp>
        <p:nvSpPr>
          <p:cNvPr id="95254" name="Rectangle 22">
            <a:extLst>
              <a:ext uri="{FF2B5EF4-FFF2-40B4-BE49-F238E27FC236}">
                <a16:creationId xmlns:a16="http://schemas.microsoft.com/office/drawing/2014/main" id="{A54C919B-40C4-E153-D02A-105F2D032EEF}"/>
              </a:ext>
            </a:extLst>
          </p:cNvPr>
          <p:cNvSpPr>
            <a:spLocks noChangeArrowheads="1"/>
          </p:cNvSpPr>
          <p:nvPr/>
        </p:nvSpPr>
        <p:spPr bwMode="auto">
          <a:xfrm>
            <a:off x="827088" y="2493963"/>
            <a:ext cx="5762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Tx/>
              <a:buSzPct val="70000"/>
            </a:pPr>
            <a:r>
              <a:rPr kumimoji="0" lang="en-US" altLang="zh-CN" sz="2000" b="1">
                <a:latin typeface="幼圆" pitchFamily="49" charset="-122"/>
                <a:ea typeface="幼圆" pitchFamily="49" charset="-122"/>
              </a:rPr>
              <a:t> 1.</a:t>
            </a:r>
            <a:r>
              <a:rPr kumimoji="0" lang="zh-CN" altLang="en-US" sz="2000" b="1">
                <a:latin typeface="幼圆" pitchFamily="49" charset="-122"/>
                <a:ea typeface="幼圆" pitchFamily="49" charset="-122"/>
              </a:rPr>
              <a:t>债券的种类</a:t>
            </a:r>
          </a:p>
        </p:txBody>
      </p:sp>
      <p:grpSp>
        <p:nvGrpSpPr>
          <p:cNvPr id="95255" name="Group 23">
            <a:extLst>
              <a:ext uri="{FF2B5EF4-FFF2-40B4-BE49-F238E27FC236}">
                <a16:creationId xmlns:a16="http://schemas.microsoft.com/office/drawing/2014/main" id="{E95C4DC6-BDCB-B122-D3D2-8CD2F8A80D17}"/>
              </a:ext>
            </a:extLst>
          </p:cNvPr>
          <p:cNvGrpSpPr>
            <a:grpSpLocks/>
          </p:cNvGrpSpPr>
          <p:nvPr/>
        </p:nvGrpSpPr>
        <p:grpSpPr bwMode="auto">
          <a:xfrm>
            <a:off x="611188" y="2962275"/>
            <a:ext cx="8281987" cy="3635375"/>
            <a:chOff x="385" y="1775"/>
            <a:chExt cx="5217" cy="2290"/>
          </a:xfrm>
        </p:grpSpPr>
        <p:sp>
          <p:nvSpPr>
            <p:cNvPr id="24584" name="Rectangle 24">
              <a:extLst>
                <a:ext uri="{FF2B5EF4-FFF2-40B4-BE49-F238E27FC236}">
                  <a16:creationId xmlns:a16="http://schemas.microsoft.com/office/drawing/2014/main" id="{6B589424-454C-14AF-B273-94F45EA1BDCB}"/>
                </a:ext>
              </a:extLst>
            </p:cNvPr>
            <p:cNvSpPr>
              <a:spLocks noChangeArrowheads="1"/>
            </p:cNvSpPr>
            <p:nvPr/>
          </p:nvSpPr>
          <p:spPr bwMode="auto">
            <a:xfrm>
              <a:off x="385" y="1775"/>
              <a:ext cx="5081" cy="2272"/>
            </a:xfrm>
            <a:prstGeom prst="rect">
              <a:avLst/>
            </a:prstGeom>
            <a:gradFill rotWithShape="1">
              <a:gsLst>
                <a:gs pos="0">
                  <a:srgbClr val="EEF8FF"/>
                </a:gs>
                <a:gs pos="50000">
                  <a:srgbClr val="FFFFFF"/>
                </a:gs>
                <a:gs pos="100000">
                  <a:srgbClr val="EEF8FF"/>
                </a:gs>
              </a:gsLst>
              <a:lin ang="540000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nvGrpSpPr>
            <p:cNvPr id="24585" name="Group 25">
              <a:extLst>
                <a:ext uri="{FF2B5EF4-FFF2-40B4-BE49-F238E27FC236}">
                  <a16:creationId xmlns:a16="http://schemas.microsoft.com/office/drawing/2014/main" id="{B6775A5F-3D75-1BD0-7D43-1A19D3F6B996}"/>
                </a:ext>
              </a:extLst>
            </p:cNvPr>
            <p:cNvGrpSpPr>
              <a:grpSpLocks/>
            </p:cNvGrpSpPr>
            <p:nvPr/>
          </p:nvGrpSpPr>
          <p:grpSpPr bwMode="auto">
            <a:xfrm>
              <a:off x="483" y="1779"/>
              <a:ext cx="5119" cy="2286"/>
              <a:chOff x="483" y="1779"/>
              <a:chExt cx="5119" cy="2286"/>
            </a:xfrm>
          </p:grpSpPr>
          <p:sp>
            <p:nvSpPr>
              <p:cNvPr id="24586" name="Line 26">
                <a:extLst>
                  <a:ext uri="{FF2B5EF4-FFF2-40B4-BE49-F238E27FC236}">
                    <a16:creationId xmlns:a16="http://schemas.microsoft.com/office/drawing/2014/main" id="{4839D623-A1B5-4B33-82BC-295DCDEA31BF}"/>
                  </a:ext>
                </a:extLst>
              </p:cNvPr>
              <p:cNvSpPr>
                <a:spLocks noChangeShapeType="1"/>
              </p:cNvSpPr>
              <p:nvPr/>
            </p:nvSpPr>
            <p:spPr bwMode="auto">
              <a:xfrm>
                <a:off x="511" y="2166"/>
                <a:ext cx="4863"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4587" name="Group 27">
                <a:extLst>
                  <a:ext uri="{FF2B5EF4-FFF2-40B4-BE49-F238E27FC236}">
                    <a16:creationId xmlns:a16="http://schemas.microsoft.com/office/drawing/2014/main" id="{0CB5F725-2DBB-53B5-8214-7CBC8446D8DC}"/>
                  </a:ext>
                </a:extLst>
              </p:cNvPr>
              <p:cNvGrpSpPr>
                <a:grpSpLocks/>
              </p:cNvGrpSpPr>
              <p:nvPr/>
            </p:nvGrpSpPr>
            <p:grpSpPr bwMode="auto">
              <a:xfrm>
                <a:off x="483" y="1779"/>
                <a:ext cx="5119" cy="2286"/>
                <a:chOff x="483" y="1779"/>
                <a:chExt cx="5119" cy="2286"/>
              </a:xfrm>
            </p:grpSpPr>
            <p:sp>
              <p:nvSpPr>
                <p:cNvPr id="24588" name="Rectangle 28">
                  <a:extLst>
                    <a:ext uri="{FF2B5EF4-FFF2-40B4-BE49-F238E27FC236}">
                      <a16:creationId xmlns:a16="http://schemas.microsoft.com/office/drawing/2014/main" id="{674D15D8-E53B-9939-4128-8A912EADF0FE}"/>
                    </a:ext>
                  </a:extLst>
                </p:cNvPr>
                <p:cNvSpPr>
                  <a:spLocks noChangeArrowheads="1"/>
                </p:cNvSpPr>
                <p:nvPr/>
              </p:nvSpPr>
              <p:spPr bwMode="auto">
                <a:xfrm>
                  <a:off x="3469" y="1812"/>
                  <a:ext cx="1136" cy="323"/>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1270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000000"/>
                      </a:solidFill>
                      <a:ea typeface="楷体_GB2312" pitchFamily="49" charset="-122"/>
                    </a:rPr>
                    <a:t>种类</a:t>
                  </a:r>
                </a:p>
              </p:txBody>
            </p:sp>
            <p:sp>
              <p:nvSpPr>
                <p:cNvPr id="24589" name="Rectangle 29">
                  <a:extLst>
                    <a:ext uri="{FF2B5EF4-FFF2-40B4-BE49-F238E27FC236}">
                      <a16:creationId xmlns:a16="http://schemas.microsoft.com/office/drawing/2014/main" id="{D6CF3D4A-20EB-30AE-507E-82BC4F981A7E}"/>
                    </a:ext>
                  </a:extLst>
                </p:cNvPr>
                <p:cNvSpPr>
                  <a:spLocks noChangeArrowheads="1"/>
                </p:cNvSpPr>
                <p:nvPr/>
              </p:nvSpPr>
              <p:spPr bwMode="auto">
                <a:xfrm>
                  <a:off x="930" y="1831"/>
                  <a:ext cx="992" cy="299"/>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1270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000000"/>
                      </a:solidFill>
                      <a:ea typeface="楷体_GB2312" pitchFamily="49" charset="-122"/>
                    </a:rPr>
                    <a:t>划分标准</a:t>
                  </a:r>
                </a:p>
              </p:txBody>
            </p:sp>
            <p:grpSp>
              <p:nvGrpSpPr>
                <p:cNvPr id="24590" name="Group 30">
                  <a:extLst>
                    <a:ext uri="{FF2B5EF4-FFF2-40B4-BE49-F238E27FC236}">
                      <a16:creationId xmlns:a16="http://schemas.microsoft.com/office/drawing/2014/main" id="{4422CDEA-C046-6B98-7EF1-75D81BC58647}"/>
                    </a:ext>
                  </a:extLst>
                </p:cNvPr>
                <p:cNvGrpSpPr>
                  <a:grpSpLocks/>
                </p:cNvGrpSpPr>
                <p:nvPr/>
              </p:nvGrpSpPr>
              <p:grpSpPr bwMode="auto">
                <a:xfrm>
                  <a:off x="483" y="1779"/>
                  <a:ext cx="5119" cy="2286"/>
                  <a:chOff x="483" y="1779"/>
                  <a:chExt cx="5119" cy="2286"/>
                </a:xfrm>
              </p:grpSpPr>
              <p:sp>
                <p:nvSpPr>
                  <p:cNvPr id="24591" name="Rectangle 31">
                    <a:extLst>
                      <a:ext uri="{FF2B5EF4-FFF2-40B4-BE49-F238E27FC236}">
                        <a16:creationId xmlns:a16="http://schemas.microsoft.com/office/drawing/2014/main" id="{88F1687F-6E55-30E7-1939-FA991F230EE3}"/>
                      </a:ext>
                    </a:extLst>
                  </p:cNvPr>
                  <p:cNvSpPr>
                    <a:spLocks noChangeArrowheads="1"/>
                  </p:cNvSpPr>
                  <p:nvPr/>
                </p:nvSpPr>
                <p:spPr bwMode="auto">
                  <a:xfrm>
                    <a:off x="521" y="2232"/>
                    <a:ext cx="2177" cy="1588"/>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1270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lang="zh-CN" altLang="en-US" sz="2000">
                        <a:latin typeface="楷体_GB2312" pitchFamily="49" charset="-122"/>
                        <a:ea typeface="楷体_GB2312" pitchFamily="49" charset="-122"/>
                      </a:rPr>
                      <a:t>按发行方式分类</a:t>
                    </a:r>
                  </a:p>
                  <a:p>
                    <a:pPr algn="just" eaLnBrk="1" hangingPunct="1">
                      <a:lnSpc>
                        <a:spcPct val="120000"/>
                      </a:lnSpc>
                    </a:pPr>
                    <a:r>
                      <a:rPr lang="zh-CN" altLang="en-US" sz="2000">
                        <a:latin typeface="楷体_GB2312" pitchFamily="49" charset="-122"/>
                        <a:ea typeface="楷体_GB2312" pitchFamily="49" charset="-122"/>
                      </a:rPr>
                      <a:t>按还本期限分类</a:t>
                    </a:r>
                  </a:p>
                  <a:p>
                    <a:pPr algn="just" eaLnBrk="1" hangingPunct="1">
                      <a:lnSpc>
                        <a:spcPct val="120000"/>
                      </a:lnSpc>
                    </a:pPr>
                    <a:r>
                      <a:rPr lang="zh-CN" altLang="en-US" sz="2000">
                        <a:latin typeface="楷体_GB2312" pitchFamily="49" charset="-122"/>
                        <a:ea typeface="楷体_GB2312" pitchFamily="49" charset="-122"/>
                      </a:rPr>
                      <a:t>按发行条件分类</a:t>
                    </a:r>
                  </a:p>
                  <a:p>
                    <a:pPr algn="just" eaLnBrk="1" hangingPunct="1">
                      <a:lnSpc>
                        <a:spcPct val="120000"/>
                      </a:lnSpc>
                    </a:pPr>
                    <a:r>
                      <a:rPr lang="zh-CN" altLang="en-US" sz="2000">
                        <a:latin typeface="楷体_GB2312" pitchFamily="49" charset="-122"/>
                        <a:ea typeface="楷体_GB2312" pitchFamily="49" charset="-122"/>
                      </a:rPr>
                      <a:t>按可否转换为公司股票分类</a:t>
                    </a:r>
                  </a:p>
                  <a:p>
                    <a:pPr algn="just" eaLnBrk="1" hangingPunct="1">
                      <a:lnSpc>
                        <a:spcPct val="120000"/>
                      </a:lnSpc>
                    </a:pPr>
                    <a:r>
                      <a:rPr lang="zh-CN" altLang="en-US" sz="2000">
                        <a:latin typeface="楷体_GB2312" pitchFamily="49" charset="-122"/>
                        <a:ea typeface="楷体_GB2312" pitchFamily="49" charset="-122"/>
                      </a:rPr>
                      <a:t>按偿还方式分类</a:t>
                    </a:r>
                  </a:p>
                  <a:p>
                    <a:pPr algn="just" eaLnBrk="1" hangingPunct="1">
                      <a:lnSpc>
                        <a:spcPct val="120000"/>
                      </a:lnSpc>
                    </a:pPr>
                    <a:r>
                      <a:rPr lang="zh-CN" altLang="en-US" sz="2000">
                        <a:latin typeface="楷体_GB2312" pitchFamily="49" charset="-122"/>
                        <a:ea typeface="楷体_GB2312" pitchFamily="49" charset="-122"/>
                      </a:rPr>
                      <a:t>按发行主体分类</a:t>
                    </a:r>
                  </a:p>
                </p:txBody>
              </p:sp>
              <p:sp>
                <p:nvSpPr>
                  <p:cNvPr id="24592" name="Rectangle 32">
                    <a:extLst>
                      <a:ext uri="{FF2B5EF4-FFF2-40B4-BE49-F238E27FC236}">
                        <a16:creationId xmlns:a16="http://schemas.microsoft.com/office/drawing/2014/main" id="{C830F3D3-F1A6-54A3-319F-4E6B33F830EF}"/>
                      </a:ext>
                    </a:extLst>
                  </p:cNvPr>
                  <p:cNvSpPr>
                    <a:spLocks noChangeArrowheads="1"/>
                  </p:cNvSpPr>
                  <p:nvPr/>
                </p:nvSpPr>
                <p:spPr bwMode="auto">
                  <a:xfrm>
                    <a:off x="2699" y="2187"/>
                    <a:ext cx="2903" cy="186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1270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lang="zh-CN" altLang="en-US" sz="2000">
                        <a:latin typeface="楷体_GB2312" pitchFamily="49" charset="-122"/>
                        <a:ea typeface="楷体_GB2312" pitchFamily="49" charset="-122"/>
                      </a:rPr>
                      <a:t>记名债券、无记名债券</a:t>
                    </a:r>
                  </a:p>
                  <a:p>
                    <a:pPr algn="just" eaLnBrk="1" hangingPunct="1">
                      <a:lnSpc>
                        <a:spcPct val="120000"/>
                      </a:lnSpc>
                    </a:pPr>
                    <a:r>
                      <a:rPr lang="zh-CN" altLang="en-US" sz="2000">
                        <a:latin typeface="楷体_GB2312" pitchFamily="49" charset="-122"/>
                        <a:ea typeface="楷体_GB2312" pitchFamily="49" charset="-122"/>
                      </a:rPr>
                      <a:t>短期债券、中期债券、长期债券</a:t>
                    </a:r>
                  </a:p>
                  <a:p>
                    <a:pPr algn="just" eaLnBrk="1" hangingPunct="1">
                      <a:lnSpc>
                        <a:spcPct val="120000"/>
                      </a:lnSpc>
                    </a:pPr>
                    <a:r>
                      <a:rPr lang="zh-CN" altLang="en-US" sz="2000">
                        <a:latin typeface="楷体_GB2312" pitchFamily="49" charset="-122"/>
                        <a:ea typeface="楷体_GB2312" pitchFamily="49" charset="-122"/>
                      </a:rPr>
                      <a:t>抵押债券、信用债券</a:t>
                    </a:r>
                  </a:p>
                  <a:p>
                    <a:pPr algn="just" eaLnBrk="1" hangingPunct="1">
                      <a:lnSpc>
                        <a:spcPct val="120000"/>
                      </a:lnSpc>
                    </a:pPr>
                    <a:r>
                      <a:rPr lang="zh-CN" altLang="en-US" sz="2000">
                        <a:latin typeface="楷体_GB2312" pitchFamily="49" charset="-122"/>
                        <a:ea typeface="楷体_GB2312" pitchFamily="49" charset="-122"/>
                      </a:rPr>
                      <a:t>可转换债券、不可转换债券</a:t>
                    </a:r>
                  </a:p>
                  <a:p>
                    <a:pPr algn="just" eaLnBrk="1" hangingPunct="1">
                      <a:lnSpc>
                        <a:spcPct val="120000"/>
                      </a:lnSpc>
                    </a:pPr>
                    <a:r>
                      <a:rPr lang="zh-CN" altLang="en-US" sz="2000">
                        <a:latin typeface="楷体_GB2312" pitchFamily="49" charset="-122"/>
                        <a:ea typeface="楷体_GB2312" pitchFamily="49" charset="-122"/>
                      </a:rPr>
                      <a:t>定期偿还债券、随时偿还债券</a:t>
                    </a:r>
                  </a:p>
                  <a:p>
                    <a:pPr algn="just" eaLnBrk="1" hangingPunct="1">
                      <a:lnSpc>
                        <a:spcPct val="120000"/>
                      </a:lnSpc>
                    </a:pPr>
                    <a:r>
                      <a:rPr lang="zh-CN" altLang="en-US" sz="2000">
                        <a:latin typeface="楷体_GB2312" pitchFamily="49" charset="-122"/>
                        <a:ea typeface="楷体_GB2312" pitchFamily="49" charset="-122"/>
                      </a:rPr>
                      <a:t>国家债券、地方政府债券、企业债券、金融债券</a:t>
                    </a:r>
                  </a:p>
                </p:txBody>
              </p:sp>
              <p:sp>
                <p:nvSpPr>
                  <p:cNvPr id="24593" name="Line 33">
                    <a:extLst>
                      <a:ext uri="{FF2B5EF4-FFF2-40B4-BE49-F238E27FC236}">
                        <a16:creationId xmlns:a16="http://schemas.microsoft.com/office/drawing/2014/main" id="{0FCD30A4-220B-877F-3C8E-E462CA5A6303}"/>
                      </a:ext>
                    </a:extLst>
                  </p:cNvPr>
                  <p:cNvSpPr>
                    <a:spLocks noChangeShapeType="1"/>
                  </p:cNvSpPr>
                  <p:nvPr/>
                </p:nvSpPr>
                <p:spPr bwMode="auto">
                  <a:xfrm flipV="1">
                    <a:off x="483" y="4056"/>
                    <a:ext cx="4836" cy="9"/>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24594" name="Group 34">
                    <a:extLst>
                      <a:ext uri="{FF2B5EF4-FFF2-40B4-BE49-F238E27FC236}">
                        <a16:creationId xmlns:a16="http://schemas.microsoft.com/office/drawing/2014/main" id="{3B1569A3-E39D-5148-8FD0-E95333ADC63F}"/>
                      </a:ext>
                    </a:extLst>
                  </p:cNvPr>
                  <p:cNvGrpSpPr>
                    <a:grpSpLocks/>
                  </p:cNvGrpSpPr>
                  <p:nvPr/>
                </p:nvGrpSpPr>
                <p:grpSpPr bwMode="auto">
                  <a:xfrm>
                    <a:off x="511" y="1779"/>
                    <a:ext cx="4863" cy="2268"/>
                    <a:chOff x="511" y="1779"/>
                    <a:chExt cx="4863" cy="2268"/>
                  </a:xfrm>
                </p:grpSpPr>
                <p:sp>
                  <p:nvSpPr>
                    <p:cNvPr id="24595" name="Line 35">
                      <a:extLst>
                        <a:ext uri="{FF2B5EF4-FFF2-40B4-BE49-F238E27FC236}">
                          <a16:creationId xmlns:a16="http://schemas.microsoft.com/office/drawing/2014/main" id="{735CC137-63F1-4B40-3522-1C206BDFAFED}"/>
                        </a:ext>
                      </a:extLst>
                    </p:cNvPr>
                    <p:cNvSpPr>
                      <a:spLocks noChangeShapeType="1"/>
                    </p:cNvSpPr>
                    <p:nvPr/>
                  </p:nvSpPr>
                  <p:spPr bwMode="auto">
                    <a:xfrm>
                      <a:off x="511" y="1794"/>
                      <a:ext cx="4863" cy="0"/>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596" name="Line 36">
                      <a:extLst>
                        <a:ext uri="{FF2B5EF4-FFF2-40B4-BE49-F238E27FC236}">
                          <a16:creationId xmlns:a16="http://schemas.microsoft.com/office/drawing/2014/main" id="{122285E8-65B1-2705-EE01-ED1C8B7EE751}"/>
                        </a:ext>
                      </a:extLst>
                    </p:cNvPr>
                    <p:cNvSpPr>
                      <a:spLocks noChangeShapeType="1"/>
                    </p:cNvSpPr>
                    <p:nvPr/>
                  </p:nvSpPr>
                  <p:spPr bwMode="auto">
                    <a:xfrm flipH="1">
                      <a:off x="2608" y="1779"/>
                      <a:ext cx="1" cy="2268"/>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95253"/>
                                        </p:tgtEl>
                                        <p:attrNameLst>
                                          <p:attrName>style.visibility</p:attrName>
                                        </p:attrNameLst>
                                      </p:cBhvr>
                                      <p:to>
                                        <p:strVal val="visible"/>
                                      </p:to>
                                    </p:set>
                                    <p:animEffect transition="in" filter="wipe(down)">
                                      <p:cBhvr>
                                        <p:cTn id="7" dur="145">
                                          <p:stCondLst>
                                            <p:cond delay="0"/>
                                          </p:stCondLst>
                                        </p:cTn>
                                        <p:tgtEl>
                                          <p:spTgt spid="95253"/>
                                        </p:tgtEl>
                                      </p:cBhvr>
                                    </p:animEffect>
                                    <p:anim calcmode="lin" valueType="num">
                                      <p:cBhvr>
                                        <p:cTn id="8" dur="456" tmFilter="0,0; 0.14,0.36; 0.43,0.73; 0.71,0.91; 1.0,1.0">
                                          <p:stCondLst>
                                            <p:cond delay="0"/>
                                          </p:stCondLst>
                                        </p:cTn>
                                        <p:tgtEl>
                                          <p:spTgt spid="95253"/>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95253"/>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95253"/>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95253"/>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95253"/>
                                        </p:tgtEl>
                                        <p:attrNameLst>
                                          <p:attrName>ppt_y</p:attrName>
                                        </p:attrNameLst>
                                      </p:cBhvr>
                                      <p:tavLst>
                                        <p:tav tm="0" fmla="#ppt_y-sin(pi*$)/81">
                                          <p:val>
                                            <p:fltVal val="0"/>
                                          </p:val>
                                        </p:tav>
                                        <p:tav tm="100000">
                                          <p:val>
                                            <p:fltVal val="1"/>
                                          </p:val>
                                        </p:tav>
                                      </p:tavLst>
                                    </p:anim>
                                    <p:animScale>
                                      <p:cBhvr>
                                        <p:cTn id="13" dur="7">
                                          <p:stCondLst>
                                            <p:cond delay="162"/>
                                          </p:stCondLst>
                                        </p:cTn>
                                        <p:tgtEl>
                                          <p:spTgt spid="95253"/>
                                        </p:tgtEl>
                                      </p:cBhvr>
                                      <p:to x="100000" y="60000"/>
                                    </p:animScale>
                                    <p:animScale>
                                      <p:cBhvr>
                                        <p:cTn id="14" dur="41" decel="50000">
                                          <p:stCondLst>
                                            <p:cond delay="169"/>
                                          </p:stCondLst>
                                        </p:cTn>
                                        <p:tgtEl>
                                          <p:spTgt spid="95253"/>
                                        </p:tgtEl>
                                      </p:cBhvr>
                                      <p:to x="100000" y="100000"/>
                                    </p:animScale>
                                    <p:animScale>
                                      <p:cBhvr>
                                        <p:cTn id="15" dur="7">
                                          <p:stCondLst>
                                            <p:cond delay="328"/>
                                          </p:stCondLst>
                                        </p:cTn>
                                        <p:tgtEl>
                                          <p:spTgt spid="95253"/>
                                        </p:tgtEl>
                                      </p:cBhvr>
                                      <p:to x="100000" y="80000"/>
                                    </p:animScale>
                                    <p:animScale>
                                      <p:cBhvr>
                                        <p:cTn id="16" dur="41" decel="50000">
                                          <p:stCondLst>
                                            <p:cond delay="335"/>
                                          </p:stCondLst>
                                        </p:cTn>
                                        <p:tgtEl>
                                          <p:spTgt spid="95253"/>
                                        </p:tgtEl>
                                      </p:cBhvr>
                                      <p:to x="100000" y="100000"/>
                                    </p:animScale>
                                    <p:animScale>
                                      <p:cBhvr>
                                        <p:cTn id="17" dur="7">
                                          <p:stCondLst>
                                            <p:cond delay="410"/>
                                          </p:stCondLst>
                                        </p:cTn>
                                        <p:tgtEl>
                                          <p:spTgt spid="95253"/>
                                        </p:tgtEl>
                                      </p:cBhvr>
                                      <p:to x="100000" y="90000"/>
                                    </p:animScale>
                                    <p:animScale>
                                      <p:cBhvr>
                                        <p:cTn id="18" dur="41" decel="50000">
                                          <p:stCondLst>
                                            <p:cond delay="417"/>
                                          </p:stCondLst>
                                        </p:cTn>
                                        <p:tgtEl>
                                          <p:spTgt spid="95253"/>
                                        </p:tgtEl>
                                      </p:cBhvr>
                                      <p:to x="100000" y="100000"/>
                                    </p:animScale>
                                    <p:animScale>
                                      <p:cBhvr>
                                        <p:cTn id="19" dur="7">
                                          <p:stCondLst>
                                            <p:cond delay="452"/>
                                          </p:stCondLst>
                                        </p:cTn>
                                        <p:tgtEl>
                                          <p:spTgt spid="95253"/>
                                        </p:tgtEl>
                                      </p:cBhvr>
                                      <p:to x="100000" y="95000"/>
                                    </p:animScale>
                                    <p:animScale>
                                      <p:cBhvr>
                                        <p:cTn id="20" dur="41" decel="50000">
                                          <p:stCondLst>
                                            <p:cond delay="458"/>
                                          </p:stCondLst>
                                        </p:cTn>
                                        <p:tgtEl>
                                          <p:spTgt spid="95253"/>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95252"/>
                                        </p:tgtEl>
                                        <p:attrNameLst>
                                          <p:attrName>style.visibility</p:attrName>
                                        </p:attrNameLst>
                                      </p:cBhvr>
                                      <p:to>
                                        <p:strVal val="visible"/>
                                      </p:to>
                                    </p:set>
                                    <p:animEffect transition="in" filter="wipe(left)">
                                      <p:cBhvr>
                                        <p:cTn id="25" dur="500"/>
                                        <p:tgtEl>
                                          <p:spTgt spid="9525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95254"/>
                                        </p:tgtEl>
                                        <p:attrNameLst>
                                          <p:attrName>style.visibility</p:attrName>
                                        </p:attrNameLst>
                                      </p:cBhvr>
                                      <p:to>
                                        <p:strVal val="visible"/>
                                      </p:to>
                                    </p:set>
                                    <p:animEffect transition="in" filter="slide(fromLeft)">
                                      <p:cBhvr>
                                        <p:cTn id="30" dur="1000"/>
                                        <p:tgtEl>
                                          <p:spTgt spid="9525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95255"/>
                                        </p:tgtEl>
                                        <p:attrNameLst>
                                          <p:attrName>style.visibility</p:attrName>
                                        </p:attrNameLst>
                                      </p:cBhvr>
                                      <p:to>
                                        <p:strVal val="visible"/>
                                      </p:to>
                                    </p:set>
                                    <p:anim calcmode="lin" valueType="num">
                                      <p:cBhvr>
                                        <p:cTn id="35" dur="1000" fill="hold"/>
                                        <p:tgtEl>
                                          <p:spTgt spid="95255"/>
                                        </p:tgtEl>
                                        <p:attrNameLst>
                                          <p:attrName>ppt_w</p:attrName>
                                        </p:attrNameLst>
                                      </p:cBhvr>
                                      <p:tavLst>
                                        <p:tav tm="0">
                                          <p:val>
                                            <p:strVal val="#ppt_w*0.70"/>
                                          </p:val>
                                        </p:tav>
                                        <p:tav tm="100000">
                                          <p:val>
                                            <p:strVal val="#ppt_w"/>
                                          </p:val>
                                        </p:tav>
                                      </p:tavLst>
                                    </p:anim>
                                    <p:anim calcmode="lin" valueType="num">
                                      <p:cBhvr>
                                        <p:cTn id="36" dur="1000" fill="hold"/>
                                        <p:tgtEl>
                                          <p:spTgt spid="95255"/>
                                        </p:tgtEl>
                                        <p:attrNameLst>
                                          <p:attrName>ppt_h</p:attrName>
                                        </p:attrNameLst>
                                      </p:cBhvr>
                                      <p:tavLst>
                                        <p:tav tm="0">
                                          <p:val>
                                            <p:strVal val="#ppt_h"/>
                                          </p:val>
                                        </p:tav>
                                        <p:tav tm="100000">
                                          <p:val>
                                            <p:strVal val="#ppt_h"/>
                                          </p:val>
                                        </p:tav>
                                      </p:tavLst>
                                    </p:anim>
                                    <p:animEffect transition="in" filter="fade">
                                      <p:cBhvr>
                                        <p:cTn id="37" dur="1000"/>
                                        <p:tgtEl>
                                          <p:spTgt spid="95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2" grpId="0"/>
      <p:bldP spid="95253" grpId="0"/>
      <p:bldP spid="952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E5D2B7BE-8EE7-7934-454C-5B3E93B5ACE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F6A9ACC-7E3E-3448-8760-1B2A503FE3BB}" type="slidenum">
              <a:rPr kumimoji="0" lang="en-US" altLang="zh-CN" sz="1000" smtClean="0">
                <a:solidFill>
                  <a:schemeClr val="bg2"/>
                </a:solidFill>
                <a:ea typeface="华文行楷" panose="02010800040101010101" pitchFamily="2" charset="-122"/>
              </a:rPr>
              <a:pPr>
                <a:spcBef>
                  <a:spcPct val="0"/>
                </a:spcBef>
                <a:buClrTx/>
                <a:buSzTx/>
                <a:buFontTx/>
                <a:buNone/>
              </a:pPr>
              <a:t>26</a:t>
            </a:fld>
            <a:endParaRPr kumimoji="0" lang="en-US" altLang="zh-CN" sz="1000">
              <a:solidFill>
                <a:schemeClr val="bg2"/>
              </a:solidFill>
              <a:ea typeface="华文行楷" panose="02010800040101010101" pitchFamily="2" charset="-122"/>
            </a:endParaRPr>
          </a:p>
        </p:txBody>
      </p:sp>
      <p:sp>
        <p:nvSpPr>
          <p:cNvPr id="25603" name="Rectangle 2">
            <a:extLst>
              <a:ext uri="{FF2B5EF4-FFF2-40B4-BE49-F238E27FC236}">
                <a16:creationId xmlns:a16="http://schemas.microsoft.com/office/drawing/2014/main" id="{8A2401C3-2CC6-068C-4EAC-4DAB09DADDE0}"/>
              </a:ext>
            </a:extLst>
          </p:cNvPr>
          <p:cNvSpPr>
            <a:spLocks noGrp="1" noChangeArrowheads="1"/>
          </p:cNvSpPr>
          <p:nvPr>
            <p:ph type="title"/>
          </p:nvPr>
        </p:nvSpPr>
        <p:spPr/>
        <p:txBody>
          <a:bodyPr/>
          <a:lstStyle/>
          <a:p>
            <a:pPr eaLnBrk="1" hangingPunct="1"/>
            <a:r>
              <a:rPr lang="zh-CN" altLang="en-US"/>
              <a:t>债务资金的融通</a:t>
            </a:r>
          </a:p>
        </p:txBody>
      </p:sp>
      <p:sp>
        <p:nvSpPr>
          <p:cNvPr id="96276" name="Rectangle 20">
            <a:extLst>
              <a:ext uri="{FF2B5EF4-FFF2-40B4-BE49-F238E27FC236}">
                <a16:creationId xmlns:a16="http://schemas.microsoft.com/office/drawing/2014/main" id="{154CBAD7-AE77-0B82-838F-BC252DC306B1}"/>
              </a:ext>
            </a:extLst>
          </p:cNvPr>
          <p:cNvSpPr>
            <a:spLocks noChangeArrowheads="1"/>
          </p:cNvSpPr>
          <p:nvPr/>
        </p:nvSpPr>
        <p:spPr bwMode="auto">
          <a:xfrm>
            <a:off x="611188" y="1484313"/>
            <a:ext cx="5762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Tx/>
              <a:buSzPct val="70000"/>
            </a:pPr>
            <a:r>
              <a:rPr kumimoji="0" lang="en-US" altLang="zh-CN" sz="2000" b="1">
                <a:latin typeface="幼圆" pitchFamily="49" charset="-122"/>
                <a:ea typeface="幼圆" pitchFamily="49" charset="-122"/>
              </a:rPr>
              <a:t> 2.</a:t>
            </a:r>
            <a:r>
              <a:rPr kumimoji="0" lang="zh-CN" altLang="en-US" sz="2000" b="1">
                <a:latin typeface="幼圆" pitchFamily="49" charset="-122"/>
                <a:ea typeface="幼圆" pitchFamily="49" charset="-122"/>
              </a:rPr>
              <a:t>债券筹资的特点</a:t>
            </a:r>
          </a:p>
        </p:txBody>
      </p:sp>
      <p:grpSp>
        <p:nvGrpSpPr>
          <p:cNvPr id="96277" name="Group 21">
            <a:extLst>
              <a:ext uri="{FF2B5EF4-FFF2-40B4-BE49-F238E27FC236}">
                <a16:creationId xmlns:a16="http://schemas.microsoft.com/office/drawing/2014/main" id="{0410F023-B7CF-4496-C153-CF7E3D45E77A}"/>
              </a:ext>
            </a:extLst>
          </p:cNvPr>
          <p:cNvGrpSpPr>
            <a:grpSpLocks/>
          </p:cNvGrpSpPr>
          <p:nvPr/>
        </p:nvGrpSpPr>
        <p:grpSpPr bwMode="auto">
          <a:xfrm>
            <a:off x="846138" y="1971675"/>
            <a:ext cx="6840537" cy="665163"/>
            <a:chOff x="658" y="2421"/>
            <a:chExt cx="4309" cy="419"/>
          </a:xfrm>
        </p:grpSpPr>
        <p:grpSp>
          <p:nvGrpSpPr>
            <p:cNvPr id="25638" name="Group 22">
              <a:extLst>
                <a:ext uri="{FF2B5EF4-FFF2-40B4-BE49-F238E27FC236}">
                  <a16:creationId xmlns:a16="http://schemas.microsoft.com/office/drawing/2014/main" id="{B6AA47BE-57C0-1415-8A48-0F98E0E5CE12}"/>
                </a:ext>
              </a:extLst>
            </p:cNvPr>
            <p:cNvGrpSpPr>
              <a:grpSpLocks/>
            </p:cNvGrpSpPr>
            <p:nvPr/>
          </p:nvGrpSpPr>
          <p:grpSpPr bwMode="auto">
            <a:xfrm>
              <a:off x="658" y="2421"/>
              <a:ext cx="480" cy="419"/>
              <a:chOff x="1110" y="2656"/>
              <a:chExt cx="1549" cy="1351"/>
            </a:xfrm>
          </p:grpSpPr>
          <p:sp>
            <p:nvSpPr>
              <p:cNvPr id="25642" name="AutoShape 23">
                <a:extLst>
                  <a:ext uri="{FF2B5EF4-FFF2-40B4-BE49-F238E27FC236}">
                    <a16:creationId xmlns:a16="http://schemas.microsoft.com/office/drawing/2014/main" id="{6E2F8F6E-E566-AA36-7102-C082D97436F0}"/>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5643" name="AutoShape 24">
                <a:extLst>
                  <a:ext uri="{FF2B5EF4-FFF2-40B4-BE49-F238E27FC236}">
                    <a16:creationId xmlns:a16="http://schemas.microsoft.com/office/drawing/2014/main" id="{A35CC4B8-6F2C-19B8-9931-976876E4ECB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96281" name="AutoShape 25">
                <a:extLst>
                  <a:ext uri="{FF2B5EF4-FFF2-40B4-BE49-F238E27FC236}">
                    <a16:creationId xmlns:a16="http://schemas.microsoft.com/office/drawing/2014/main" id="{175FCC34-6378-C2A1-16FE-2BAD00DCA406}"/>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pPr eaLnBrk="1" hangingPunct="1">
                  <a:defRPr/>
                </a:pPr>
                <a:endParaRPr lang="zh-CN" altLang="en-US"/>
              </a:p>
            </p:txBody>
          </p:sp>
        </p:grpSp>
        <p:sp>
          <p:nvSpPr>
            <p:cNvPr id="25639" name="Line 26">
              <a:extLst>
                <a:ext uri="{FF2B5EF4-FFF2-40B4-BE49-F238E27FC236}">
                  <a16:creationId xmlns:a16="http://schemas.microsoft.com/office/drawing/2014/main" id="{6F6A5143-D906-F337-E410-04C5E9A56387}"/>
                </a:ext>
              </a:extLst>
            </p:cNvPr>
            <p:cNvSpPr>
              <a:spLocks noChangeShapeType="1"/>
            </p:cNvSpPr>
            <p:nvPr/>
          </p:nvSpPr>
          <p:spPr bwMode="auto">
            <a:xfrm flipV="1">
              <a:off x="1042" y="2785"/>
              <a:ext cx="3925" cy="2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 name="Text Box 27">
              <a:extLst>
                <a:ext uri="{FF2B5EF4-FFF2-40B4-BE49-F238E27FC236}">
                  <a16:creationId xmlns:a16="http://schemas.microsoft.com/office/drawing/2014/main" id="{FFD4579F-A307-802C-CE59-F10CA5508C99}"/>
                </a:ext>
              </a:extLst>
            </p:cNvPr>
            <p:cNvSpPr txBox="1">
              <a:spLocks noChangeArrowheads="1"/>
            </p:cNvSpPr>
            <p:nvPr/>
          </p:nvSpPr>
          <p:spPr bwMode="auto">
            <a:xfrm>
              <a:off x="1157" y="2490"/>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2000" b="1">
                  <a:solidFill>
                    <a:schemeClr val="tx1"/>
                  </a:solidFill>
                  <a:latin typeface="Arial" panose="020B0604020202020204" pitchFamily="34" charset="0"/>
                  <a:ea typeface="幼圆" pitchFamily="49" charset="-122"/>
                </a:rPr>
                <a:t>支出固定</a:t>
              </a:r>
            </a:p>
          </p:txBody>
        </p:sp>
        <p:sp>
          <p:nvSpPr>
            <p:cNvPr id="25641" name="Text Box 28">
              <a:extLst>
                <a:ext uri="{FF2B5EF4-FFF2-40B4-BE49-F238E27FC236}">
                  <a16:creationId xmlns:a16="http://schemas.microsoft.com/office/drawing/2014/main" id="{565A431B-3C38-265E-7C62-D8D9E70C055A}"/>
                </a:ext>
              </a:extLst>
            </p:cNvPr>
            <p:cNvSpPr txBox="1">
              <a:spLocks noChangeArrowheads="1"/>
            </p:cNvSpPr>
            <p:nvPr/>
          </p:nvSpPr>
          <p:spPr bwMode="gray">
            <a:xfrm>
              <a:off x="782" y="248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1</a:t>
              </a:r>
            </a:p>
          </p:txBody>
        </p:sp>
      </p:grpSp>
      <p:grpSp>
        <p:nvGrpSpPr>
          <p:cNvPr id="96285" name="Group 29">
            <a:extLst>
              <a:ext uri="{FF2B5EF4-FFF2-40B4-BE49-F238E27FC236}">
                <a16:creationId xmlns:a16="http://schemas.microsoft.com/office/drawing/2014/main" id="{C7CFF6BF-A45E-B1F3-3CA8-5CB352F2569D}"/>
              </a:ext>
            </a:extLst>
          </p:cNvPr>
          <p:cNvGrpSpPr>
            <a:grpSpLocks/>
          </p:cNvGrpSpPr>
          <p:nvPr/>
        </p:nvGrpSpPr>
        <p:grpSpPr bwMode="auto">
          <a:xfrm>
            <a:off x="1044575" y="2867025"/>
            <a:ext cx="6840538" cy="665163"/>
            <a:chOff x="658" y="2421"/>
            <a:chExt cx="4309" cy="419"/>
          </a:xfrm>
        </p:grpSpPr>
        <p:grpSp>
          <p:nvGrpSpPr>
            <p:cNvPr id="25631" name="Group 30">
              <a:extLst>
                <a:ext uri="{FF2B5EF4-FFF2-40B4-BE49-F238E27FC236}">
                  <a16:creationId xmlns:a16="http://schemas.microsoft.com/office/drawing/2014/main" id="{4D65E7B5-11BA-BB1B-E066-11C8B74C0F02}"/>
                </a:ext>
              </a:extLst>
            </p:cNvPr>
            <p:cNvGrpSpPr>
              <a:grpSpLocks/>
            </p:cNvGrpSpPr>
            <p:nvPr/>
          </p:nvGrpSpPr>
          <p:grpSpPr bwMode="auto">
            <a:xfrm>
              <a:off x="658" y="2421"/>
              <a:ext cx="480" cy="419"/>
              <a:chOff x="1110" y="2656"/>
              <a:chExt cx="1549" cy="1351"/>
            </a:xfrm>
          </p:grpSpPr>
          <p:sp>
            <p:nvSpPr>
              <p:cNvPr id="25635" name="AutoShape 31">
                <a:extLst>
                  <a:ext uri="{FF2B5EF4-FFF2-40B4-BE49-F238E27FC236}">
                    <a16:creationId xmlns:a16="http://schemas.microsoft.com/office/drawing/2014/main" id="{9E39AE4A-9AC1-C507-094B-52C9DBC5C2F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5636" name="AutoShape 32">
                <a:extLst>
                  <a:ext uri="{FF2B5EF4-FFF2-40B4-BE49-F238E27FC236}">
                    <a16:creationId xmlns:a16="http://schemas.microsoft.com/office/drawing/2014/main" id="{0E74BFC2-52A4-677F-56FD-7AA88382E4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96289" name="AutoShape 33">
                <a:extLst>
                  <a:ext uri="{FF2B5EF4-FFF2-40B4-BE49-F238E27FC236}">
                    <a16:creationId xmlns:a16="http://schemas.microsoft.com/office/drawing/2014/main" id="{5144F4A1-9E7C-4BD2-E3F4-236267020C48}"/>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pPr eaLnBrk="1" hangingPunct="1">
                  <a:defRPr/>
                </a:pPr>
                <a:endParaRPr lang="zh-CN" altLang="en-US"/>
              </a:p>
            </p:txBody>
          </p:sp>
        </p:grpSp>
        <p:sp>
          <p:nvSpPr>
            <p:cNvPr id="25632" name="Line 34">
              <a:extLst>
                <a:ext uri="{FF2B5EF4-FFF2-40B4-BE49-F238E27FC236}">
                  <a16:creationId xmlns:a16="http://schemas.microsoft.com/office/drawing/2014/main" id="{28415F13-B26E-46C2-7F3A-93A981507BCF}"/>
                </a:ext>
              </a:extLst>
            </p:cNvPr>
            <p:cNvSpPr>
              <a:spLocks noChangeShapeType="1"/>
            </p:cNvSpPr>
            <p:nvPr/>
          </p:nvSpPr>
          <p:spPr bwMode="auto">
            <a:xfrm flipV="1">
              <a:off x="1042" y="2785"/>
              <a:ext cx="3925" cy="2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3" name="Text Box 35">
              <a:extLst>
                <a:ext uri="{FF2B5EF4-FFF2-40B4-BE49-F238E27FC236}">
                  <a16:creationId xmlns:a16="http://schemas.microsoft.com/office/drawing/2014/main" id="{CAC5D116-9FFE-E731-9D6C-79901CEBC1A7}"/>
                </a:ext>
              </a:extLst>
            </p:cNvPr>
            <p:cNvSpPr txBox="1">
              <a:spLocks noChangeArrowheads="1"/>
            </p:cNvSpPr>
            <p:nvPr/>
          </p:nvSpPr>
          <p:spPr bwMode="auto">
            <a:xfrm>
              <a:off x="1157" y="2490"/>
              <a:ext cx="12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2000" b="1">
                  <a:solidFill>
                    <a:schemeClr val="tx1"/>
                  </a:solidFill>
                  <a:latin typeface="Arial" panose="020B0604020202020204" pitchFamily="34" charset="0"/>
                  <a:ea typeface="幼圆" pitchFamily="49" charset="-122"/>
                </a:rPr>
                <a:t>股东控制权不变</a:t>
              </a:r>
            </a:p>
          </p:txBody>
        </p:sp>
        <p:sp>
          <p:nvSpPr>
            <p:cNvPr id="25634" name="Text Box 36">
              <a:extLst>
                <a:ext uri="{FF2B5EF4-FFF2-40B4-BE49-F238E27FC236}">
                  <a16:creationId xmlns:a16="http://schemas.microsoft.com/office/drawing/2014/main" id="{36FD5B9D-99CC-5C90-0C43-7B3F935F7CA6}"/>
                </a:ext>
              </a:extLst>
            </p:cNvPr>
            <p:cNvSpPr txBox="1">
              <a:spLocks noChangeArrowheads="1"/>
            </p:cNvSpPr>
            <p:nvPr/>
          </p:nvSpPr>
          <p:spPr bwMode="gray">
            <a:xfrm>
              <a:off x="782" y="248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2</a:t>
              </a:r>
            </a:p>
          </p:txBody>
        </p:sp>
      </p:grpSp>
      <p:grpSp>
        <p:nvGrpSpPr>
          <p:cNvPr id="96293" name="Group 37">
            <a:extLst>
              <a:ext uri="{FF2B5EF4-FFF2-40B4-BE49-F238E27FC236}">
                <a16:creationId xmlns:a16="http://schemas.microsoft.com/office/drawing/2014/main" id="{D46382D1-1884-0AAF-D369-AA3090EB86CF}"/>
              </a:ext>
            </a:extLst>
          </p:cNvPr>
          <p:cNvGrpSpPr>
            <a:grpSpLocks/>
          </p:cNvGrpSpPr>
          <p:nvPr/>
        </p:nvGrpSpPr>
        <p:grpSpPr bwMode="auto">
          <a:xfrm>
            <a:off x="1403350" y="3756025"/>
            <a:ext cx="6840538" cy="665163"/>
            <a:chOff x="658" y="2421"/>
            <a:chExt cx="4309" cy="419"/>
          </a:xfrm>
        </p:grpSpPr>
        <p:grpSp>
          <p:nvGrpSpPr>
            <p:cNvPr id="25624" name="Group 38">
              <a:extLst>
                <a:ext uri="{FF2B5EF4-FFF2-40B4-BE49-F238E27FC236}">
                  <a16:creationId xmlns:a16="http://schemas.microsoft.com/office/drawing/2014/main" id="{D7CE0311-477E-BE8F-FFCA-9A683CEBC96D}"/>
                </a:ext>
              </a:extLst>
            </p:cNvPr>
            <p:cNvGrpSpPr>
              <a:grpSpLocks/>
            </p:cNvGrpSpPr>
            <p:nvPr/>
          </p:nvGrpSpPr>
          <p:grpSpPr bwMode="auto">
            <a:xfrm>
              <a:off x="658" y="2421"/>
              <a:ext cx="480" cy="419"/>
              <a:chOff x="1110" y="2656"/>
              <a:chExt cx="1549" cy="1351"/>
            </a:xfrm>
          </p:grpSpPr>
          <p:sp>
            <p:nvSpPr>
              <p:cNvPr id="25628" name="AutoShape 39">
                <a:extLst>
                  <a:ext uri="{FF2B5EF4-FFF2-40B4-BE49-F238E27FC236}">
                    <a16:creationId xmlns:a16="http://schemas.microsoft.com/office/drawing/2014/main" id="{CB515712-567A-0017-43E9-8DB381A227B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5629" name="AutoShape 40">
                <a:extLst>
                  <a:ext uri="{FF2B5EF4-FFF2-40B4-BE49-F238E27FC236}">
                    <a16:creationId xmlns:a16="http://schemas.microsoft.com/office/drawing/2014/main" id="{8B2BDC07-527C-6B20-2565-32F8750D8C4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96297" name="AutoShape 41">
                <a:extLst>
                  <a:ext uri="{FF2B5EF4-FFF2-40B4-BE49-F238E27FC236}">
                    <a16:creationId xmlns:a16="http://schemas.microsoft.com/office/drawing/2014/main" id="{CB76F7A1-E417-444F-7036-891D03531C50}"/>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pPr eaLnBrk="1" hangingPunct="1">
                  <a:defRPr/>
                </a:pPr>
                <a:endParaRPr lang="zh-CN" altLang="en-US"/>
              </a:p>
            </p:txBody>
          </p:sp>
        </p:grpSp>
        <p:sp>
          <p:nvSpPr>
            <p:cNvPr id="25625" name="Line 42">
              <a:extLst>
                <a:ext uri="{FF2B5EF4-FFF2-40B4-BE49-F238E27FC236}">
                  <a16:creationId xmlns:a16="http://schemas.microsoft.com/office/drawing/2014/main" id="{86C05CC6-D2CF-7EE8-D508-8275B24C6802}"/>
                </a:ext>
              </a:extLst>
            </p:cNvPr>
            <p:cNvSpPr>
              <a:spLocks noChangeShapeType="1"/>
            </p:cNvSpPr>
            <p:nvPr/>
          </p:nvSpPr>
          <p:spPr bwMode="auto">
            <a:xfrm flipV="1">
              <a:off x="1042" y="2785"/>
              <a:ext cx="3925" cy="2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6" name="Text Box 43">
              <a:extLst>
                <a:ext uri="{FF2B5EF4-FFF2-40B4-BE49-F238E27FC236}">
                  <a16:creationId xmlns:a16="http://schemas.microsoft.com/office/drawing/2014/main" id="{0905DC23-9F73-C533-B356-242D8B3EB627}"/>
                </a:ext>
              </a:extLst>
            </p:cNvPr>
            <p:cNvSpPr txBox="1">
              <a:spLocks noChangeArrowheads="1"/>
            </p:cNvSpPr>
            <p:nvPr/>
          </p:nvSpPr>
          <p:spPr bwMode="auto">
            <a:xfrm>
              <a:off x="1157" y="2490"/>
              <a:ext cx="9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2000" b="1">
                  <a:solidFill>
                    <a:schemeClr val="tx1"/>
                  </a:solidFill>
                  <a:latin typeface="Arial" panose="020B0604020202020204" pitchFamily="34" charset="0"/>
                  <a:ea typeface="幼圆" pitchFamily="49" charset="-122"/>
                </a:rPr>
                <a:t>少纳所得税</a:t>
              </a:r>
            </a:p>
          </p:txBody>
        </p:sp>
        <p:sp>
          <p:nvSpPr>
            <p:cNvPr id="25627" name="Text Box 44">
              <a:extLst>
                <a:ext uri="{FF2B5EF4-FFF2-40B4-BE49-F238E27FC236}">
                  <a16:creationId xmlns:a16="http://schemas.microsoft.com/office/drawing/2014/main" id="{C7BF4B93-28DE-D4F8-7458-CB4F4CF27F2D}"/>
                </a:ext>
              </a:extLst>
            </p:cNvPr>
            <p:cNvSpPr txBox="1">
              <a:spLocks noChangeArrowheads="1"/>
            </p:cNvSpPr>
            <p:nvPr/>
          </p:nvSpPr>
          <p:spPr bwMode="gray">
            <a:xfrm>
              <a:off x="782" y="248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3</a:t>
              </a:r>
            </a:p>
          </p:txBody>
        </p:sp>
      </p:grpSp>
      <p:grpSp>
        <p:nvGrpSpPr>
          <p:cNvPr id="96301" name="Group 45">
            <a:extLst>
              <a:ext uri="{FF2B5EF4-FFF2-40B4-BE49-F238E27FC236}">
                <a16:creationId xmlns:a16="http://schemas.microsoft.com/office/drawing/2014/main" id="{AC86C90F-3D6F-A0DD-A79E-4F622E1EE4CB}"/>
              </a:ext>
            </a:extLst>
          </p:cNvPr>
          <p:cNvGrpSpPr>
            <a:grpSpLocks/>
          </p:cNvGrpSpPr>
          <p:nvPr/>
        </p:nvGrpSpPr>
        <p:grpSpPr bwMode="auto">
          <a:xfrm>
            <a:off x="1593850" y="4649788"/>
            <a:ext cx="6840538" cy="665162"/>
            <a:chOff x="658" y="2421"/>
            <a:chExt cx="4309" cy="419"/>
          </a:xfrm>
        </p:grpSpPr>
        <p:grpSp>
          <p:nvGrpSpPr>
            <p:cNvPr id="25617" name="Group 46">
              <a:extLst>
                <a:ext uri="{FF2B5EF4-FFF2-40B4-BE49-F238E27FC236}">
                  <a16:creationId xmlns:a16="http://schemas.microsoft.com/office/drawing/2014/main" id="{73A8DFF6-A53C-5656-9349-857B1058EDC4}"/>
                </a:ext>
              </a:extLst>
            </p:cNvPr>
            <p:cNvGrpSpPr>
              <a:grpSpLocks/>
            </p:cNvGrpSpPr>
            <p:nvPr/>
          </p:nvGrpSpPr>
          <p:grpSpPr bwMode="auto">
            <a:xfrm>
              <a:off x="658" y="2421"/>
              <a:ext cx="480" cy="419"/>
              <a:chOff x="1110" y="2656"/>
              <a:chExt cx="1549" cy="1351"/>
            </a:xfrm>
          </p:grpSpPr>
          <p:sp>
            <p:nvSpPr>
              <p:cNvPr id="25621" name="AutoShape 47">
                <a:extLst>
                  <a:ext uri="{FF2B5EF4-FFF2-40B4-BE49-F238E27FC236}">
                    <a16:creationId xmlns:a16="http://schemas.microsoft.com/office/drawing/2014/main" id="{66DB88AE-F9E9-C84C-219A-9B2F647D003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5622" name="AutoShape 48">
                <a:extLst>
                  <a:ext uri="{FF2B5EF4-FFF2-40B4-BE49-F238E27FC236}">
                    <a16:creationId xmlns:a16="http://schemas.microsoft.com/office/drawing/2014/main" id="{7D99B5DC-5918-E085-696F-C5D8B0E1CFC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96305" name="AutoShape 49">
                <a:extLst>
                  <a:ext uri="{FF2B5EF4-FFF2-40B4-BE49-F238E27FC236}">
                    <a16:creationId xmlns:a16="http://schemas.microsoft.com/office/drawing/2014/main" id="{DA56763D-62EB-91C1-1D93-B01E9D689982}"/>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pPr eaLnBrk="1" hangingPunct="1">
                  <a:defRPr/>
                </a:pPr>
                <a:endParaRPr lang="zh-CN" altLang="en-US"/>
              </a:p>
            </p:txBody>
          </p:sp>
        </p:grpSp>
        <p:sp>
          <p:nvSpPr>
            <p:cNvPr id="25618" name="Line 50">
              <a:extLst>
                <a:ext uri="{FF2B5EF4-FFF2-40B4-BE49-F238E27FC236}">
                  <a16:creationId xmlns:a16="http://schemas.microsoft.com/office/drawing/2014/main" id="{37C9F652-C1BB-1985-B6EC-CE60C6AFD42A}"/>
                </a:ext>
              </a:extLst>
            </p:cNvPr>
            <p:cNvSpPr>
              <a:spLocks noChangeShapeType="1"/>
            </p:cNvSpPr>
            <p:nvPr/>
          </p:nvSpPr>
          <p:spPr bwMode="auto">
            <a:xfrm flipV="1">
              <a:off x="1042" y="2785"/>
              <a:ext cx="3925" cy="2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9" name="Text Box 51">
              <a:extLst>
                <a:ext uri="{FF2B5EF4-FFF2-40B4-BE49-F238E27FC236}">
                  <a16:creationId xmlns:a16="http://schemas.microsoft.com/office/drawing/2014/main" id="{F37391B8-C7BE-1921-CB6E-28B4D43ED025}"/>
                </a:ext>
              </a:extLst>
            </p:cNvPr>
            <p:cNvSpPr txBox="1">
              <a:spLocks noChangeArrowheads="1"/>
            </p:cNvSpPr>
            <p:nvPr/>
          </p:nvSpPr>
          <p:spPr bwMode="auto">
            <a:xfrm>
              <a:off x="1157" y="2490"/>
              <a:ext cx="14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2000" b="1">
                  <a:solidFill>
                    <a:schemeClr val="tx1"/>
                  </a:solidFill>
                  <a:latin typeface="Arial" panose="020B0604020202020204" pitchFamily="34" charset="0"/>
                  <a:ea typeface="幼圆" pitchFamily="49" charset="-122"/>
                </a:rPr>
                <a:t>提高股东投资回报</a:t>
              </a:r>
            </a:p>
          </p:txBody>
        </p:sp>
        <p:sp>
          <p:nvSpPr>
            <p:cNvPr id="25620" name="Text Box 52">
              <a:extLst>
                <a:ext uri="{FF2B5EF4-FFF2-40B4-BE49-F238E27FC236}">
                  <a16:creationId xmlns:a16="http://schemas.microsoft.com/office/drawing/2014/main" id="{9AAA101F-C178-4A66-1C57-0A63D0702756}"/>
                </a:ext>
              </a:extLst>
            </p:cNvPr>
            <p:cNvSpPr txBox="1">
              <a:spLocks noChangeArrowheads="1"/>
            </p:cNvSpPr>
            <p:nvPr/>
          </p:nvSpPr>
          <p:spPr bwMode="gray">
            <a:xfrm>
              <a:off x="782" y="248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4</a:t>
              </a:r>
            </a:p>
          </p:txBody>
        </p:sp>
      </p:grpSp>
      <p:grpSp>
        <p:nvGrpSpPr>
          <p:cNvPr id="96309" name="Group 53">
            <a:extLst>
              <a:ext uri="{FF2B5EF4-FFF2-40B4-BE49-F238E27FC236}">
                <a16:creationId xmlns:a16="http://schemas.microsoft.com/office/drawing/2014/main" id="{894737B0-6BB4-DE54-DE5A-56C3D5072E9A}"/>
              </a:ext>
            </a:extLst>
          </p:cNvPr>
          <p:cNvGrpSpPr>
            <a:grpSpLocks/>
          </p:cNvGrpSpPr>
          <p:nvPr/>
        </p:nvGrpSpPr>
        <p:grpSpPr bwMode="auto">
          <a:xfrm>
            <a:off x="1897063" y="5527675"/>
            <a:ext cx="6840537" cy="665163"/>
            <a:chOff x="658" y="2421"/>
            <a:chExt cx="4309" cy="419"/>
          </a:xfrm>
        </p:grpSpPr>
        <p:grpSp>
          <p:nvGrpSpPr>
            <p:cNvPr id="25610" name="Group 54">
              <a:extLst>
                <a:ext uri="{FF2B5EF4-FFF2-40B4-BE49-F238E27FC236}">
                  <a16:creationId xmlns:a16="http://schemas.microsoft.com/office/drawing/2014/main" id="{F4E1F420-C019-0DCD-25D7-700E11A7E12C}"/>
                </a:ext>
              </a:extLst>
            </p:cNvPr>
            <p:cNvGrpSpPr>
              <a:grpSpLocks/>
            </p:cNvGrpSpPr>
            <p:nvPr/>
          </p:nvGrpSpPr>
          <p:grpSpPr bwMode="auto">
            <a:xfrm>
              <a:off x="658" y="2421"/>
              <a:ext cx="480" cy="419"/>
              <a:chOff x="1110" y="2656"/>
              <a:chExt cx="1549" cy="1351"/>
            </a:xfrm>
          </p:grpSpPr>
          <p:sp>
            <p:nvSpPr>
              <p:cNvPr id="25614" name="AutoShape 55">
                <a:extLst>
                  <a:ext uri="{FF2B5EF4-FFF2-40B4-BE49-F238E27FC236}">
                    <a16:creationId xmlns:a16="http://schemas.microsoft.com/office/drawing/2014/main" id="{85952AED-4D97-AB22-ABB2-BAD5FFE8943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5615" name="AutoShape 56">
                <a:extLst>
                  <a:ext uri="{FF2B5EF4-FFF2-40B4-BE49-F238E27FC236}">
                    <a16:creationId xmlns:a16="http://schemas.microsoft.com/office/drawing/2014/main" id="{A137044F-50EC-872F-AA0B-F729094B9BB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96313" name="AutoShape 57">
                <a:extLst>
                  <a:ext uri="{FF2B5EF4-FFF2-40B4-BE49-F238E27FC236}">
                    <a16:creationId xmlns:a16="http://schemas.microsoft.com/office/drawing/2014/main" id="{523D643C-EEDF-1423-1735-C691D051B4ED}"/>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pPr eaLnBrk="1" hangingPunct="1">
                  <a:defRPr/>
                </a:pPr>
                <a:endParaRPr lang="zh-CN" altLang="en-US"/>
              </a:p>
            </p:txBody>
          </p:sp>
        </p:grpSp>
        <p:sp>
          <p:nvSpPr>
            <p:cNvPr id="25611" name="Line 58">
              <a:extLst>
                <a:ext uri="{FF2B5EF4-FFF2-40B4-BE49-F238E27FC236}">
                  <a16:creationId xmlns:a16="http://schemas.microsoft.com/office/drawing/2014/main" id="{B2789755-AC51-F559-D348-B1D7242CA50B}"/>
                </a:ext>
              </a:extLst>
            </p:cNvPr>
            <p:cNvSpPr>
              <a:spLocks noChangeShapeType="1"/>
            </p:cNvSpPr>
            <p:nvPr/>
          </p:nvSpPr>
          <p:spPr bwMode="auto">
            <a:xfrm flipV="1">
              <a:off x="1042" y="2785"/>
              <a:ext cx="3925" cy="2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2" name="Text Box 59">
              <a:extLst>
                <a:ext uri="{FF2B5EF4-FFF2-40B4-BE49-F238E27FC236}">
                  <a16:creationId xmlns:a16="http://schemas.microsoft.com/office/drawing/2014/main" id="{1D00DF8B-4184-18B0-FD87-D53B7E186B01}"/>
                </a:ext>
              </a:extLst>
            </p:cNvPr>
            <p:cNvSpPr txBox="1">
              <a:spLocks noChangeArrowheads="1"/>
            </p:cNvSpPr>
            <p:nvPr/>
          </p:nvSpPr>
          <p:spPr bwMode="auto">
            <a:xfrm>
              <a:off x="1157" y="2490"/>
              <a:ext cx="25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2000" b="1">
                  <a:solidFill>
                    <a:schemeClr val="tx1"/>
                  </a:solidFill>
                  <a:latin typeface="Arial" panose="020B0604020202020204" pitchFamily="34" charset="0"/>
                  <a:ea typeface="幼圆" pitchFamily="49" charset="-122"/>
                </a:rPr>
                <a:t>提高企业负债比率，增加企业风险</a:t>
              </a:r>
            </a:p>
          </p:txBody>
        </p:sp>
        <p:sp>
          <p:nvSpPr>
            <p:cNvPr id="25613" name="Text Box 60">
              <a:extLst>
                <a:ext uri="{FF2B5EF4-FFF2-40B4-BE49-F238E27FC236}">
                  <a16:creationId xmlns:a16="http://schemas.microsoft.com/office/drawing/2014/main" id="{6B1CBB32-CBB4-432D-901F-2A2158FBD3F0}"/>
                </a:ext>
              </a:extLst>
            </p:cNvPr>
            <p:cNvSpPr txBox="1">
              <a:spLocks noChangeArrowheads="1"/>
            </p:cNvSpPr>
            <p:nvPr/>
          </p:nvSpPr>
          <p:spPr bwMode="gray">
            <a:xfrm>
              <a:off x="782" y="248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5</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96276"/>
                                        </p:tgtEl>
                                        <p:attrNameLst>
                                          <p:attrName>style.visibility</p:attrName>
                                        </p:attrNameLst>
                                      </p:cBhvr>
                                      <p:to>
                                        <p:strVal val="visible"/>
                                      </p:to>
                                    </p:set>
                                    <p:animEffect transition="in" filter="slide(fromLeft)">
                                      <p:cBhvr>
                                        <p:cTn id="7" dur="1000"/>
                                        <p:tgtEl>
                                          <p:spTgt spid="96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nodeType="clickEffect">
                                  <p:stCondLst>
                                    <p:cond delay="0"/>
                                  </p:stCondLst>
                                  <p:childTnLst>
                                    <p:set>
                                      <p:cBhvr>
                                        <p:cTn id="11" dur="1" fill="hold">
                                          <p:stCondLst>
                                            <p:cond delay="0"/>
                                          </p:stCondLst>
                                        </p:cTn>
                                        <p:tgtEl>
                                          <p:spTgt spid="96277"/>
                                        </p:tgtEl>
                                        <p:attrNameLst>
                                          <p:attrName>style.visibility</p:attrName>
                                        </p:attrNameLst>
                                      </p:cBhvr>
                                      <p:to>
                                        <p:strVal val="visible"/>
                                      </p:to>
                                    </p:set>
                                    <p:animEffect transition="in" filter="fade">
                                      <p:cBhvr>
                                        <p:cTn id="12" dur="1000"/>
                                        <p:tgtEl>
                                          <p:spTgt spid="96277"/>
                                        </p:tgtEl>
                                      </p:cBhvr>
                                    </p:animEffect>
                                    <p:anim calcmode="lin" valueType="num">
                                      <p:cBhvr>
                                        <p:cTn id="13" dur="1000" fill="hold"/>
                                        <p:tgtEl>
                                          <p:spTgt spid="96277"/>
                                        </p:tgtEl>
                                        <p:attrNameLst>
                                          <p:attrName>ppt_x</p:attrName>
                                        </p:attrNameLst>
                                      </p:cBhvr>
                                      <p:tavLst>
                                        <p:tav tm="0">
                                          <p:val>
                                            <p:strVal val="#ppt_x"/>
                                          </p:val>
                                        </p:tav>
                                        <p:tav tm="100000">
                                          <p:val>
                                            <p:strVal val="#ppt_x"/>
                                          </p:val>
                                        </p:tav>
                                      </p:tavLst>
                                    </p:anim>
                                    <p:anim calcmode="lin" valueType="num">
                                      <p:cBhvr>
                                        <p:cTn id="14" dur="900" decel="100000" fill="hold"/>
                                        <p:tgtEl>
                                          <p:spTgt spid="9627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96277"/>
                                        </p:tgtEl>
                                        <p:attrNameLst>
                                          <p:attrName>ppt_y</p:attrName>
                                        </p:attrNameLst>
                                      </p:cBhvr>
                                      <p:tavLst>
                                        <p:tav tm="0">
                                          <p:val>
                                            <p:strVal val="#ppt_y-.03"/>
                                          </p:val>
                                        </p:tav>
                                        <p:tav tm="100000">
                                          <p:val>
                                            <p:strVal val="#ppt_y"/>
                                          </p:val>
                                        </p:tav>
                                      </p:tavLst>
                                    </p:anim>
                                  </p:childTnLst>
                                </p:cTn>
                              </p:par>
                            </p:childTnLst>
                          </p:cTn>
                        </p:par>
                        <p:par>
                          <p:cTn id="16" fill="hold" nodeType="afterGroup">
                            <p:stCondLst>
                              <p:cond delay="1000"/>
                            </p:stCondLst>
                            <p:childTnLst>
                              <p:par>
                                <p:cTn id="17" presetID="37" presetClass="entr" presetSubtype="0" fill="hold" nodeType="afterEffect">
                                  <p:stCondLst>
                                    <p:cond delay="0"/>
                                  </p:stCondLst>
                                  <p:childTnLst>
                                    <p:set>
                                      <p:cBhvr>
                                        <p:cTn id="18" dur="1" fill="hold">
                                          <p:stCondLst>
                                            <p:cond delay="0"/>
                                          </p:stCondLst>
                                        </p:cTn>
                                        <p:tgtEl>
                                          <p:spTgt spid="96285"/>
                                        </p:tgtEl>
                                        <p:attrNameLst>
                                          <p:attrName>style.visibility</p:attrName>
                                        </p:attrNameLst>
                                      </p:cBhvr>
                                      <p:to>
                                        <p:strVal val="visible"/>
                                      </p:to>
                                    </p:set>
                                    <p:animEffect transition="in" filter="fade">
                                      <p:cBhvr>
                                        <p:cTn id="19" dur="1000"/>
                                        <p:tgtEl>
                                          <p:spTgt spid="96285"/>
                                        </p:tgtEl>
                                      </p:cBhvr>
                                    </p:animEffect>
                                    <p:anim calcmode="lin" valueType="num">
                                      <p:cBhvr>
                                        <p:cTn id="20" dur="1000" fill="hold"/>
                                        <p:tgtEl>
                                          <p:spTgt spid="96285"/>
                                        </p:tgtEl>
                                        <p:attrNameLst>
                                          <p:attrName>ppt_x</p:attrName>
                                        </p:attrNameLst>
                                      </p:cBhvr>
                                      <p:tavLst>
                                        <p:tav tm="0">
                                          <p:val>
                                            <p:strVal val="#ppt_x"/>
                                          </p:val>
                                        </p:tav>
                                        <p:tav tm="100000">
                                          <p:val>
                                            <p:strVal val="#ppt_x"/>
                                          </p:val>
                                        </p:tav>
                                      </p:tavLst>
                                    </p:anim>
                                    <p:anim calcmode="lin" valueType="num">
                                      <p:cBhvr>
                                        <p:cTn id="21" dur="900" decel="100000" fill="hold"/>
                                        <p:tgtEl>
                                          <p:spTgt spid="9628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96285"/>
                                        </p:tgtEl>
                                        <p:attrNameLst>
                                          <p:attrName>ppt_y</p:attrName>
                                        </p:attrNameLst>
                                      </p:cBhvr>
                                      <p:tavLst>
                                        <p:tav tm="0">
                                          <p:val>
                                            <p:strVal val="#ppt_y-.03"/>
                                          </p:val>
                                        </p:tav>
                                        <p:tav tm="100000">
                                          <p:val>
                                            <p:strVal val="#ppt_y"/>
                                          </p:val>
                                        </p:tav>
                                      </p:tavLst>
                                    </p:anim>
                                  </p:childTnLst>
                                </p:cTn>
                              </p:par>
                            </p:childTnLst>
                          </p:cTn>
                        </p:par>
                        <p:par>
                          <p:cTn id="23" fill="hold" nodeType="afterGroup">
                            <p:stCondLst>
                              <p:cond delay="2000"/>
                            </p:stCondLst>
                            <p:childTnLst>
                              <p:par>
                                <p:cTn id="24" presetID="37" presetClass="entr" presetSubtype="0" fill="hold" nodeType="afterEffect">
                                  <p:stCondLst>
                                    <p:cond delay="0"/>
                                  </p:stCondLst>
                                  <p:childTnLst>
                                    <p:set>
                                      <p:cBhvr>
                                        <p:cTn id="25" dur="1" fill="hold">
                                          <p:stCondLst>
                                            <p:cond delay="0"/>
                                          </p:stCondLst>
                                        </p:cTn>
                                        <p:tgtEl>
                                          <p:spTgt spid="96293"/>
                                        </p:tgtEl>
                                        <p:attrNameLst>
                                          <p:attrName>style.visibility</p:attrName>
                                        </p:attrNameLst>
                                      </p:cBhvr>
                                      <p:to>
                                        <p:strVal val="visible"/>
                                      </p:to>
                                    </p:set>
                                    <p:animEffect transition="in" filter="fade">
                                      <p:cBhvr>
                                        <p:cTn id="26" dur="1000"/>
                                        <p:tgtEl>
                                          <p:spTgt spid="96293"/>
                                        </p:tgtEl>
                                      </p:cBhvr>
                                    </p:animEffect>
                                    <p:anim calcmode="lin" valueType="num">
                                      <p:cBhvr>
                                        <p:cTn id="27" dur="1000" fill="hold"/>
                                        <p:tgtEl>
                                          <p:spTgt spid="96293"/>
                                        </p:tgtEl>
                                        <p:attrNameLst>
                                          <p:attrName>ppt_x</p:attrName>
                                        </p:attrNameLst>
                                      </p:cBhvr>
                                      <p:tavLst>
                                        <p:tav tm="0">
                                          <p:val>
                                            <p:strVal val="#ppt_x"/>
                                          </p:val>
                                        </p:tav>
                                        <p:tav tm="100000">
                                          <p:val>
                                            <p:strVal val="#ppt_x"/>
                                          </p:val>
                                        </p:tav>
                                      </p:tavLst>
                                    </p:anim>
                                    <p:anim calcmode="lin" valueType="num">
                                      <p:cBhvr>
                                        <p:cTn id="28" dur="900" decel="100000" fill="hold"/>
                                        <p:tgtEl>
                                          <p:spTgt spid="9629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96293"/>
                                        </p:tgtEl>
                                        <p:attrNameLst>
                                          <p:attrName>ppt_y</p:attrName>
                                        </p:attrNameLst>
                                      </p:cBhvr>
                                      <p:tavLst>
                                        <p:tav tm="0">
                                          <p:val>
                                            <p:strVal val="#ppt_y-.03"/>
                                          </p:val>
                                        </p:tav>
                                        <p:tav tm="100000">
                                          <p:val>
                                            <p:strVal val="#ppt_y"/>
                                          </p:val>
                                        </p:tav>
                                      </p:tavLst>
                                    </p:anim>
                                  </p:childTnLst>
                                </p:cTn>
                              </p:par>
                            </p:childTnLst>
                          </p:cTn>
                        </p:par>
                        <p:par>
                          <p:cTn id="30" fill="hold" nodeType="afterGroup">
                            <p:stCondLst>
                              <p:cond delay="3000"/>
                            </p:stCondLst>
                            <p:childTnLst>
                              <p:par>
                                <p:cTn id="31" presetID="37" presetClass="entr" presetSubtype="0" fill="hold" nodeType="afterEffect">
                                  <p:stCondLst>
                                    <p:cond delay="0"/>
                                  </p:stCondLst>
                                  <p:childTnLst>
                                    <p:set>
                                      <p:cBhvr>
                                        <p:cTn id="32" dur="1" fill="hold">
                                          <p:stCondLst>
                                            <p:cond delay="0"/>
                                          </p:stCondLst>
                                        </p:cTn>
                                        <p:tgtEl>
                                          <p:spTgt spid="96301"/>
                                        </p:tgtEl>
                                        <p:attrNameLst>
                                          <p:attrName>style.visibility</p:attrName>
                                        </p:attrNameLst>
                                      </p:cBhvr>
                                      <p:to>
                                        <p:strVal val="visible"/>
                                      </p:to>
                                    </p:set>
                                    <p:animEffect transition="in" filter="fade">
                                      <p:cBhvr>
                                        <p:cTn id="33" dur="1000"/>
                                        <p:tgtEl>
                                          <p:spTgt spid="96301"/>
                                        </p:tgtEl>
                                      </p:cBhvr>
                                    </p:animEffect>
                                    <p:anim calcmode="lin" valueType="num">
                                      <p:cBhvr>
                                        <p:cTn id="34" dur="1000" fill="hold"/>
                                        <p:tgtEl>
                                          <p:spTgt spid="96301"/>
                                        </p:tgtEl>
                                        <p:attrNameLst>
                                          <p:attrName>ppt_x</p:attrName>
                                        </p:attrNameLst>
                                      </p:cBhvr>
                                      <p:tavLst>
                                        <p:tav tm="0">
                                          <p:val>
                                            <p:strVal val="#ppt_x"/>
                                          </p:val>
                                        </p:tav>
                                        <p:tav tm="100000">
                                          <p:val>
                                            <p:strVal val="#ppt_x"/>
                                          </p:val>
                                        </p:tav>
                                      </p:tavLst>
                                    </p:anim>
                                    <p:anim calcmode="lin" valueType="num">
                                      <p:cBhvr>
                                        <p:cTn id="35" dur="900" decel="100000" fill="hold"/>
                                        <p:tgtEl>
                                          <p:spTgt spid="96301"/>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96301"/>
                                        </p:tgtEl>
                                        <p:attrNameLst>
                                          <p:attrName>ppt_y</p:attrName>
                                        </p:attrNameLst>
                                      </p:cBhvr>
                                      <p:tavLst>
                                        <p:tav tm="0">
                                          <p:val>
                                            <p:strVal val="#ppt_y-.03"/>
                                          </p:val>
                                        </p:tav>
                                        <p:tav tm="100000">
                                          <p:val>
                                            <p:strVal val="#ppt_y"/>
                                          </p:val>
                                        </p:tav>
                                      </p:tavLst>
                                    </p:anim>
                                  </p:childTnLst>
                                </p:cTn>
                              </p:par>
                            </p:childTnLst>
                          </p:cTn>
                        </p:par>
                        <p:par>
                          <p:cTn id="37" fill="hold" nodeType="afterGroup">
                            <p:stCondLst>
                              <p:cond delay="4000"/>
                            </p:stCondLst>
                            <p:childTnLst>
                              <p:par>
                                <p:cTn id="38" presetID="37" presetClass="entr" presetSubtype="0" fill="hold" nodeType="afterEffect">
                                  <p:stCondLst>
                                    <p:cond delay="0"/>
                                  </p:stCondLst>
                                  <p:childTnLst>
                                    <p:set>
                                      <p:cBhvr>
                                        <p:cTn id="39" dur="1" fill="hold">
                                          <p:stCondLst>
                                            <p:cond delay="0"/>
                                          </p:stCondLst>
                                        </p:cTn>
                                        <p:tgtEl>
                                          <p:spTgt spid="96309"/>
                                        </p:tgtEl>
                                        <p:attrNameLst>
                                          <p:attrName>style.visibility</p:attrName>
                                        </p:attrNameLst>
                                      </p:cBhvr>
                                      <p:to>
                                        <p:strVal val="visible"/>
                                      </p:to>
                                    </p:set>
                                    <p:animEffect transition="in" filter="fade">
                                      <p:cBhvr>
                                        <p:cTn id="40" dur="1000"/>
                                        <p:tgtEl>
                                          <p:spTgt spid="96309"/>
                                        </p:tgtEl>
                                      </p:cBhvr>
                                    </p:animEffect>
                                    <p:anim calcmode="lin" valueType="num">
                                      <p:cBhvr>
                                        <p:cTn id="41" dur="1000" fill="hold"/>
                                        <p:tgtEl>
                                          <p:spTgt spid="96309"/>
                                        </p:tgtEl>
                                        <p:attrNameLst>
                                          <p:attrName>ppt_x</p:attrName>
                                        </p:attrNameLst>
                                      </p:cBhvr>
                                      <p:tavLst>
                                        <p:tav tm="0">
                                          <p:val>
                                            <p:strVal val="#ppt_x"/>
                                          </p:val>
                                        </p:tav>
                                        <p:tav tm="100000">
                                          <p:val>
                                            <p:strVal val="#ppt_x"/>
                                          </p:val>
                                        </p:tav>
                                      </p:tavLst>
                                    </p:anim>
                                    <p:anim calcmode="lin" valueType="num">
                                      <p:cBhvr>
                                        <p:cTn id="42" dur="900" decel="100000" fill="hold"/>
                                        <p:tgtEl>
                                          <p:spTgt spid="96309"/>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9630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7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a:extLst>
              <a:ext uri="{FF2B5EF4-FFF2-40B4-BE49-F238E27FC236}">
                <a16:creationId xmlns:a16="http://schemas.microsoft.com/office/drawing/2014/main" id="{D5DDD8A6-4A33-2C64-6CBA-FD86716CCAE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BD82E73-CED3-8548-9A5D-E2B70A0DA7CA}" type="slidenum">
              <a:rPr kumimoji="0" lang="en-US" altLang="zh-CN" sz="1000" smtClean="0">
                <a:solidFill>
                  <a:schemeClr val="bg2"/>
                </a:solidFill>
                <a:ea typeface="华文行楷" panose="02010800040101010101" pitchFamily="2" charset="-122"/>
              </a:rPr>
              <a:pPr>
                <a:spcBef>
                  <a:spcPct val="0"/>
                </a:spcBef>
                <a:buClrTx/>
                <a:buSzTx/>
                <a:buFontTx/>
                <a:buNone/>
              </a:pPr>
              <a:t>27</a:t>
            </a:fld>
            <a:endParaRPr kumimoji="0" lang="en-US" altLang="zh-CN" sz="1000">
              <a:solidFill>
                <a:schemeClr val="bg2"/>
              </a:solidFill>
              <a:ea typeface="华文行楷" panose="02010800040101010101" pitchFamily="2" charset="-122"/>
            </a:endParaRPr>
          </a:p>
        </p:txBody>
      </p:sp>
      <p:sp>
        <p:nvSpPr>
          <p:cNvPr id="26627" name="Rectangle 2">
            <a:extLst>
              <a:ext uri="{FF2B5EF4-FFF2-40B4-BE49-F238E27FC236}">
                <a16:creationId xmlns:a16="http://schemas.microsoft.com/office/drawing/2014/main" id="{171EC39C-FED5-CE13-D5EB-92A3D9C566A3}"/>
              </a:ext>
            </a:extLst>
          </p:cNvPr>
          <p:cNvSpPr>
            <a:spLocks noGrp="1" noChangeArrowheads="1"/>
          </p:cNvSpPr>
          <p:nvPr>
            <p:ph type="title"/>
          </p:nvPr>
        </p:nvSpPr>
        <p:spPr/>
        <p:txBody>
          <a:bodyPr/>
          <a:lstStyle/>
          <a:p>
            <a:pPr eaLnBrk="1" hangingPunct="1"/>
            <a:r>
              <a:rPr lang="zh-CN" altLang="en-US"/>
              <a:t>基础设施建设</a:t>
            </a:r>
            <a:r>
              <a:rPr lang="en-US" altLang="zh-CN"/>
              <a:t>PPP</a:t>
            </a:r>
            <a:r>
              <a:rPr lang="zh-CN" altLang="en-US"/>
              <a:t>模式</a:t>
            </a:r>
          </a:p>
        </p:txBody>
      </p:sp>
      <p:sp>
        <p:nvSpPr>
          <p:cNvPr id="4" name="Rectangle 21">
            <a:extLst>
              <a:ext uri="{FF2B5EF4-FFF2-40B4-BE49-F238E27FC236}">
                <a16:creationId xmlns:a16="http://schemas.microsoft.com/office/drawing/2014/main" id="{F87D4472-7375-6A45-4A2D-85F1E30D0B2D}"/>
              </a:ext>
            </a:extLst>
          </p:cNvPr>
          <p:cNvSpPr>
            <a:spLocks noChangeArrowheads="1"/>
          </p:cNvSpPr>
          <p:nvPr/>
        </p:nvSpPr>
        <p:spPr bwMode="auto">
          <a:xfrm>
            <a:off x="755650" y="1052513"/>
            <a:ext cx="4038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rgbClr val="FF3300"/>
              </a:buClr>
            </a:pPr>
            <a:r>
              <a:rPr lang="zh-CN" altLang="en-US">
                <a:latin typeface="隶书" pitchFamily="49" charset="-122"/>
              </a:rPr>
              <a:t>一、</a:t>
            </a:r>
            <a:r>
              <a:rPr lang="en-US" altLang="zh-CN">
                <a:latin typeface="隶书" pitchFamily="49" charset="-122"/>
              </a:rPr>
              <a:t>PPP</a:t>
            </a:r>
            <a:r>
              <a:rPr lang="zh-CN" altLang="en-US">
                <a:latin typeface="隶书" pitchFamily="49" charset="-122"/>
              </a:rPr>
              <a:t>模式的内涵</a:t>
            </a:r>
          </a:p>
        </p:txBody>
      </p:sp>
      <p:sp>
        <p:nvSpPr>
          <p:cNvPr id="5" name="Text Box 20">
            <a:extLst>
              <a:ext uri="{FF2B5EF4-FFF2-40B4-BE49-F238E27FC236}">
                <a16:creationId xmlns:a16="http://schemas.microsoft.com/office/drawing/2014/main" id="{4D6A21EC-FC15-18FC-6C8A-DED97F1CC40F}"/>
              </a:ext>
            </a:extLst>
          </p:cNvPr>
          <p:cNvSpPr txBox="1">
            <a:spLocks noChangeArrowheads="1"/>
          </p:cNvSpPr>
          <p:nvPr/>
        </p:nvSpPr>
        <p:spPr bwMode="auto">
          <a:xfrm>
            <a:off x="711200" y="1708150"/>
            <a:ext cx="7543800" cy="440213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15000"/>
              </a:lnSpc>
              <a:spcBef>
                <a:spcPct val="50000"/>
              </a:spcBef>
              <a:buClr>
                <a:srgbClr val="FF0000"/>
              </a:buClr>
              <a:buSzPct val="70000"/>
            </a:pPr>
            <a:r>
              <a:rPr lang="en-US" altLang="zh-CN" sz="2000" b="1">
                <a:solidFill>
                  <a:srgbClr val="000000"/>
                </a:solidFill>
                <a:ea typeface="楷体_GB2312" pitchFamily="49" charset="-122"/>
              </a:rPr>
              <a:t>        PPP</a:t>
            </a:r>
            <a:r>
              <a:rPr lang="zh-CN" altLang="en-US" sz="2000" b="1">
                <a:solidFill>
                  <a:srgbClr val="000000"/>
                </a:solidFill>
                <a:ea typeface="楷体_GB2312" pitchFamily="49" charset="-122"/>
              </a:rPr>
              <a:t>（</a:t>
            </a:r>
            <a:r>
              <a:rPr lang="en-US" altLang="zh-CN" sz="2000" b="1">
                <a:solidFill>
                  <a:srgbClr val="000000"/>
                </a:solidFill>
                <a:ea typeface="楷体_GB2312" pitchFamily="49" charset="-122"/>
              </a:rPr>
              <a:t>Public Private Partnership</a:t>
            </a:r>
            <a:r>
              <a:rPr lang="zh-CN" altLang="en-US" sz="2000" b="1">
                <a:solidFill>
                  <a:srgbClr val="000000"/>
                </a:solidFill>
                <a:ea typeface="楷体_GB2312" pitchFamily="49" charset="-122"/>
              </a:rPr>
              <a:t>）</a:t>
            </a:r>
            <a:endParaRPr lang="en-US" altLang="zh-CN" sz="2000" b="1">
              <a:solidFill>
                <a:srgbClr val="000000"/>
              </a:solidFill>
              <a:ea typeface="楷体_GB2312" pitchFamily="49" charset="-122"/>
            </a:endParaRPr>
          </a:p>
          <a:p>
            <a:pPr algn="just" eaLnBrk="1" hangingPunct="1">
              <a:lnSpc>
                <a:spcPct val="115000"/>
              </a:lnSpc>
              <a:spcBef>
                <a:spcPct val="50000"/>
              </a:spcBef>
              <a:buClr>
                <a:srgbClr val="FF0000"/>
              </a:buClr>
              <a:buSzPct val="70000"/>
            </a:pPr>
            <a:r>
              <a:rPr lang="en-US" altLang="zh-CN" sz="2000" b="1">
                <a:solidFill>
                  <a:srgbClr val="000000"/>
                </a:solidFill>
                <a:latin typeface="幼圆" pitchFamily="49" charset="-122"/>
                <a:ea typeface="幼圆" pitchFamily="49" charset="-122"/>
              </a:rPr>
              <a:t>    2011</a:t>
            </a:r>
            <a:r>
              <a:rPr lang="zh-CN" altLang="en-US" sz="2000" b="1">
                <a:solidFill>
                  <a:srgbClr val="000000"/>
                </a:solidFill>
                <a:latin typeface="幼圆" pitchFamily="49" charset="-122"/>
                <a:ea typeface="幼圆" pitchFamily="49" charset="-122"/>
              </a:rPr>
              <a:t>年世界银行专家</a:t>
            </a:r>
            <a:r>
              <a:rPr lang="en-US" altLang="zh-CN" sz="2000" b="1">
                <a:solidFill>
                  <a:srgbClr val="000000"/>
                </a:solidFill>
                <a:latin typeface="幼圆" pitchFamily="49" charset="-122"/>
                <a:ea typeface="幼圆" pitchFamily="49" charset="-122"/>
              </a:rPr>
              <a:t>Ned White </a:t>
            </a:r>
            <a:r>
              <a:rPr lang="zh-CN" altLang="en-US" sz="2000" b="1">
                <a:solidFill>
                  <a:srgbClr val="000000"/>
                </a:solidFill>
                <a:latin typeface="幼圆" pitchFamily="49" charset="-122"/>
                <a:ea typeface="幼圆" pitchFamily="49" charset="-122"/>
              </a:rPr>
              <a:t>对</a:t>
            </a:r>
            <a:r>
              <a:rPr lang="en-US" altLang="zh-CN" sz="2000" b="1">
                <a:solidFill>
                  <a:srgbClr val="000000"/>
                </a:solidFill>
                <a:latin typeface="幼圆" pitchFamily="49" charset="-122"/>
                <a:ea typeface="幼圆" pitchFamily="49" charset="-122"/>
              </a:rPr>
              <a:t>PPP</a:t>
            </a:r>
            <a:r>
              <a:rPr lang="zh-CN" altLang="en-US" sz="2000" b="1">
                <a:solidFill>
                  <a:srgbClr val="000000"/>
                </a:solidFill>
                <a:latin typeface="幼圆" pitchFamily="49" charset="-122"/>
                <a:ea typeface="幼圆" pitchFamily="49" charset="-122"/>
              </a:rPr>
              <a:t>给出了一个较为简洁、全面的定义：</a:t>
            </a:r>
            <a:r>
              <a:rPr lang="en-US" altLang="zh-CN" sz="2000" b="1">
                <a:solidFill>
                  <a:srgbClr val="000000"/>
                </a:solidFill>
                <a:latin typeface="幼圆" pitchFamily="49" charset="-122"/>
                <a:ea typeface="幼圆" pitchFamily="49" charset="-122"/>
              </a:rPr>
              <a:t>PPP</a:t>
            </a:r>
            <a:r>
              <a:rPr lang="zh-CN" altLang="en-US" sz="2000" b="1">
                <a:solidFill>
                  <a:srgbClr val="000000"/>
                </a:solidFill>
                <a:latin typeface="幼圆" pitchFamily="49" charset="-122"/>
                <a:ea typeface="幼圆" pitchFamily="49" charset="-122"/>
              </a:rPr>
              <a:t>是公共部门与私人部门签订长期协议、要求私人合作者投资（包括技术、货币、经验等），并承担某些关键风险</a:t>
            </a:r>
            <a:r>
              <a:rPr lang="en-US" altLang="zh-CN" sz="2000" b="1">
                <a:solidFill>
                  <a:srgbClr val="000000"/>
                </a:solidFill>
                <a:latin typeface="幼圆" pitchFamily="49" charset="-122"/>
                <a:ea typeface="幼圆" pitchFamily="49" charset="-122"/>
              </a:rPr>
              <a:t>,</a:t>
            </a:r>
            <a:r>
              <a:rPr lang="zh-CN" altLang="en-US" sz="2000" b="1">
                <a:solidFill>
                  <a:srgbClr val="000000"/>
                </a:solidFill>
                <a:latin typeface="幼圆" pitchFamily="49" charset="-122"/>
                <a:ea typeface="幼圆" pitchFamily="49" charset="-122"/>
              </a:rPr>
              <a:t>同时交付传统上应由政府提供的服务，并按照业绩获取报酬。</a:t>
            </a:r>
            <a:endParaRPr lang="en-US" altLang="zh-CN" sz="2000" b="1">
              <a:solidFill>
                <a:srgbClr val="000000"/>
              </a:solidFill>
              <a:latin typeface="幼圆" pitchFamily="49" charset="-122"/>
              <a:ea typeface="幼圆" pitchFamily="49" charset="-122"/>
            </a:endParaRPr>
          </a:p>
          <a:p>
            <a:pPr algn="just" eaLnBrk="1" hangingPunct="1">
              <a:lnSpc>
                <a:spcPct val="115000"/>
              </a:lnSpc>
              <a:spcBef>
                <a:spcPct val="50000"/>
              </a:spcBef>
              <a:buClr>
                <a:srgbClr val="FF0000"/>
              </a:buClr>
              <a:buSzPct val="70000"/>
            </a:pPr>
            <a:r>
              <a:rPr lang="en-US" altLang="zh-CN" sz="2000" b="1">
                <a:solidFill>
                  <a:srgbClr val="000000"/>
                </a:solidFill>
                <a:latin typeface="幼圆" pitchFamily="49" charset="-122"/>
                <a:ea typeface="幼圆" pitchFamily="49" charset="-122"/>
              </a:rPr>
              <a:t>    </a:t>
            </a:r>
            <a:r>
              <a:rPr lang="zh-CN" altLang="en-US" sz="2000" b="1">
                <a:solidFill>
                  <a:srgbClr val="000000"/>
                </a:solidFill>
                <a:latin typeface="幼圆" pitchFamily="49" charset="-122"/>
                <a:ea typeface="幼圆" pitchFamily="49" charset="-122"/>
              </a:rPr>
              <a:t>英国财政部</a:t>
            </a:r>
            <a:r>
              <a:rPr lang="en-US" altLang="zh-CN" sz="2000" b="1">
                <a:solidFill>
                  <a:srgbClr val="000000"/>
                </a:solidFill>
                <a:latin typeface="幼圆" pitchFamily="49" charset="-122"/>
                <a:ea typeface="幼圆" pitchFamily="49" charset="-122"/>
              </a:rPr>
              <a:t>2008</a:t>
            </a:r>
            <a:r>
              <a:rPr lang="zh-CN" altLang="en-US" sz="2000" b="1">
                <a:solidFill>
                  <a:srgbClr val="000000"/>
                </a:solidFill>
                <a:latin typeface="幼圆" pitchFamily="49" charset="-122"/>
                <a:ea typeface="幼圆" pitchFamily="49" charset="-122"/>
              </a:rPr>
              <a:t>年也对</a:t>
            </a:r>
            <a:r>
              <a:rPr lang="en-US" altLang="zh-CN" sz="2000" b="1">
                <a:solidFill>
                  <a:srgbClr val="000000"/>
                </a:solidFill>
                <a:latin typeface="幼圆" pitchFamily="49" charset="-122"/>
                <a:ea typeface="幼圆" pitchFamily="49" charset="-122"/>
              </a:rPr>
              <a:t>PPP</a:t>
            </a:r>
            <a:r>
              <a:rPr lang="zh-CN" altLang="en-US" sz="2000" b="1">
                <a:solidFill>
                  <a:srgbClr val="000000"/>
                </a:solidFill>
                <a:latin typeface="幼圆" pitchFamily="49" charset="-122"/>
                <a:ea typeface="幼圆" pitchFamily="49" charset="-122"/>
              </a:rPr>
              <a:t>做了一个定义：超越建筑阶段，将私人部门纳入项目交付和风险分担的</a:t>
            </a:r>
            <a:r>
              <a:rPr lang="zh-CN" altLang="en-US" sz="2000" b="1">
                <a:solidFill>
                  <a:srgbClr val="FF0000"/>
                </a:solidFill>
                <a:latin typeface="幼圆" pitchFamily="49" charset="-122"/>
                <a:ea typeface="幼圆" pitchFamily="49" charset="-122"/>
              </a:rPr>
              <a:t>合同结构</a:t>
            </a:r>
            <a:r>
              <a:rPr lang="zh-CN" altLang="en-US" sz="2000" b="1">
                <a:solidFill>
                  <a:srgbClr val="000000"/>
                </a:solidFill>
                <a:latin typeface="幼圆" pitchFamily="49" charset="-122"/>
                <a:ea typeface="幼圆" pitchFamily="49" charset="-122"/>
              </a:rPr>
              <a:t>。如：</a:t>
            </a:r>
            <a:r>
              <a:rPr lang="en-US" altLang="zh-CN" sz="2000" b="1">
                <a:solidFill>
                  <a:srgbClr val="000000"/>
                </a:solidFill>
                <a:latin typeface="幼圆" pitchFamily="49" charset="-122"/>
                <a:ea typeface="幼圆" pitchFamily="49" charset="-122"/>
              </a:rPr>
              <a:t>BOT</a:t>
            </a:r>
            <a:r>
              <a:rPr lang="zh-CN" altLang="en-US" sz="2000" b="1">
                <a:solidFill>
                  <a:srgbClr val="000000"/>
                </a:solidFill>
                <a:latin typeface="幼圆" pitchFamily="49" charset="-122"/>
                <a:ea typeface="幼圆" pitchFamily="49" charset="-122"/>
              </a:rPr>
              <a:t>（</a:t>
            </a:r>
            <a:r>
              <a:rPr lang="en-US" altLang="zh-CN" sz="2000" b="1">
                <a:solidFill>
                  <a:srgbClr val="000000"/>
                </a:solidFill>
                <a:latin typeface="幼圆" pitchFamily="49" charset="-122"/>
                <a:ea typeface="幼圆" pitchFamily="49" charset="-122"/>
              </a:rPr>
              <a:t>Build and Transfer)</a:t>
            </a:r>
            <a:r>
              <a:rPr lang="zh-CN" altLang="en-US" sz="2000" b="1">
                <a:solidFill>
                  <a:srgbClr val="000000"/>
                </a:solidFill>
                <a:latin typeface="幼圆" pitchFamily="49" charset="-122"/>
                <a:ea typeface="幼圆" pitchFamily="49" charset="-122"/>
              </a:rPr>
              <a:t>、</a:t>
            </a:r>
            <a:r>
              <a:rPr lang="en-US" altLang="zh-CN" sz="2000" b="1">
                <a:solidFill>
                  <a:srgbClr val="000000"/>
                </a:solidFill>
                <a:latin typeface="幼圆" pitchFamily="49" charset="-122"/>
                <a:ea typeface="幼圆" pitchFamily="49" charset="-122"/>
              </a:rPr>
              <a:t>BOO(Build-own-operate)</a:t>
            </a:r>
            <a:r>
              <a:rPr lang="zh-CN" altLang="en-US" sz="2000" b="1">
                <a:solidFill>
                  <a:srgbClr val="000000"/>
                </a:solidFill>
                <a:latin typeface="幼圆" pitchFamily="49" charset="-122"/>
                <a:ea typeface="幼圆" pitchFamily="49" charset="-122"/>
              </a:rPr>
              <a:t>、</a:t>
            </a:r>
            <a:r>
              <a:rPr lang="en-US" altLang="zh-CN" sz="2000" b="1">
                <a:solidFill>
                  <a:srgbClr val="000000"/>
                </a:solidFill>
                <a:latin typeface="幼圆" pitchFamily="49" charset="-122"/>
                <a:ea typeface="幼圆" pitchFamily="49" charset="-122"/>
              </a:rPr>
              <a:t>BOOT</a:t>
            </a:r>
            <a:r>
              <a:rPr lang="zh-CN" altLang="en-US" sz="2000" b="1">
                <a:solidFill>
                  <a:srgbClr val="000000"/>
                </a:solidFill>
                <a:latin typeface="幼圆" pitchFamily="49" charset="-122"/>
                <a:ea typeface="幼圆" pitchFamily="49" charset="-122"/>
              </a:rPr>
              <a:t>（</a:t>
            </a:r>
            <a:r>
              <a:rPr lang="en-US" altLang="zh-CN" sz="2000" b="1">
                <a:solidFill>
                  <a:srgbClr val="000000"/>
                </a:solidFill>
                <a:latin typeface="幼圆" pitchFamily="49" charset="-122"/>
                <a:ea typeface="幼圆" pitchFamily="49" charset="-122"/>
              </a:rPr>
              <a:t>Build-own-operate-transfer</a:t>
            </a:r>
            <a:r>
              <a:rPr lang="zh-CN" altLang="en-US" sz="2000" b="1">
                <a:solidFill>
                  <a:srgbClr val="000000"/>
                </a:solidFill>
                <a:latin typeface="幼圆" pitchFamily="49" charset="-122"/>
                <a:ea typeface="幼圆" pitchFamily="49" charset="-122"/>
              </a:rPr>
              <a:t>）、</a:t>
            </a:r>
            <a:r>
              <a:rPr lang="en-US" altLang="zh-CN" sz="2000" b="1">
                <a:solidFill>
                  <a:srgbClr val="000000"/>
                </a:solidFill>
                <a:latin typeface="幼圆" pitchFamily="49" charset="-122"/>
                <a:ea typeface="幼圆" pitchFamily="49" charset="-122"/>
              </a:rPr>
              <a:t>FDBM</a:t>
            </a:r>
            <a:r>
              <a:rPr lang="zh-CN" altLang="en-US" sz="2000" b="1">
                <a:solidFill>
                  <a:srgbClr val="000000"/>
                </a:solidFill>
                <a:latin typeface="幼圆" pitchFamily="49" charset="-122"/>
                <a:ea typeface="幼圆" pitchFamily="49" charset="-122"/>
              </a:rPr>
              <a:t>（</a:t>
            </a:r>
            <a:r>
              <a:rPr lang="en-US" altLang="zh-CN" sz="2000" b="1">
                <a:solidFill>
                  <a:srgbClr val="000000"/>
                </a:solidFill>
                <a:latin typeface="幼圆" pitchFamily="49" charset="-122"/>
                <a:ea typeface="幼圆" pitchFamily="49" charset="-122"/>
              </a:rPr>
              <a:t>Finance-design-build-maintain</a:t>
            </a:r>
            <a:r>
              <a:rPr lang="zh-CN" altLang="en-US" sz="2000" b="1">
                <a:solidFill>
                  <a:srgbClr val="000000"/>
                </a:solidFill>
                <a:latin typeface="幼圆" pitchFamily="49" charset="-122"/>
                <a:ea typeface="幼圆" pitchFamily="49" charset="-122"/>
              </a:rPr>
              <a:t>）等。</a:t>
            </a:r>
            <a:endParaRPr lang="en-US" altLang="zh-CN" sz="2000" b="1">
              <a:solidFill>
                <a:srgbClr val="000000"/>
              </a:solidFill>
              <a:latin typeface="幼圆" pitchFamily="49" charset="-122"/>
              <a:ea typeface="幼圆" pitchFamily="49" charset="-122"/>
            </a:endParaRPr>
          </a:p>
          <a:p>
            <a:pPr algn="just" eaLnBrk="1" hangingPunct="1">
              <a:lnSpc>
                <a:spcPct val="115000"/>
              </a:lnSpc>
              <a:spcBef>
                <a:spcPct val="50000"/>
              </a:spcBef>
              <a:buClr>
                <a:srgbClr val="FF0000"/>
              </a:buClr>
              <a:buSzPct val="70000"/>
            </a:pPr>
            <a:r>
              <a:rPr lang="en-US" altLang="zh-CN" sz="2000" b="1">
                <a:solidFill>
                  <a:srgbClr val="000000"/>
                </a:solidFill>
                <a:latin typeface="幼圆" pitchFamily="49" charset="-122"/>
                <a:ea typeface="幼圆" pitchFamily="49" charset="-122"/>
              </a:rPr>
              <a:t>   </a:t>
            </a:r>
            <a:endParaRPr lang="zh-CN" altLang="en-US" sz="2000" b="1">
              <a:solidFill>
                <a:srgbClr val="000000"/>
              </a:solidFill>
              <a:latin typeface="幼圆" pitchFamily="49" charset="-122"/>
              <a:ea typeface="幼圆" pitchFamily="49"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45">
                                          <p:stCondLst>
                                            <p:cond delay="0"/>
                                          </p:stCondLst>
                                        </p:cTn>
                                        <p:tgtEl>
                                          <p:spTgt spid="4"/>
                                        </p:tgtEl>
                                      </p:cBhvr>
                                    </p:animEffect>
                                    <p:anim calcmode="lin" valueType="num">
                                      <p:cBhvr>
                                        <p:cTn id="8"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13" dur="7">
                                          <p:stCondLst>
                                            <p:cond delay="162"/>
                                          </p:stCondLst>
                                        </p:cTn>
                                        <p:tgtEl>
                                          <p:spTgt spid="4"/>
                                        </p:tgtEl>
                                      </p:cBhvr>
                                      <p:to x="100000" y="60000"/>
                                    </p:animScale>
                                    <p:animScale>
                                      <p:cBhvr>
                                        <p:cTn id="14" dur="41" decel="50000">
                                          <p:stCondLst>
                                            <p:cond delay="169"/>
                                          </p:stCondLst>
                                        </p:cTn>
                                        <p:tgtEl>
                                          <p:spTgt spid="4"/>
                                        </p:tgtEl>
                                      </p:cBhvr>
                                      <p:to x="100000" y="100000"/>
                                    </p:animScale>
                                    <p:animScale>
                                      <p:cBhvr>
                                        <p:cTn id="15" dur="7">
                                          <p:stCondLst>
                                            <p:cond delay="328"/>
                                          </p:stCondLst>
                                        </p:cTn>
                                        <p:tgtEl>
                                          <p:spTgt spid="4"/>
                                        </p:tgtEl>
                                      </p:cBhvr>
                                      <p:to x="100000" y="80000"/>
                                    </p:animScale>
                                    <p:animScale>
                                      <p:cBhvr>
                                        <p:cTn id="16" dur="41" decel="50000">
                                          <p:stCondLst>
                                            <p:cond delay="335"/>
                                          </p:stCondLst>
                                        </p:cTn>
                                        <p:tgtEl>
                                          <p:spTgt spid="4"/>
                                        </p:tgtEl>
                                      </p:cBhvr>
                                      <p:to x="100000" y="100000"/>
                                    </p:animScale>
                                    <p:animScale>
                                      <p:cBhvr>
                                        <p:cTn id="17" dur="7">
                                          <p:stCondLst>
                                            <p:cond delay="410"/>
                                          </p:stCondLst>
                                        </p:cTn>
                                        <p:tgtEl>
                                          <p:spTgt spid="4"/>
                                        </p:tgtEl>
                                      </p:cBhvr>
                                      <p:to x="100000" y="90000"/>
                                    </p:animScale>
                                    <p:animScale>
                                      <p:cBhvr>
                                        <p:cTn id="18" dur="41" decel="50000">
                                          <p:stCondLst>
                                            <p:cond delay="417"/>
                                          </p:stCondLst>
                                        </p:cTn>
                                        <p:tgtEl>
                                          <p:spTgt spid="4"/>
                                        </p:tgtEl>
                                      </p:cBhvr>
                                      <p:to x="100000" y="100000"/>
                                    </p:animScale>
                                    <p:animScale>
                                      <p:cBhvr>
                                        <p:cTn id="19" dur="7">
                                          <p:stCondLst>
                                            <p:cond delay="452"/>
                                          </p:stCondLst>
                                        </p:cTn>
                                        <p:tgtEl>
                                          <p:spTgt spid="4"/>
                                        </p:tgtEl>
                                      </p:cBhvr>
                                      <p:to x="100000" y="95000"/>
                                    </p:animScale>
                                    <p:animScale>
                                      <p:cBhvr>
                                        <p:cTn id="20" dur="41" decel="50000">
                                          <p:stCondLst>
                                            <p:cond delay="458"/>
                                          </p:stCondLst>
                                        </p:cTn>
                                        <p:tgtEl>
                                          <p:spTgt spid="4"/>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1000"/>
                                        <p:tgtEl>
                                          <p:spTgt spid="5">
                                            <p:txEl>
                                              <p:pRg st="1" end="1"/>
                                            </p:txEl>
                                          </p:spTgt>
                                        </p:tgtEl>
                                      </p:cBhvr>
                                    </p:animEffect>
                                    <p:anim calcmode="lin" valueType="num">
                                      <p:cBhvr>
                                        <p:cTn id="3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animEffect transition="in" filter="fade">
                                      <p:cBhvr>
                                        <p:cTn id="38" dur="1000"/>
                                        <p:tgtEl>
                                          <p:spTgt spid="5">
                                            <p:txEl>
                                              <p:pRg st="2" end="2"/>
                                            </p:txEl>
                                          </p:spTgt>
                                        </p:tgtEl>
                                      </p:cBhvr>
                                    </p:animEffect>
                                    <p:anim calcmode="lin" valueType="num">
                                      <p:cBhvr>
                                        <p:cTn id="3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a:extLst>
              <a:ext uri="{FF2B5EF4-FFF2-40B4-BE49-F238E27FC236}">
                <a16:creationId xmlns:a16="http://schemas.microsoft.com/office/drawing/2014/main" id="{10AE5E19-21E3-34DA-C035-8792F696CD82}"/>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1F97E32-6C82-0F4E-B3F5-92F228B1E0BA}" type="slidenum">
              <a:rPr kumimoji="0" lang="en-US" altLang="zh-CN" sz="1000" smtClean="0">
                <a:solidFill>
                  <a:schemeClr val="bg2"/>
                </a:solidFill>
                <a:ea typeface="华文行楷" panose="02010800040101010101" pitchFamily="2" charset="-122"/>
              </a:rPr>
              <a:pPr>
                <a:spcBef>
                  <a:spcPct val="0"/>
                </a:spcBef>
                <a:buClrTx/>
                <a:buSzTx/>
                <a:buFontTx/>
                <a:buNone/>
              </a:pPr>
              <a:t>28</a:t>
            </a:fld>
            <a:endParaRPr kumimoji="0" lang="en-US" altLang="zh-CN" sz="1000">
              <a:solidFill>
                <a:schemeClr val="bg2"/>
              </a:solidFill>
              <a:ea typeface="华文行楷" panose="02010800040101010101" pitchFamily="2" charset="-122"/>
            </a:endParaRPr>
          </a:p>
        </p:txBody>
      </p:sp>
      <p:sp>
        <p:nvSpPr>
          <p:cNvPr id="27651" name="Rectangle 2">
            <a:extLst>
              <a:ext uri="{FF2B5EF4-FFF2-40B4-BE49-F238E27FC236}">
                <a16:creationId xmlns:a16="http://schemas.microsoft.com/office/drawing/2014/main" id="{36D3945D-CDF9-C370-8D34-17402A552D54}"/>
              </a:ext>
            </a:extLst>
          </p:cNvPr>
          <p:cNvSpPr>
            <a:spLocks noGrp="1" noChangeArrowheads="1"/>
          </p:cNvSpPr>
          <p:nvPr>
            <p:ph type="title"/>
          </p:nvPr>
        </p:nvSpPr>
        <p:spPr/>
        <p:txBody>
          <a:bodyPr/>
          <a:lstStyle/>
          <a:p>
            <a:pPr eaLnBrk="1" hangingPunct="1"/>
            <a:r>
              <a:rPr lang="zh-CN" altLang="en-US"/>
              <a:t>基础设施建设</a:t>
            </a:r>
            <a:r>
              <a:rPr lang="en-US" altLang="zh-CN"/>
              <a:t>PPP</a:t>
            </a:r>
            <a:r>
              <a:rPr lang="zh-CN" altLang="en-US"/>
              <a:t>模式</a:t>
            </a:r>
          </a:p>
        </p:txBody>
      </p:sp>
      <p:sp>
        <p:nvSpPr>
          <p:cNvPr id="4" name="Rectangle 21">
            <a:extLst>
              <a:ext uri="{FF2B5EF4-FFF2-40B4-BE49-F238E27FC236}">
                <a16:creationId xmlns:a16="http://schemas.microsoft.com/office/drawing/2014/main" id="{C8F5A036-7A3E-46DD-2F1D-9A6CFCC6EE39}"/>
              </a:ext>
            </a:extLst>
          </p:cNvPr>
          <p:cNvSpPr>
            <a:spLocks noChangeArrowheads="1"/>
          </p:cNvSpPr>
          <p:nvPr/>
        </p:nvSpPr>
        <p:spPr bwMode="auto">
          <a:xfrm>
            <a:off x="755650" y="1052513"/>
            <a:ext cx="59769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rgbClr val="FF3300"/>
              </a:buClr>
            </a:pPr>
            <a:r>
              <a:rPr lang="zh-CN" altLang="en-US">
                <a:latin typeface="隶书" pitchFamily="49" charset="-122"/>
              </a:rPr>
              <a:t>二、基础设施项目的公私合营</a:t>
            </a:r>
          </a:p>
        </p:txBody>
      </p:sp>
      <p:sp>
        <p:nvSpPr>
          <p:cNvPr id="5" name="Text Box 20">
            <a:extLst>
              <a:ext uri="{FF2B5EF4-FFF2-40B4-BE49-F238E27FC236}">
                <a16:creationId xmlns:a16="http://schemas.microsoft.com/office/drawing/2014/main" id="{AB786C58-DF92-E21E-205E-3E758FD450CB}"/>
              </a:ext>
            </a:extLst>
          </p:cNvPr>
          <p:cNvSpPr txBox="1">
            <a:spLocks noChangeArrowheads="1"/>
          </p:cNvSpPr>
          <p:nvPr/>
        </p:nvSpPr>
        <p:spPr bwMode="auto">
          <a:xfrm>
            <a:off x="711200" y="1744663"/>
            <a:ext cx="7748588" cy="18161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15000"/>
              </a:lnSpc>
              <a:spcBef>
                <a:spcPct val="50000"/>
              </a:spcBef>
              <a:buClr>
                <a:srgbClr val="FF0000"/>
              </a:buClr>
              <a:buSzPct val="70000"/>
            </a:pPr>
            <a:r>
              <a:rPr lang="zh-CN" altLang="en-US" sz="2000" b="1">
                <a:solidFill>
                  <a:srgbClr val="000000"/>
                </a:solidFill>
                <a:latin typeface="幼圆" pitchFamily="49" charset="-122"/>
                <a:ea typeface="幼圆" pitchFamily="49" charset="-122"/>
              </a:rPr>
              <a:t>    基础设施项目一般由政府借债兴建，然后向公众提供服务，并以获得的报偿还本付息，在这个过程中，建设、经营和管理项目的责任由政府承担。而同样的基础设施建设过程由私人承建商来完成，则可利用私人承建商的管理技术使公众享受到更高质量和更低价格的服务，同时政府指定运作规则，共担风险，保证公众利益。</a:t>
            </a:r>
            <a:endParaRPr lang="zh-CN" altLang="en-US" sz="1800" b="1">
              <a:solidFill>
                <a:srgbClr val="000000"/>
              </a:solidFill>
              <a:latin typeface="幼圆" pitchFamily="49" charset="-122"/>
              <a:ea typeface="幼圆" pitchFamily="49" charset="-122"/>
            </a:endParaRPr>
          </a:p>
        </p:txBody>
      </p:sp>
      <p:grpSp>
        <p:nvGrpSpPr>
          <p:cNvPr id="2" name="Group 21">
            <a:extLst>
              <a:ext uri="{FF2B5EF4-FFF2-40B4-BE49-F238E27FC236}">
                <a16:creationId xmlns:a16="http://schemas.microsoft.com/office/drawing/2014/main" id="{F8C494F8-09C2-F57F-4E5F-4E9A14A7C9F0}"/>
              </a:ext>
            </a:extLst>
          </p:cNvPr>
          <p:cNvGrpSpPr>
            <a:grpSpLocks/>
          </p:cNvGrpSpPr>
          <p:nvPr/>
        </p:nvGrpSpPr>
        <p:grpSpPr bwMode="auto">
          <a:xfrm>
            <a:off x="919163" y="3743325"/>
            <a:ext cx="6840537" cy="665163"/>
            <a:chOff x="658" y="2421"/>
            <a:chExt cx="4309" cy="419"/>
          </a:xfrm>
        </p:grpSpPr>
        <p:grpSp>
          <p:nvGrpSpPr>
            <p:cNvPr id="27671" name="Group 22">
              <a:extLst>
                <a:ext uri="{FF2B5EF4-FFF2-40B4-BE49-F238E27FC236}">
                  <a16:creationId xmlns:a16="http://schemas.microsoft.com/office/drawing/2014/main" id="{97A89F6C-B438-9D9B-717C-D8541EA99439}"/>
                </a:ext>
              </a:extLst>
            </p:cNvPr>
            <p:cNvGrpSpPr>
              <a:grpSpLocks/>
            </p:cNvGrpSpPr>
            <p:nvPr/>
          </p:nvGrpSpPr>
          <p:grpSpPr bwMode="auto">
            <a:xfrm>
              <a:off x="658" y="2421"/>
              <a:ext cx="480" cy="419"/>
              <a:chOff x="1110" y="2656"/>
              <a:chExt cx="1549" cy="1351"/>
            </a:xfrm>
          </p:grpSpPr>
          <p:sp>
            <p:nvSpPr>
              <p:cNvPr id="27675" name="AutoShape 23">
                <a:extLst>
                  <a:ext uri="{FF2B5EF4-FFF2-40B4-BE49-F238E27FC236}">
                    <a16:creationId xmlns:a16="http://schemas.microsoft.com/office/drawing/2014/main" id="{92E9A0F8-B9A6-E033-9F66-3DE4D750FDA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7676" name="AutoShape 24">
                <a:extLst>
                  <a:ext uri="{FF2B5EF4-FFF2-40B4-BE49-F238E27FC236}">
                    <a16:creationId xmlns:a16="http://schemas.microsoft.com/office/drawing/2014/main" id="{897BE708-BDA7-EB29-10D1-E888E4E4025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1" name="AutoShape 25">
                <a:extLst>
                  <a:ext uri="{FF2B5EF4-FFF2-40B4-BE49-F238E27FC236}">
                    <a16:creationId xmlns:a16="http://schemas.microsoft.com/office/drawing/2014/main" id="{9FF25A3D-47F7-2AB8-7110-BEC2C3F426B4}"/>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pPr eaLnBrk="1" hangingPunct="1">
                  <a:defRPr/>
                </a:pPr>
                <a:endParaRPr lang="zh-CN" altLang="en-US"/>
              </a:p>
            </p:txBody>
          </p:sp>
        </p:grpSp>
        <p:sp>
          <p:nvSpPr>
            <p:cNvPr id="27672" name="Line 26">
              <a:extLst>
                <a:ext uri="{FF2B5EF4-FFF2-40B4-BE49-F238E27FC236}">
                  <a16:creationId xmlns:a16="http://schemas.microsoft.com/office/drawing/2014/main" id="{111084A2-BFAC-64DF-1643-B02D4EDD11C8}"/>
                </a:ext>
              </a:extLst>
            </p:cNvPr>
            <p:cNvSpPr>
              <a:spLocks noChangeShapeType="1"/>
            </p:cNvSpPr>
            <p:nvPr/>
          </p:nvSpPr>
          <p:spPr bwMode="auto">
            <a:xfrm flipV="1">
              <a:off x="1042" y="2785"/>
              <a:ext cx="3925" cy="2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3" name="Text Box 27">
              <a:extLst>
                <a:ext uri="{FF2B5EF4-FFF2-40B4-BE49-F238E27FC236}">
                  <a16:creationId xmlns:a16="http://schemas.microsoft.com/office/drawing/2014/main" id="{54B49845-4F9A-1EBC-3EC2-1C747731C61E}"/>
                </a:ext>
              </a:extLst>
            </p:cNvPr>
            <p:cNvSpPr txBox="1">
              <a:spLocks noChangeArrowheads="1"/>
            </p:cNvSpPr>
            <p:nvPr/>
          </p:nvSpPr>
          <p:spPr bwMode="auto">
            <a:xfrm>
              <a:off x="1157" y="2490"/>
              <a:ext cx="45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000" b="1">
                  <a:solidFill>
                    <a:schemeClr val="tx1"/>
                  </a:solidFill>
                  <a:latin typeface="Arial" panose="020B0604020202020204" pitchFamily="34" charset="0"/>
                  <a:ea typeface="幼圆" pitchFamily="49" charset="-122"/>
                </a:rPr>
                <a:t>BOT</a:t>
              </a:r>
              <a:endParaRPr kumimoji="0" lang="zh-CN" altLang="en-US" sz="2000" b="1">
                <a:solidFill>
                  <a:schemeClr val="tx1"/>
                </a:solidFill>
                <a:latin typeface="Arial" panose="020B0604020202020204" pitchFamily="34" charset="0"/>
                <a:ea typeface="幼圆" pitchFamily="49" charset="-122"/>
              </a:endParaRPr>
            </a:p>
          </p:txBody>
        </p:sp>
        <p:sp>
          <p:nvSpPr>
            <p:cNvPr id="27674" name="Text Box 28">
              <a:extLst>
                <a:ext uri="{FF2B5EF4-FFF2-40B4-BE49-F238E27FC236}">
                  <a16:creationId xmlns:a16="http://schemas.microsoft.com/office/drawing/2014/main" id="{BE543D61-0561-ADA0-8C5A-2AD5D5FB47ED}"/>
                </a:ext>
              </a:extLst>
            </p:cNvPr>
            <p:cNvSpPr txBox="1">
              <a:spLocks noChangeArrowheads="1"/>
            </p:cNvSpPr>
            <p:nvPr/>
          </p:nvSpPr>
          <p:spPr bwMode="gray">
            <a:xfrm>
              <a:off x="782" y="248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1</a:t>
              </a:r>
            </a:p>
          </p:txBody>
        </p:sp>
      </p:grpSp>
      <p:grpSp>
        <p:nvGrpSpPr>
          <p:cNvPr id="12" name="Group 29">
            <a:extLst>
              <a:ext uri="{FF2B5EF4-FFF2-40B4-BE49-F238E27FC236}">
                <a16:creationId xmlns:a16="http://schemas.microsoft.com/office/drawing/2014/main" id="{5861F09C-2B73-6192-F79C-59582A40379E}"/>
              </a:ext>
            </a:extLst>
          </p:cNvPr>
          <p:cNvGrpSpPr>
            <a:grpSpLocks/>
          </p:cNvGrpSpPr>
          <p:nvPr/>
        </p:nvGrpSpPr>
        <p:grpSpPr bwMode="auto">
          <a:xfrm>
            <a:off x="1117600" y="4638675"/>
            <a:ext cx="6840538" cy="665163"/>
            <a:chOff x="658" y="2421"/>
            <a:chExt cx="4309" cy="419"/>
          </a:xfrm>
        </p:grpSpPr>
        <p:grpSp>
          <p:nvGrpSpPr>
            <p:cNvPr id="27664" name="Group 30">
              <a:extLst>
                <a:ext uri="{FF2B5EF4-FFF2-40B4-BE49-F238E27FC236}">
                  <a16:creationId xmlns:a16="http://schemas.microsoft.com/office/drawing/2014/main" id="{28CE2966-2D81-F5A3-9ACB-FFA57E2BA850}"/>
                </a:ext>
              </a:extLst>
            </p:cNvPr>
            <p:cNvGrpSpPr>
              <a:grpSpLocks/>
            </p:cNvGrpSpPr>
            <p:nvPr/>
          </p:nvGrpSpPr>
          <p:grpSpPr bwMode="auto">
            <a:xfrm>
              <a:off x="658" y="2421"/>
              <a:ext cx="480" cy="419"/>
              <a:chOff x="1110" y="2656"/>
              <a:chExt cx="1549" cy="1351"/>
            </a:xfrm>
          </p:grpSpPr>
          <p:sp>
            <p:nvSpPr>
              <p:cNvPr id="27668" name="AutoShape 31">
                <a:extLst>
                  <a:ext uri="{FF2B5EF4-FFF2-40B4-BE49-F238E27FC236}">
                    <a16:creationId xmlns:a16="http://schemas.microsoft.com/office/drawing/2014/main" id="{159E34A4-F4CF-0757-D9CA-AED64B2CBB9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7669" name="AutoShape 32">
                <a:extLst>
                  <a:ext uri="{FF2B5EF4-FFF2-40B4-BE49-F238E27FC236}">
                    <a16:creationId xmlns:a16="http://schemas.microsoft.com/office/drawing/2014/main" id="{01B8EED6-3771-6219-AF7E-A1052774D45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9" name="AutoShape 33">
                <a:extLst>
                  <a:ext uri="{FF2B5EF4-FFF2-40B4-BE49-F238E27FC236}">
                    <a16:creationId xmlns:a16="http://schemas.microsoft.com/office/drawing/2014/main" id="{D1642932-950B-3129-250B-29EB7F342F86}"/>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pPr eaLnBrk="1" hangingPunct="1">
                  <a:defRPr/>
                </a:pPr>
                <a:endParaRPr lang="zh-CN" altLang="en-US"/>
              </a:p>
            </p:txBody>
          </p:sp>
        </p:grpSp>
        <p:sp>
          <p:nvSpPr>
            <p:cNvPr id="27665" name="Line 34">
              <a:extLst>
                <a:ext uri="{FF2B5EF4-FFF2-40B4-BE49-F238E27FC236}">
                  <a16:creationId xmlns:a16="http://schemas.microsoft.com/office/drawing/2014/main" id="{A347FE1F-72AF-7915-E2A5-DA07A5F1AF2E}"/>
                </a:ext>
              </a:extLst>
            </p:cNvPr>
            <p:cNvSpPr>
              <a:spLocks noChangeShapeType="1"/>
            </p:cNvSpPr>
            <p:nvPr/>
          </p:nvSpPr>
          <p:spPr bwMode="auto">
            <a:xfrm flipV="1">
              <a:off x="1042" y="2785"/>
              <a:ext cx="3925" cy="2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6" name="Text Box 35">
              <a:extLst>
                <a:ext uri="{FF2B5EF4-FFF2-40B4-BE49-F238E27FC236}">
                  <a16:creationId xmlns:a16="http://schemas.microsoft.com/office/drawing/2014/main" id="{FDA414E3-381C-DBF9-E818-D2BE9ADC0EC1}"/>
                </a:ext>
              </a:extLst>
            </p:cNvPr>
            <p:cNvSpPr txBox="1">
              <a:spLocks noChangeArrowheads="1"/>
            </p:cNvSpPr>
            <p:nvPr/>
          </p:nvSpPr>
          <p:spPr bwMode="auto">
            <a:xfrm>
              <a:off x="1157" y="2490"/>
              <a:ext cx="58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000" b="1">
                  <a:solidFill>
                    <a:schemeClr val="tx1"/>
                  </a:solidFill>
                  <a:latin typeface="Arial" panose="020B0604020202020204" pitchFamily="34" charset="0"/>
                  <a:ea typeface="幼圆" pitchFamily="49" charset="-122"/>
                </a:rPr>
                <a:t>BOOT</a:t>
              </a:r>
              <a:endParaRPr kumimoji="0" lang="zh-CN" altLang="en-US" sz="2000" b="1">
                <a:solidFill>
                  <a:schemeClr val="tx1"/>
                </a:solidFill>
                <a:latin typeface="Arial" panose="020B0604020202020204" pitchFamily="34" charset="0"/>
                <a:ea typeface="幼圆" pitchFamily="49" charset="-122"/>
              </a:endParaRPr>
            </a:p>
          </p:txBody>
        </p:sp>
        <p:sp>
          <p:nvSpPr>
            <p:cNvPr id="27667" name="Text Box 36">
              <a:extLst>
                <a:ext uri="{FF2B5EF4-FFF2-40B4-BE49-F238E27FC236}">
                  <a16:creationId xmlns:a16="http://schemas.microsoft.com/office/drawing/2014/main" id="{CD604883-DE54-9ABB-227F-B8EAA5C51DF1}"/>
                </a:ext>
              </a:extLst>
            </p:cNvPr>
            <p:cNvSpPr txBox="1">
              <a:spLocks noChangeArrowheads="1"/>
            </p:cNvSpPr>
            <p:nvPr/>
          </p:nvSpPr>
          <p:spPr bwMode="gray">
            <a:xfrm>
              <a:off x="782" y="248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2</a:t>
              </a:r>
            </a:p>
          </p:txBody>
        </p:sp>
      </p:grpSp>
      <p:grpSp>
        <p:nvGrpSpPr>
          <p:cNvPr id="20" name="Group 37">
            <a:extLst>
              <a:ext uri="{FF2B5EF4-FFF2-40B4-BE49-F238E27FC236}">
                <a16:creationId xmlns:a16="http://schemas.microsoft.com/office/drawing/2014/main" id="{9B24EDDE-A5CF-DF12-3ECB-28F7CE16BAC1}"/>
              </a:ext>
            </a:extLst>
          </p:cNvPr>
          <p:cNvGrpSpPr>
            <a:grpSpLocks/>
          </p:cNvGrpSpPr>
          <p:nvPr/>
        </p:nvGrpSpPr>
        <p:grpSpPr bwMode="auto">
          <a:xfrm>
            <a:off x="1476375" y="5527675"/>
            <a:ext cx="6840538" cy="665163"/>
            <a:chOff x="658" y="2421"/>
            <a:chExt cx="4309" cy="419"/>
          </a:xfrm>
        </p:grpSpPr>
        <p:grpSp>
          <p:nvGrpSpPr>
            <p:cNvPr id="27657" name="Group 38">
              <a:extLst>
                <a:ext uri="{FF2B5EF4-FFF2-40B4-BE49-F238E27FC236}">
                  <a16:creationId xmlns:a16="http://schemas.microsoft.com/office/drawing/2014/main" id="{F6F8D075-C42C-E443-8598-023D28374951}"/>
                </a:ext>
              </a:extLst>
            </p:cNvPr>
            <p:cNvGrpSpPr>
              <a:grpSpLocks/>
            </p:cNvGrpSpPr>
            <p:nvPr/>
          </p:nvGrpSpPr>
          <p:grpSpPr bwMode="auto">
            <a:xfrm>
              <a:off x="658" y="2421"/>
              <a:ext cx="480" cy="419"/>
              <a:chOff x="1110" y="2656"/>
              <a:chExt cx="1549" cy="1351"/>
            </a:xfrm>
          </p:grpSpPr>
          <p:sp>
            <p:nvSpPr>
              <p:cNvPr id="27661" name="AutoShape 39">
                <a:extLst>
                  <a:ext uri="{FF2B5EF4-FFF2-40B4-BE49-F238E27FC236}">
                    <a16:creationId xmlns:a16="http://schemas.microsoft.com/office/drawing/2014/main" id="{E4449CA8-BA43-7839-60DB-DA149136170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7662" name="AutoShape 40">
                <a:extLst>
                  <a:ext uri="{FF2B5EF4-FFF2-40B4-BE49-F238E27FC236}">
                    <a16:creationId xmlns:a16="http://schemas.microsoft.com/office/drawing/2014/main" id="{91F83D7A-55D0-E9E8-3C5C-F4FF89B3604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27" name="AutoShape 41">
                <a:extLst>
                  <a:ext uri="{FF2B5EF4-FFF2-40B4-BE49-F238E27FC236}">
                    <a16:creationId xmlns:a16="http://schemas.microsoft.com/office/drawing/2014/main" id="{207BF147-241D-C541-FABA-EBCB9FFF5E2F}"/>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p:spPr>
            <p:txBody>
              <a:bodyPr wrap="none" anchor="ctr"/>
              <a:lstStyle/>
              <a:p>
                <a:pPr eaLnBrk="1" hangingPunct="1">
                  <a:defRPr/>
                </a:pPr>
                <a:endParaRPr lang="zh-CN" altLang="en-US"/>
              </a:p>
            </p:txBody>
          </p:sp>
        </p:grpSp>
        <p:sp>
          <p:nvSpPr>
            <p:cNvPr id="27658" name="Line 42">
              <a:extLst>
                <a:ext uri="{FF2B5EF4-FFF2-40B4-BE49-F238E27FC236}">
                  <a16:creationId xmlns:a16="http://schemas.microsoft.com/office/drawing/2014/main" id="{ECBCFFCB-0DF9-58D9-3E3A-6B4A29118856}"/>
                </a:ext>
              </a:extLst>
            </p:cNvPr>
            <p:cNvSpPr>
              <a:spLocks noChangeShapeType="1"/>
            </p:cNvSpPr>
            <p:nvPr/>
          </p:nvSpPr>
          <p:spPr bwMode="auto">
            <a:xfrm flipV="1">
              <a:off x="1042" y="2785"/>
              <a:ext cx="3925" cy="2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9" name="Text Box 43">
              <a:extLst>
                <a:ext uri="{FF2B5EF4-FFF2-40B4-BE49-F238E27FC236}">
                  <a16:creationId xmlns:a16="http://schemas.microsoft.com/office/drawing/2014/main" id="{9042C316-0226-F462-D230-66FAE04D3B53}"/>
                </a:ext>
              </a:extLst>
            </p:cNvPr>
            <p:cNvSpPr txBox="1">
              <a:spLocks noChangeArrowheads="1"/>
            </p:cNvSpPr>
            <p:nvPr/>
          </p:nvSpPr>
          <p:spPr bwMode="auto">
            <a:xfrm>
              <a:off x="1157" y="2490"/>
              <a:ext cx="11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000" b="1">
                  <a:solidFill>
                    <a:schemeClr val="tx1"/>
                  </a:solidFill>
                  <a:latin typeface="Arial" panose="020B0604020202020204" pitchFamily="34" charset="0"/>
                  <a:ea typeface="幼圆" pitchFamily="49" charset="-122"/>
                </a:rPr>
                <a:t>BOO</a:t>
              </a:r>
              <a:r>
                <a:rPr kumimoji="0" lang="zh-CN" altLang="en-US" sz="2000" b="1">
                  <a:solidFill>
                    <a:schemeClr val="tx1"/>
                  </a:solidFill>
                  <a:latin typeface="Arial" panose="020B0604020202020204" pitchFamily="34" charset="0"/>
                  <a:ea typeface="幼圆" pitchFamily="49" charset="-122"/>
                </a:rPr>
                <a:t>、</a:t>
              </a:r>
              <a:r>
                <a:rPr kumimoji="0" lang="en-US" altLang="zh-CN" sz="2000" b="1">
                  <a:solidFill>
                    <a:schemeClr val="tx1"/>
                  </a:solidFill>
                  <a:latin typeface="Arial" panose="020B0604020202020204" pitchFamily="34" charset="0"/>
                  <a:ea typeface="幼圆" pitchFamily="49" charset="-122"/>
                </a:rPr>
                <a:t>DBMO</a:t>
              </a:r>
              <a:endParaRPr kumimoji="0" lang="zh-CN" altLang="en-US" sz="2000" b="1">
                <a:solidFill>
                  <a:schemeClr val="tx1"/>
                </a:solidFill>
                <a:latin typeface="Arial" panose="020B0604020202020204" pitchFamily="34" charset="0"/>
                <a:ea typeface="幼圆" pitchFamily="49" charset="-122"/>
              </a:endParaRPr>
            </a:p>
          </p:txBody>
        </p:sp>
        <p:sp>
          <p:nvSpPr>
            <p:cNvPr id="27660" name="Text Box 44">
              <a:extLst>
                <a:ext uri="{FF2B5EF4-FFF2-40B4-BE49-F238E27FC236}">
                  <a16:creationId xmlns:a16="http://schemas.microsoft.com/office/drawing/2014/main" id="{74519EE4-5AFE-CBDF-C959-0A01D0AF9228}"/>
                </a:ext>
              </a:extLst>
            </p:cNvPr>
            <p:cNvSpPr txBox="1">
              <a:spLocks noChangeArrowheads="1"/>
            </p:cNvSpPr>
            <p:nvPr/>
          </p:nvSpPr>
          <p:spPr bwMode="gray">
            <a:xfrm>
              <a:off x="782" y="248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b="1">
                  <a:solidFill>
                    <a:schemeClr val="bg1"/>
                  </a:solidFill>
                  <a:latin typeface="Arial" panose="020B0604020202020204" pitchFamily="34" charset="0"/>
                  <a:ea typeface="宋体" panose="02010600030101010101" pitchFamily="2" charset="-122"/>
                </a:rPr>
                <a:t>3</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45">
                                          <p:stCondLst>
                                            <p:cond delay="0"/>
                                          </p:stCondLst>
                                        </p:cTn>
                                        <p:tgtEl>
                                          <p:spTgt spid="4"/>
                                        </p:tgtEl>
                                      </p:cBhvr>
                                    </p:animEffect>
                                    <p:anim calcmode="lin" valueType="num">
                                      <p:cBhvr>
                                        <p:cTn id="8"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13" dur="7">
                                          <p:stCondLst>
                                            <p:cond delay="162"/>
                                          </p:stCondLst>
                                        </p:cTn>
                                        <p:tgtEl>
                                          <p:spTgt spid="4"/>
                                        </p:tgtEl>
                                      </p:cBhvr>
                                      <p:to x="100000" y="60000"/>
                                    </p:animScale>
                                    <p:animScale>
                                      <p:cBhvr>
                                        <p:cTn id="14" dur="41" decel="50000">
                                          <p:stCondLst>
                                            <p:cond delay="169"/>
                                          </p:stCondLst>
                                        </p:cTn>
                                        <p:tgtEl>
                                          <p:spTgt spid="4"/>
                                        </p:tgtEl>
                                      </p:cBhvr>
                                      <p:to x="100000" y="100000"/>
                                    </p:animScale>
                                    <p:animScale>
                                      <p:cBhvr>
                                        <p:cTn id="15" dur="7">
                                          <p:stCondLst>
                                            <p:cond delay="328"/>
                                          </p:stCondLst>
                                        </p:cTn>
                                        <p:tgtEl>
                                          <p:spTgt spid="4"/>
                                        </p:tgtEl>
                                      </p:cBhvr>
                                      <p:to x="100000" y="80000"/>
                                    </p:animScale>
                                    <p:animScale>
                                      <p:cBhvr>
                                        <p:cTn id="16" dur="41" decel="50000">
                                          <p:stCondLst>
                                            <p:cond delay="335"/>
                                          </p:stCondLst>
                                        </p:cTn>
                                        <p:tgtEl>
                                          <p:spTgt spid="4"/>
                                        </p:tgtEl>
                                      </p:cBhvr>
                                      <p:to x="100000" y="100000"/>
                                    </p:animScale>
                                    <p:animScale>
                                      <p:cBhvr>
                                        <p:cTn id="17" dur="7">
                                          <p:stCondLst>
                                            <p:cond delay="410"/>
                                          </p:stCondLst>
                                        </p:cTn>
                                        <p:tgtEl>
                                          <p:spTgt spid="4"/>
                                        </p:tgtEl>
                                      </p:cBhvr>
                                      <p:to x="100000" y="90000"/>
                                    </p:animScale>
                                    <p:animScale>
                                      <p:cBhvr>
                                        <p:cTn id="18" dur="41" decel="50000">
                                          <p:stCondLst>
                                            <p:cond delay="417"/>
                                          </p:stCondLst>
                                        </p:cTn>
                                        <p:tgtEl>
                                          <p:spTgt spid="4"/>
                                        </p:tgtEl>
                                      </p:cBhvr>
                                      <p:to x="100000" y="100000"/>
                                    </p:animScale>
                                    <p:animScale>
                                      <p:cBhvr>
                                        <p:cTn id="19" dur="7">
                                          <p:stCondLst>
                                            <p:cond delay="452"/>
                                          </p:stCondLst>
                                        </p:cTn>
                                        <p:tgtEl>
                                          <p:spTgt spid="4"/>
                                        </p:tgtEl>
                                      </p:cBhvr>
                                      <p:to x="100000" y="95000"/>
                                    </p:animScale>
                                    <p:animScale>
                                      <p:cBhvr>
                                        <p:cTn id="20" dur="41" decel="50000">
                                          <p:stCondLst>
                                            <p:cond delay="458"/>
                                          </p:stCondLst>
                                        </p:cTn>
                                        <p:tgtEl>
                                          <p:spTgt spid="4"/>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7"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900" decel="100000" fill="hold"/>
                                        <p:tgtEl>
                                          <p:spTgt spid="2"/>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34" fill="hold" nodeType="afterGroup">
                            <p:stCondLst>
                              <p:cond delay="1000"/>
                            </p:stCondLst>
                            <p:childTnLst>
                              <p:par>
                                <p:cTn id="35" presetID="37"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900" decel="100000" fill="hold"/>
                                        <p:tgtEl>
                                          <p:spTgt spid="1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41" fill="hold" nodeType="afterGroup">
                            <p:stCondLst>
                              <p:cond delay="2000"/>
                            </p:stCondLst>
                            <p:childTnLst>
                              <p:par>
                                <p:cTn id="42" presetID="37"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900" decel="100000" fill="hold"/>
                                        <p:tgtEl>
                                          <p:spTgt spid="20"/>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76AB1AAE-2D1B-B70B-626F-4CD476FC9513}"/>
              </a:ext>
            </a:extLst>
          </p:cNvPr>
          <p:cNvSpPr>
            <a:spLocks noGrp="1"/>
          </p:cNvSpPr>
          <p:nvPr>
            <p:ph type="sldNum" sz="quarter" idx="10"/>
          </p:nvPr>
        </p:nvSpPr>
        <p:spPr>
          <a:xfrm>
            <a:off x="3530600" y="6427788"/>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4C465F7-2706-9B4B-920E-FB5AC48FD891}" type="slidenum">
              <a:rPr kumimoji="0" lang="en-US" altLang="zh-CN" sz="1000" smtClean="0">
                <a:solidFill>
                  <a:schemeClr val="bg2"/>
                </a:solidFill>
                <a:ea typeface="华文行楷" panose="02010800040101010101" pitchFamily="2" charset="-122"/>
              </a:rPr>
              <a:pPr>
                <a:spcBef>
                  <a:spcPct val="0"/>
                </a:spcBef>
                <a:buClrTx/>
                <a:buSzTx/>
                <a:buFontTx/>
                <a:buNone/>
              </a:pPr>
              <a:t>29</a:t>
            </a:fld>
            <a:endParaRPr kumimoji="0" lang="en-US" altLang="zh-CN" sz="1000">
              <a:solidFill>
                <a:schemeClr val="bg2"/>
              </a:solidFill>
              <a:ea typeface="华文行楷" panose="02010800040101010101" pitchFamily="2" charset="-122"/>
            </a:endParaRPr>
          </a:p>
        </p:txBody>
      </p:sp>
      <p:sp>
        <p:nvSpPr>
          <p:cNvPr id="28675" name="Rectangle 2">
            <a:extLst>
              <a:ext uri="{FF2B5EF4-FFF2-40B4-BE49-F238E27FC236}">
                <a16:creationId xmlns:a16="http://schemas.microsoft.com/office/drawing/2014/main" id="{AF30866C-EA83-69DE-5F6C-D4A489DA39D6}"/>
              </a:ext>
            </a:extLst>
          </p:cNvPr>
          <p:cNvSpPr>
            <a:spLocks noGrp="1" noChangeArrowheads="1"/>
          </p:cNvSpPr>
          <p:nvPr>
            <p:ph type="title"/>
          </p:nvPr>
        </p:nvSpPr>
        <p:spPr/>
        <p:txBody>
          <a:bodyPr/>
          <a:lstStyle/>
          <a:p>
            <a:pPr eaLnBrk="1" hangingPunct="1"/>
            <a:r>
              <a:rPr lang="zh-CN" altLang="en-US"/>
              <a:t>项目融资</a:t>
            </a:r>
          </a:p>
        </p:txBody>
      </p:sp>
      <p:sp>
        <p:nvSpPr>
          <p:cNvPr id="125955" name="Rectangle 3">
            <a:extLst>
              <a:ext uri="{FF2B5EF4-FFF2-40B4-BE49-F238E27FC236}">
                <a16:creationId xmlns:a16="http://schemas.microsoft.com/office/drawing/2014/main" id="{DE7FFF91-9F86-83A0-8048-39FF6252B6E8}"/>
              </a:ext>
            </a:extLst>
          </p:cNvPr>
          <p:cNvSpPr>
            <a:spLocks noChangeArrowheads="1"/>
          </p:cNvSpPr>
          <p:nvPr/>
        </p:nvSpPr>
        <p:spPr bwMode="auto">
          <a:xfrm>
            <a:off x="468313" y="2349500"/>
            <a:ext cx="7848600"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105000"/>
              </a:lnSpc>
              <a:spcBef>
                <a:spcPct val="30000"/>
              </a:spcBef>
              <a:buClr>
                <a:srgbClr val="036D7B"/>
              </a:buClr>
              <a:buSzPct val="70000"/>
            </a:pPr>
            <a:r>
              <a:rPr kumimoji="0" lang="en-US" altLang="zh-CN" sz="2000" b="1">
                <a:latin typeface="宋体" panose="02010600030101010101" pitchFamily="2" charset="-122"/>
                <a:ea typeface="宋体" panose="02010600030101010101" pitchFamily="2" charset="-122"/>
              </a:rPr>
              <a:t>      </a:t>
            </a:r>
            <a:r>
              <a:rPr kumimoji="0" lang="en-US" altLang="zh-CN" sz="2000" b="1">
                <a:solidFill>
                  <a:srgbClr val="000000"/>
                </a:solidFill>
                <a:latin typeface="宋体" panose="02010600030101010101" pitchFamily="2" charset="-122"/>
                <a:ea typeface="宋体" panose="02010600030101010101" pitchFamily="2" charset="-122"/>
              </a:rPr>
              <a:t>PPP</a:t>
            </a:r>
            <a:r>
              <a:rPr kumimoji="0" lang="zh-CN" altLang="en-US" sz="2000" b="1">
                <a:solidFill>
                  <a:srgbClr val="000000"/>
                </a:solidFill>
                <a:latin typeface="宋体" panose="02010600030101010101" pitchFamily="2" charset="-122"/>
                <a:ea typeface="宋体" panose="02010600030101010101" pitchFamily="2" charset="-122"/>
              </a:rPr>
              <a:t>是以长期合同方式存在的，其持续期至少</a:t>
            </a:r>
            <a:r>
              <a:rPr kumimoji="0" lang="en-US" altLang="zh-CN" sz="2000" b="1">
                <a:solidFill>
                  <a:srgbClr val="000000"/>
                </a:solidFill>
                <a:latin typeface="宋体" panose="02010600030101010101" pitchFamily="2" charset="-122"/>
                <a:ea typeface="宋体" panose="02010600030101010101" pitchFamily="2" charset="-122"/>
              </a:rPr>
              <a:t>10</a:t>
            </a:r>
            <a:r>
              <a:rPr kumimoji="0" lang="zh-CN" altLang="en-US" sz="2000" b="1">
                <a:solidFill>
                  <a:srgbClr val="000000"/>
                </a:solidFill>
                <a:latin typeface="宋体" panose="02010600030101010101" pitchFamily="2" charset="-122"/>
                <a:ea typeface="宋体" panose="02010600030101010101" pitchFamily="2" charset="-122"/>
              </a:rPr>
              <a:t>年以上，由于</a:t>
            </a:r>
            <a:r>
              <a:rPr kumimoji="0" lang="en-US" altLang="zh-CN" sz="2000" b="1">
                <a:solidFill>
                  <a:srgbClr val="000000"/>
                </a:solidFill>
                <a:latin typeface="宋体" panose="02010600030101010101" pitchFamily="2" charset="-122"/>
                <a:ea typeface="宋体" panose="02010600030101010101" pitchFamily="2" charset="-122"/>
              </a:rPr>
              <a:t>PPP</a:t>
            </a:r>
            <a:r>
              <a:rPr kumimoji="0" lang="zh-CN" altLang="en-US" sz="2000" b="1">
                <a:solidFill>
                  <a:srgbClr val="000000"/>
                </a:solidFill>
                <a:latin typeface="宋体" panose="02010600030101010101" pitchFamily="2" charset="-122"/>
                <a:ea typeface="宋体" panose="02010600030101010101" pitchFamily="2" charset="-122"/>
              </a:rPr>
              <a:t>参与者由政府与私人，如何利用健全的法律保障多方合法权益是项目顺利启动、完成、运营的关键。</a:t>
            </a:r>
            <a:endParaRPr kumimoji="0" lang="zh-CN" altLang="en-US" sz="2000" b="1">
              <a:solidFill>
                <a:schemeClr val="tx1"/>
              </a:solidFill>
              <a:latin typeface="宋体" panose="02010600030101010101" pitchFamily="2" charset="-122"/>
              <a:ea typeface="宋体" panose="02010600030101010101" pitchFamily="2" charset="-122"/>
            </a:endParaRPr>
          </a:p>
        </p:txBody>
      </p:sp>
      <p:sp>
        <p:nvSpPr>
          <p:cNvPr id="125956" name="Rectangle 4">
            <a:extLst>
              <a:ext uri="{FF2B5EF4-FFF2-40B4-BE49-F238E27FC236}">
                <a16:creationId xmlns:a16="http://schemas.microsoft.com/office/drawing/2014/main" id="{B7696E93-6902-B18F-AA7A-A5BCA57969E9}"/>
              </a:ext>
            </a:extLst>
          </p:cNvPr>
          <p:cNvSpPr>
            <a:spLocks noChangeArrowheads="1"/>
          </p:cNvSpPr>
          <p:nvPr/>
        </p:nvSpPr>
        <p:spPr bwMode="auto">
          <a:xfrm>
            <a:off x="755650" y="1773238"/>
            <a:ext cx="2697163"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itchFamily="2" charset="2"/>
              <a:buChar char="l"/>
            </a:pPr>
            <a:r>
              <a:rPr kumimoji="0" lang="zh-CN" altLang="en-US" sz="2400" b="1">
                <a:solidFill>
                  <a:schemeClr val="tx1"/>
                </a:solidFill>
                <a:latin typeface="幼圆" pitchFamily="49" charset="-122"/>
                <a:ea typeface="幼圆" pitchFamily="49" charset="-122"/>
              </a:rPr>
              <a:t>必要的法律法规</a:t>
            </a:r>
          </a:p>
        </p:txBody>
      </p:sp>
      <p:sp>
        <p:nvSpPr>
          <p:cNvPr id="125957" name="Text Box 5">
            <a:extLst>
              <a:ext uri="{FF2B5EF4-FFF2-40B4-BE49-F238E27FC236}">
                <a16:creationId xmlns:a16="http://schemas.microsoft.com/office/drawing/2014/main" id="{CEABF5B8-8D7A-73E3-9009-21A4AD4BF3C3}"/>
              </a:ext>
            </a:extLst>
          </p:cNvPr>
          <p:cNvSpPr txBox="1">
            <a:spLocks noChangeArrowheads="1"/>
          </p:cNvSpPr>
          <p:nvPr/>
        </p:nvSpPr>
        <p:spPr bwMode="auto">
          <a:xfrm>
            <a:off x="647700" y="3722688"/>
            <a:ext cx="7848600" cy="2663825"/>
          </a:xfrm>
          <a:prstGeom prst="rect">
            <a:avLst/>
          </a:prstGeom>
          <a:noFill/>
          <a:ln>
            <a:noFill/>
          </a:ln>
          <a:effectLst/>
        </p:spPr>
        <p:txBody>
          <a:bodyPr/>
          <a:lstStyle>
            <a:lvl1pPr marL="231775" indent="-231775">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itchFamily="2" charset="2"/>
              <a:buChar char="l"/>
            </a:pPr>
            <a:r>
              <a:rPr kumimoji="0" lang="en-US" altLang="zh-CN" sz="2400" b="1">
                <a:solidFill>
                  <a:schemeClr val="tx1"/>
                </a:solidFill>
                <a:latin typeface="幼圆" pitchFamily="49" charset="-122"/>
                <a:ea typeface="幼圆" pitchFamily="49" charset="-122"/>
              </a:rPr>
              <a:t> </a:t>
            </a:r>
            <a:r>
              <a:rPr kumimoji="0" lang="zh-CN" altLang="en-US" sz="2400" b="1">
                <a:solidFill>
                  <a:schemeClr val="tx1"/>
                </a:solidFill>
                <a:latin typeface="幼圆" pitchFamily="49" charset="-122"/>
                <a:ea typeface="幼圆" pitchFamily="49" charset="-122"/>
              </a:rPr>
              <a:t>实力较强的承建商</a:t>
            </a:r>
            <a:endParaRPr kumimoji="0" lang="en-US" altLang="zh-CN" sz="2400" b="1">
              <a:solidFill>
                <a:schemeClr val="tx1"/>
              </a:solidFill>
              <a:latin typeface="幼圆" pitchFamily="49" charset="-122"/>
              <a:ea typeface="幼圆" pitchFamily="49" charset="-122"/>
            </a:endParaRPr>
          </a:p>
          <a:p>
            <a:pPr eaLnBrk="1" hangingPunct="1">
              <a:lnSpc>
                <a:spcPct val="90000"/>
              </a:lnSpc>
              <a:spcBef>
                <a:spcPct val="50000"/>
              </a:spcBef>
              <a:buClr>
                <a:schemeClr val="tx1"/>
              </a:buClr>
              <a:buSzPct val="70000"/>
            </a:pPr>
            <a:r>
              <a:rPr kumimoji="0" lang="zh-CN" altLang="en-US" sz="2000" b="1">
                <a:solidFill>
                  <a:schemeClr val="tx1"/>
                </a:solidFill>
                <a:latin typeface="幼圆" pitchFamily="49" charset="-122"/>
                <a:ea typeface="幼圆" pitchFamily="49" charset="-122"/>
              </a:rPr>
              <a:t>    </a:t>
            </a:r>
            <a:r>
              <a:rPr kumimoji="0" lang="en-US" altLang="zh-CN" sz="2000" b="1">
                <a:solidFill>
                  <a:schemeClr val="tx1"/>
                </a:solidFill>
                <a:latin typeface="宋体" panose="02010600030101010101" pitchFamily="2" charset="-122"/>
                <a:ea typeface="宋体" panose="02010600030101010101" pitchFamily="2" charset="-122"/>
              </a:rPr>
              <a:t>PPP</a:t>
            </a:r>
            <a:r>
              <a:rPr kumimoji="0" lang="zh-CN" altLang="en-US" sz="2000" b="1">
                <a:solidFill>
                  <a:schemeClr val="tx1"/>
                </a:solidFill>
                <a:latin typeface="宋体" panose="02010600030101010101" pitchFamily="2" charset="-122"/>
                <a:ea typeface="宋体" panose="02010600030101010101" pitchFamily="2" charset="-122"/>
              </a:rPr>
              <a:t>是</a:t>
            </a:r>
            <a:r>
              <a:rPr kumimoji="0" lang="en-US" altLang="zh-CN" sz="2000" b="1">
                <a:solidFill>
                  <a:schemeClr val="tx1"/>
                </a:solidFill>
                <a:latin typeface="宋体" panose="02010600030101010101" pitchFamily="2" charset="-122"/>
                <a:ea typeface="宋体" panose="02010600030101010101" pitchFamily="2" charset="-122"/>
              </a:rPr>
              <a:t>10</a:t>
            </a:r>
            <a:r>
              <a:rPr kumimoji="0" lang="zh-CN" altLang="en-US" sz="2000" b="1">
                <a:solidFill>
                  <a:schemeClr val="tx1"/>
                </a:solidFill>
                <a:latin typeface="宋体" panose="02010600030101010101" pitchFamily="2" charset="-122"/>
                <a:ea typeface="宋体" panose="02010600030101010101" pitchFamily="2" charset="-122"/>
              </a:rPr>
              <a:t>年以上的长期合同，私人部门在资产、管理、技术、信誉、企业文化等方面能力是公共部门选择的重要因素。特别在</a:t>
            </a:r>
            <a:r>
              <a:rPr kumimoji="0" lang="en-US" altLang="zh-CN" sz="2000" b="1">
                <a:solidFill>
                  <a:schemeClr val="tx1"/>
                </a:solidFill>
                <a:latin typeface="宋体" panose="02010600030101010101" pitchFamily="2" charset="-122"/>
                <a:ea typeface="宋体" panose="02010600030101010101" pitchFamily="2" charset="-122"/>
              </a:rPr>
              <a:t>PPP</a:t>
            </a:r>
            <a:r>
              <a:rPr kumimoji="0" lang="zh-CN" altLang="en-US" sz="2000" b="1">
                <a:solidFill>
                  <a:schemeClr val="tx1"/>
                </a:solidFill>
                <a:latin typeface="宋体" panose="02010600030101010101" pitchFamily="2" charset="-122"/>
                <a:ea typeface="宋体" panose="02010600030101010101" pitchFamily="2" charset="-122"/>
              </a:rPr>
              <a:t>模式下，政府将诸多风险转移到一个责任主体身上，必须要求受让方具有较强的风险承担的能力。</a:t>
            </a:r>
          </a:p>
        </p:txBody>
      </p:sp>
      <p:sp>
        <p:nvSpPr>
          <p:cNvPr id="2" name="Rectangle 21">
            <a:extLst>
              <a:ext uri="{FF2B5EF4-FFF2-40B4-BE49-F238E27FC236}">
                <a16:creationId xmlns:a16="http://schemas.microsoft.com/office/drawing/2014/main" id="{CB6F77A8-8459-80AC-B44F-312E33873978}"/>
              </a:ext>
            </a:extLst>
          </p:cNvPr>
          <p:cNvSpPr>
            <a:spLocks noChangeArrowheads="1"/>
          </p:cNvSpPr>
          <p:nvPr/>
        </p:nvSpPr>
        <p:spPr bwMode="auto">
          <a:xfrm>
            <a:off x="755650" y="1052513"/>
            <a:ext cx="59769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rgbClr val="FF3300"/>
              </a:buClr>
            </a:pPr>
            <a:r>
              <a:rPr lang="zh-CN" altLang="en-US">
                <a:latin typeface="隶书" pitchFamily="49" charset="-122"/>
              </a:rPr>
              <a:t>三、应用</a:t>
            </a:r>
            <a:r>
              <a:rPr lang="en-US" altLang="zh-CN">
                <a:latin typeface="隶书" pitchFamily="49" charset="-122"/>
              </a:rPr>
              <a:t>PPP</a:t>
            </a:r>
            <a:r>
              <a:rPr lang="zh-CN" altLang="en-US">
                <a:latin typeface="隶书" pitchFamily="49" charset="-122"/>
              </a:rPr>
              <a:t>模式所需的条件</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45">
                                          <p:stCondLst>
                                            <p:cond delay="0"/>
                                          </p:stCondLst>
                                        </p:cTn>
                                        <p:tgtEl>
                                          <p:spTgt spid="2"/>
                                        </p:tgtEl>
                                      </p:cBhvr>
                                    </p:animEffect>
                                    <p:anim calcmode="lin" valueType="num">
                                      <p:cBhvr>
                                        <p:cTn id="8" dur="456"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2"/>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2"/>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2"/>
                                        </p:tgtEl>
                                        <p:attrNameLst>
                                          <p:attrName>ppt_y</p:attrName>
                                        </p:attrNameLst>
                                      </p:cBhvr>
                                      <p:tavLst>
                                        <p:tav tm="0" fmla="#ppt_y-sin(pi*$)/81">
                                          <p:val>
                                            <p:fltVal val="0"/>
                                          </p:val>
                                        </p:tav>
                                        <p:tav tm="100000">
                                          <p:val>
                                            <p:fltVal val="1"/>
                                          </p:val>
                                        </p:tav>
                                      </p:tavLst>
                                    </p:anim>
                                    <p:animScale>
                                      <p:cBhvr>
                                        <p:cTn id="13" dur="7">
                                          <p:stCondLst>
                                            <p:cond delay="162"/>
                                          </p:stCondLst>
                                        </p:cTn>
                                        <p:tgtEl>
                                          <p:spTgt spid="2"/>
                                        </p:tgtEl>
                                      </p:cBhvr>
                                      <p:to x="100000" y="60000"/>
                                    </p:animScale>
                                    <p:animScale>
                                      <p:cBhvr>
                                        <p:cTn id="14" dur="41" decel="50000">
                                          <p:stCondLst>
                                            <p:cond delay="169"/>
                                          </p:stCondLst>
                                        </p:cTn>
                                        <p:tgtEl>
                                          <p:spTgt spid="2"/>
                                        </p:tgtEl>
                                      </p:cBhvr>
                                      <p:to x="100000" y="100000"/>
                                    </p:animScale>
                                    <p:animScale>
                                      <p:cBhvr>
                                        <p:cTn id="15" dur="7">
                                          <p:stCondLst>
                                            <p:cond delay="328"/>
                                          </p:stCondLst>
                                        </p:cTn>
                                        <p:tgtEl>
                                          <p:spTgt spid="2"/>
                                        </p:tgtEl>
                                      </p:cBhvr>
                                      <p:to x="100000" y="80000"/>
                                    </p:animScale>
                                    <p:animScale>
                                      <p:cBhvr>
                                        <p:cTn id="16" dur="41" decel="50000">
                                          <p:stCondLst>
                                            <p:cond delay="335"/>
                                          </p:stCondLst>
                                        </p:cTn>
                                        <p:tgtEl>
                                          <p:spTgt spid="2"/>
                                        </p:tgtEl>
                                      </p:cBhvr>
                                      <p:to x="100000" y="100000"/>
                                    </p:animScale>
                                    <p:animScale>
                                      <p:cBhvr>
                                        <p:cTn id="17" dur="7">
                                          <p:stCondLst>
                                            <p:cond delay="410"/>
                                          </p:stCondLst>
                                        </p:cTn>
                                        <p:tgtEl>
                                          <p:spTgt spid="2"/>
                                        </p:tgtEl>
                                      </p:cBhvr>
                                      <p:to x="100000" y="90000"/>
                                    </p:animScale>
                                    <p:animScale>
                                      <p:cBhvr>
                                        <p:cTn id="18" dur="41" decel="50000">
                                          <p:stCondLst>
                                            <p:cond delay="417"/>
                                          </p:stCondLst>
                                        </p:cTn>
                                        <p:tgtEl>
                                          <p:spTgt spid="2"/>
                                        </p:tgtEl>
                                      </p:cBhvr>
                                      <p:to x="100000" y="100000"/>
                                    </p:animScale>
                                    <p:animScale>
                                      <p:cBhvr>
                                        <p:cTn id="19" dur="7">
                                          <p:stCondLst>
                                            <p:cond delay="452"/>
                                          </p:stCondLst>
                                        </p:cTn>
                                        <p:tgtEl>
                                          <p:spTgt spid="2"/>
                                        </p:tgtEl>
                                      </p:cBhvr>
                                      <p:to x="100000" y="95000"/>
                                    </p:animScale>
                                    <p:animScale>
                                      <p:cBhvr>
                                        <p:cTn id="20" dur="41" decel="50000">
                                          <p:stCondLst>
                                            <p:cond delay="458"/>
                                          </p:stCondLst>
                                        </p:cTn>
                                        <p:tgtEl>
                                          <p:spTgt spid="2"/>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6" fill="hold" nodeType="clickEffect">
                                  <p:stCondLst>
                                    <p:cond delay="0"/>
                                  </p:stCondLst>
                                  <p:childTnLst>
                                    <p:set>
                                      <p:cBhvr>
                                        <p:cTn id="24" dur="1" fill="hold">
                                          <p:stCondLst>
                                            <p:cond delay="0"/>
                                          </p:stCondLst>
                                        </p:cTn>
                                        <p:tgtEl>
                                          <p:spTgt spid="125956">
                                            <p:txEl>
                                              <p:pRg st="0" end="0"/>
                                            </p:txEl>
                                          </p:spTgt>
                                        </p:tgtEl>
                                        <p:attrNameLst>
                                          <p:attrName>style.visibility</p:attrName>
                                        </p:attrNameLst>
                                      </p:cBhvr>
                                      <p:to>
                                        <p:strVal val="visible"/>
                                      </p:to>
                                    </p:set>
                                    <p:animEffect transition="in" filter="barn(inHorizontal)">
                                      <p:cBhvr>
                                        <p:cTn id="25" dur="500"/>
                                        <p:tgtEl>
                                          <p:spTgt spid="125956">
                                            <p:txEl>
                                              <p:pRg st="0" end="0"/>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25955"/>
                                        </p:tgtEl>
                                        <p:attrNameLst>
                                          <p:attrName>style.visibility</p:attrName>
                                        </p:attrNameLst>
                                      </p:cBhvr>
                                      <p:to>
                                        <p:strVal val="visible"/>
                                      </p:to>
                                    </p:set>
                                    <p:animEffect transition="in" filter="wipe(left)">
                                      <p:cBhvr>
                                        <p:cTn id="29" dur="500"/>
                                        <p:tgtEl>
                                          <p:spTgt spid="12595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26" fill="hold" nodeType="clickEffect">
                                  <p:stCondLst>
                                    <p:cond delay="0"/>
                                  </p:stCondLst>
                                  <p:childTnLst>
                                    <p:set>
                                      <p:cBhvr>
                                        <p:cTn id="33" dur="1" fill="hold">
                                          <p:stCondLst>
                                            <p:cond delay="0"/>
                                          </p:stCondLst>
                                        </p:cTn>
                                        <p:tgtEl>
                                          <p:spTgt spid="125957">
                                            <p:txEl>
                                              <p:pRg st="0" end="0"/>
                                            </p:txEl>
                                          </p:spTgt>
                                        </p:tgtEl>
                                        <p:attrNameLst>
                                          <p:attrName>style.visibility</p:attrName>
                                        </p:attrNameLst>
                                      </p:cBhvr>
                                      <p:to>
                                        <p:strVal val="visible"/>
                                      </p:to>
                                    </p:set>
                                    <p:animEffect transition="in" filter="barn(inHorizontal)">
                                      <p:cBhvr>
                                        <p:cTn id="34" dur="500"/>
                                        <p:tgtEl>
                                          <p:spTgt spid="125957">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6" fill="hold" nodeType="clickEffect">
                                  <p:stCondLst>
                                    <p:cond delay="0"/>
                                  </p:stCondLst>
                                  <p:childTnLst>
                                    <p:set>
                                      <p:cBhvr>
                                        <p:cTn id="38" dur="1" fill="hold">
                                          <p:stCondLst>
                                            <p:cond delay="0"/>
                                          </p:stCondLst>
                                        </p:cTn>
                                        <p:tgtEl>
                                          <p:spTgt spid="125957">
                                            <p:txEl>
                                              <p:pRg st="1" end="1"/>
                                            </p:txEl>
                                          </p:spTgt>
                                        </p:tgtEl>
                                        <p:attrNameLst>
                                          <p:attrName>style.visibility</p:attrName>
                                        </p:attrNameLst>
                                      </p:cBhvr>
                                      <p:to>
                                        <p:strVal val="visible"/>
                                      </p:to>
                                    </p:set>
                                    <p:animEffect transition="in" filter="barn(inHorizontal)">
                                      <p:cBhvr>
                                        <p:cTn id="39" dur="500"/>
                                        <p:tgtEl>
                                          <p:spTgt spid="1259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a:extLst>
              <a:ext uri="{FF2B5EF4-FFF2-40B4-BE49-F238E27FC236}">
                <a16:creationId xmlns:a16="http://schemas.microsoft.com/office/drawing/2014/main" id="{F89A31B9-50AB-D8F4-A397-1956EFD43A20}"/>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0B3374B-4FFA-DC44-93DC-6781C63CBAC3}" type="slidenum">
              <a:rPr kumimoji="0" lang="en-US" altLang="zh-CN" sz="1000" smtClean="0">
                <a:solidFill>
                  <a:schemeClr val="bg2"/>
                </a:solidFill>
                <a:ea typeface="华文行楷" panose="02010800040101010101" pitchFamily="2" charset="-122"/>
              </a:rPr>
              <a:pPr>
                <a:spcBef>
                  <a:spcPct val="0"/>
                </a:spcBef>
                <a:buClrTx/>
                <a:buSzTx/>
                <a:buFontTx/>
                <a:buNone/>
              </a:pPr>
              <a:t>3</a:t>
            </a:fld>
            <a:endParaRPr kumimoji="0" lang="en-US" altLang="zh-CN" sz="1000">
              <a:solidFill>
                <a:schemeClr val="bg2"/>
              </a:solidFill>
              <a:ea typeface="华文行楷" panose="02010800040101010101" pitchFamily="2" charset="-122"/>
            </a:endParaRPr>
          </a:p>
        </p:txBody>
      </p:sp>
      <p:sp>
        <p:nvSpPr>
          <p:cNvPr id="7171" name="Rectangle 2">
            <a:extLst>
              <a:ext uri="{FF2B5EF4-FFF2-40B4-BE49-F238E27FC236}">
                <a16:creationId xmlns:a16="http://schemas.microsoft.com/office/drawing/2014/main" id="{4C467E05-CD91-6EF1-9AE1-7D4D0FFC83FB}"/>
              </a:ext>
            </a:extLst>
          </p:cNvPr>
          <p:cNvSpPr>
            <a:spLocks noGrp="1" noChangeArrowheads="1"/>
          </p:cNvSpPr>
          <p:nvPr>
            <p:ph type="title"/>
          </p:nvPr>
        </p:nvSpPr>
        <p:spPr/>
        <p:txBody>
          <a:bodyPr/>
          <a:lstStyle/>
          <a:p>
            <a:pPr eaLnBrk="1" hangingPunct="1"/>
            <a:r>
              <a:rPr lang="zh-CN" altLang="en-US"/>
              <a:t>项目融资主体及融资方式</a:t>
            </a:r>
          </a:p>
        </p:txBody>
      </p:sp>
      <p:sp>
        <p:nvSpPr>
          <p:cNvPr id="70671" name="Rectangle 15">
            <a:extLst>
              <a:ext uri="{FF2B5EF4-FFF2-40B4-BE49-F238E27FC236}">
                <a16:creationId xmlns:a16="http://schemas.microsoft.com/office/drawing/2014/main" id="{788E5A44-C16A-17CC-08AE-B3D0C420ECCF}"/>
              </a:ext>
            </a:extLst>
          </p:cNvPr>
          <p:cNvSpPr>
            <a:spLocks noChangeArrowheads="1"/>
          </p:cNvSpPr>
          <p:nvPr/>
        </p:nvSpPr>
        <p:spPr bwMode="auto">
          <a:xfrm>
            <a:off x="755650" y="1052513"/>
            <a:ext cx="5097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Tx/>
            </a:pPr>
            <a:r>
              <a:rPr kumimoji="0" lang="en-US" altLang="zh-CN" sz="2000" b="1" dirty="0">
                <a:latin typeface="幼圆" pitchFamily="49" charset="-122"/>
                <a:ea typeface="幼圆" pitchFamily="49" charset="-122"/>
              </a:rPr>
              <a:t>1.</a:t>
            </a:r>
            <a:r>
              <a:rPr kumimoji="0" lang="zh-CN" altLang="en-US" sz="2000" b="1" dirty="0">
                <a:latin typeface="幼圆" pitchFamily="49" charset="-122"/>
                <a:ea typeface="幼圆" pitchFamily="49" charset="-122"/>
              </a:rPr>
              <a:t>既有法人融资主体适用条件</a:t>
            </a:r>
          </a:p>
        </p:txBody>
      </p:sp>
      <p:grpSp>
        <p:nvGrpSpPr>
          <p:cNvPr id="70672" name="Group 16">
            <a:extLst>
              <a:ext uri="{FF2B5EF4-FFF2-40B4-BE49-F238E27FC236}">
                <a16:creationId xmlns:a16="http://schemas.microsoft.com/office/drawing/2014/main" id="{A59362DE-1ADF-8D9D-D27A-4057B244F84A}"/>
              </a:ext>
            </a:extLst>
          </p:cNvPr>
          <p:cNvGrpSpPr>
            <a:grpSpLocks/>
          </p:cNvGrpSpPr>
          <p:nvPr/>
        </p:nvGrpSpPr>
        <p:grpSpPr bwMode="auto">
          <a:xfrm>
            <a:off x="754063" y="1484313"/>
            <a:ext cx="7705725" cy="1008062"/>
            <a:chOff x="520" y="2659"/>
            <a:chExt cx="4854" cy="635"/>
          </a:xfrm>
        </p:grpSpPr>
        <p:grpSp>
          <p:nvGrpSpPr>
            <p:cNvPr id="7198" name="Group 17">
              <a:extLst>
                <a:ext uri="{FF2B5EF4-FFF2-40B4-BE49-F238E27FC236}">
                  <a16:creationId xmlns:a16="http://schemas.microsoft.com/office/drawing/2014/main" id="{A025A33A-185E-DE65-282C-D1E0A48A0BCB}"/>
                </a:ext>
              </a:extLst>
            </p:cNvPr>
            <p:cNvGrpSpPr>
              <a:grpSpLocks/>
            </p:cNvGrpSpPr>
            <p:nvPr/>
          </p:nvGrpSpPr>
          <p:grpSpPr bwMode="auto">
            <a:xfrm>
              <a:off x="520" y="2659"/>
              <a:ext cx="4854" cy="635"/>
              <a:chOff x="520" y="2659"/>
              <a:chExt cx="4854" cy="635"/>
            </a:xfrm>
          </p:grpSpPr>
          <p:sp>
            <p:nvSpPr>
              <p:cNvPr id="7200" name="AutoShape 18">
                <a:extLst>
                  <a:ext uri="{FF2B5EF4-FFF2-40B4-BE49-F238E27FC236}">
                    <a16:creationId xmlns:a16="http://schemas.microsoft.com/office/drawing/2014/main" id="{7E9E8396-A9C3-EB58-919E-D1C9A5FC55F9}"/>
                  </a:ext>
                </a:extLst>
              </p:cNvPr>
              <p:cNvSpPr>
                <a:spLocks noChangeArrowheads="1"/>
              </p:cNvSpPr>
              <p:nvPr/>
            </p:nvSpPr>
            <p:spPr bwMode="auto">
              <a:xfrm>
                <a:off x="659" y="2663"/>
                <a:ext cx="4715" cy="631"/>
              </a:xfrm>
              <a:prstGeom prst="roundRect">
                <a:avLst>
                  <a:gd name="adj" fmla="val 13745"/>
                </a:avLst>
              </a:prstGeom>
              <a:gradFill rotWithShape="1">
                <a:gsLst>
                  <a:gs pos="0">
                    <a:srgbClr val="EAEAEA"/>
                  </a:gs>
                  <a:gs pos="50000">
                    <a:srgbClr val="FCFCFC"/>
                  </a:gs>
                  <a:gs pos="100000">
                    <a:srgbClr val="EAEAEA"/>
                  </a:gs>
                </a:gsLst>
                <a:lin ang="5400000" scaled="1"/>
              </a:gradFill>
              <a:ln w="127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7201" name="Rectangle 19">
                <a:extLst>
                  <a:ext uri="{FF2B5EF4-FFF2-40B4-BE49-F238E27FC236}">
                    <a16:creationId xmlns:a16="http://schemas.microsoft.com/office/drawing/2014/main" id="{346F5024-6E56-66DE-2C50-70EAC2BAE9ED}"/>
                  </a:ext>
                </a:extLst>
              </p:cNvPr>
              <p:cNvSpPr>
                <a:spLocks noChangeArrowheads="1"/>
              </p:cNvSpPr>
              <p:nvPr/>
            </p:nvSpPr>
            <p:spPr bwMode="gray">
              <a:xfrm rot="-1980663">
                <a:off x="520" y="2659"/>
                <a:ext cx="85" cy="363"/>
              </a:xfrm>
              <a:prstGeom prst="rect">
                <a:avLst/>
              </a:prstGeom>
              <a:solidFill>
                <a:schemeClr val="accent1"/>
              </a:soli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zh-CN" sz="2000">
                  <a:solidFill>
                    <a:schemeClr val="tx1"/>
                  </a:solidFill>
                  <a:ea typeface="宋体" panose="02010600030101010101" pitchFamily="2" charset="-122"/>
                </a:endParaRPr>
              </a:p>
            </p:txBody>
          </p:sp>
          <p:sp>
            <p:nvSpPr>
              <p:cNvPr id="7202" name="Rectangle 20">
                <a:extLst>
                  <a:ext uri="{FF2B5EF4-FFF2-40B4-BE49-F238E27FC236}">
                    <a16:creationId xmlns:a16="http://schemas.microsoft.com/office/drawing/2014/main" id="{77478672-1302-4605-053E-76A8FE0BA16F}"/>
                  </a:ext>
                </a:extLst>
              </p:cNvPr>
              <p:cNvSpPr>
                <a:spLocks noChangeArrowheads="1"/>
              </p:cNvSpPr>
              <p:nvPr/>
            </p:nvSpPr>
            <p:spPr bwMode="auto">
              <a:xfrm>
                <a:off x="849" y="2731"/>
                <a:ext cx="435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buClrTx/>
                  <a:buSzTx/>
                  <a:buFontTx/>
                  <a:buNone/>
                </a:pPr>
                <a:r>
                  <a:rPr lang="en-US" altLang="zh-CN" sz="2000" b="1" dirty="0">
                    <a:solidFill>
                      <a:schemeClr val="tx1"/>
                    </a:solidFill>
                    <a:ea typeface="幼圆" pitchFamily="49" charset="-122"/>
                  </a:rPr>
                  <a:t>     </a:t>
                </a:r>
                <a:r>
                  <a:rPr lang="zh-CN" altLang="en-US" sz="2000" b="1" dirty="0">
                    <a:solidFill>
                      <a:schemeClr val="tx1"/>
                    </a:solidFill>
                    <a:ea typeface="幼圆" pitchFamily="49" charset="-122"/>
                  </a:rPr>
                  <a:t>既有法人为</a:t>
                </a:r>
                <a:r>
                  <a:rPr lang="zh-CN" altLang="en-US" sz="2000" b="1" dirty="0">
                    <a:solidFill>
                      <a:srgbClr val="908F17"/>
                    </a:solidFill>
                    <a:ea typeface="幼圆" pitchFamily="49" charset="-122"/>
                  </a:rPr>
                  <a:t>扩大生产能力</a:t>
                </a:r>
                <a:r>
                  <a:rPr lang="zh-CN" altLang="en-US" sz="2000" b="1" dirty="0">
                    <a:solidFill>
                      <a:schemeClr val="tx1"/>
                    </a:solidFill>
                    <a:ea typeface="幼圆" pitchFamily="49" charset="-122"/>
                  </a:rPr>
                  <a:t>而兴建的扩建项目或原有生产线的技术改造项目；</a:t>
                </a:r>
                <a:endParaRPr lang="zh-CN" altLang="en-US" sz="2000" b="1" dirty="0">
                  <a:solidFill>
                    <a:schemeClr val="tx1"/>
                  </a:solidFill>
                  <a:ea typeface="幼圆" pitchFamily="49" charset="-122"/>
                  <a:sym typeface="Wingdings" pitchFamily="2" charset="2"/>
                </a:endParaRPr>
              </a:p>
            </p:txBody>
          </p:sp>
        </p:grpSp>
        <p:sp>
          <p:nvSpPr>
            <p:cNvPr id="7199" name="Text Box 21">
              <a:extLst>
                <a:ext uri="{FF2B5EF4-FFF2-40B4-BE49-F238E27FC236}">
                  <a16:creationId xmlns:a16="http://schemas.microsoft.com/office/drawing/2014/main" id="{BD76C806-78F4-E616-27EE-D2CDBAF528D6}"/>
                </a:ext>
              </a:extLst>
            </p:cNvPr>
            <p:cNvSpPr txBox="1">
              <a:spLocks noChangeArrowheads="1"/>
            </p:cNvSpPr>
            <p:nvPr/>
          </p:nvSpPr>
          <p:spPr bwMode="auto">
            <a:xfrm>
              <a:off x="612" y="2704"/>
              <a:ext cx="1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000" b="1">
                  <a:solidFill>
                    <a:schemeClr val="tx1"/>
                  </a:solidFill>
                  <a:latin typeface="幼圆" pitchFamily="49" charset="-122"/>
                  <a:ea typeface="幼圆" pitchFamily="49" charset="-122"/>
                </a:rPr>
                <a:t>1</a:t>
              </a:r>
            </a:p>
          </p:txBody>
        </p:sp>
      </p:grpSp>
      <p:grpSp>
        <p:nvGrpSpPr>
          <p:cNvPr id="70678" name="Group 22">
            <a:extLst>
              <a:ext uri="{FF2B5EF4-FFF2-40B4-BE49-F238E27FC236}">
                <a16:creationId xmlns:a16="http://schemas.microsoft.com/office/drawing/2014/main" id="{4C099133-05C3-6BF5-6C91-972149013D6E}"/>
              </a:ext>
            </a:extLst>
          </p:cNvPr>
          <p:cNvGrpSpPr>
            <a:grpSpLocks/>
          </p:cNvGrpSpPr>
          <p:nvPr/>
        </p:nvGrpSpPr>
        <p:grpSpPr bwMode="auto">
          <a:xfrm>
            <a:off x="754063" y="2565400"/>
            <a:ext cx="7705725" cy="1008063"/>
            <a:chOff x="520" y="3430"/>
            <a:chExt cx="4854" cy="635"/>
          </a:xfrm>
        </p:grpSpPr>
        <p:grpSp>
          <p:nvGrpSpPr>
            <p:cNvPr id="7193" name="Group 23">
              <a:extLst>
                <a:ext uri="{FF2B5EF4-FFF2-40B4-BE49-F238E27FC236}">
                  <a16:creationId xmlns:a16="http://schemas.microsoft.com/office/drawing/2014/main" id="{3A0A4CBD-8A84-637A-8551-6FCD0BE02F0B}"/>
                </a:ext>
              </a:extLst>
            </p:cNvPr>
            <p:cNvGrpSpPr>
              <a:grpSpLocks/>
            </p:cNvGrpSpPr>
            <p:nvPr/>
          </p:nvGrpSpPr>
          <p:grpSpPr bwMode="auto">
            <a:xfrm>
              <a:off x="520" y="3430"/>
              <a:ext cx="4854" cy="635"/>
              <a:chOff x="665" y="1298"/>
              <a:chExt cx="4854" cy="635"/>
            </a:xfrm>
          </p:grpSpPr>
          <p:sp>
            <p:nvSpPr>
              <p:cNvPr id="7195" name="AutoShape 24">
                <a:extLst>
                  <a:ext uri="{FF2B5EF4-FFF2-40B4-BE49-F238E27FC236}">
                    <a16:creationId xmlns:a16="http://schemas.microsoft.com/office/drawing/2014/main" id="{3C93D333-27E0-9197-E616-CBFE46458C4A}"/>
                  </a:ext>
                </a:extLst>
              </p:cNvPr>
              <p:cNvSpPr>
                <a:spLocks noChangeArrowheads="1"/>
              </p:cNvSpPr>
              <p:nvPr/>
            </p:nvSpPr>
            <p:spPr bwMode="auto">
              <a:xfrm>
                <a:off x="804" y="1302"/>
                <a:ext cx="4715" cy="631"/>
              </a:xfrm>
              <a:prstGeom prst="roundRect">
                <a:avLst>
                  <a:gd name="adj" fmla="val 13745"/>
                </a:avLst>
              </a:prstGeom>
              <a:gradFill rotWithShape="1">
                <a:gsLst>
                  <a:gs pos="0">
                    <a:srgbClr val="EAEAEA"/>
                  </a:gs>
                  <a:gs pos="50000">
                    <a:srgbClr val="FCFCFC"/>
                  </a:gs>
                  <a:gs pos="100000">
                    <a:srgbClr val="EAEAEA"/>
                  </a:gs>
                </a:gsLst>
                <a:lin ang="5400000" scaled="1"/>
              </a:gradFill>
              <a:ln w="127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7196" name="Rectangle 25">
                <a:extLst>
                  <a:ext uri="{FF2B5EF4-FFF2-40B4-BE49-F238E27FC236}">
                    <a16:creationId xmlns:a16="http://schemas.microsoft.com/office/drawing/2014/main" id="{8A191429-FBA5-70E9-9187-B47B16506BFF}"/>
                  </a:ext>
                </a:extLst>
              </p:cNvPr>
              <p:cNvSpPr>
                <a:spLocks noChangeArrowheads="1"/>
              </p:cNvSpPr>
              <p:nvPr/>
            </p:nvSpPr>
            <p:spPr bwMode="gray">
              <a:xfrm rot="-1980663">
                <a:off x="665" y="1298"/>
                <a:ext cx="85" cy="363"/>
              </a:xfrm>
              <a:prstGeom prst="rect">
                <a:avLst/>
              </a:prstGeom>
              <a:solidFill>
                <a:schemeClr val="accent1"/>
              </a:soli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zh-CN" sz="2000">
                  <a:solidFill>
                    <a:schemeClr val="tx1"/>
                  </a:solidFill>
                  <a:ea typeface="宋体" panose="02010600030101010101" pitchFamily="2" charset="-122"/>
                </a:endParaRPr>
              </a:p>
            </p:txBody>
          </p:sp>
          <p:sp>
            <p:nvSpPr>
              <p:cNvPr id="7197" name="Rectangle 26">
                <a:extLst>
                  <a:ext uri="{FF2B5EF4-FFF2-40B4-BE49-F238E27FC236}">
                    <a16:creationId xmlns:a16="http://schemas.microsoft.com/office/drawing/2014/main" id="{251B716A-E682-27B0-FCD6-8D6D6FF58110}"/>
                  </a:ext>
                </a:extLst>
              </p:cNvPr>
              <p:cNvSpPr>
                <a:spLocks noChangeArrowheads="1"/>
              </p:cNvSpPr>
              <p:nvPr/>
            </p:nvSpPr>
            <p:spPr bwMode="auto">
              <a:xfrm>
                <a:off x="994" y="1370"/>
                <a:ext cx="435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buClrTx/>
                  <a:buSzTx/>
                  <a:buFontTx/>
                  <a:buNone/>
                </a:pPr>
                <a:r>
                  <a:rPr lang="en-US" altLang="zh-CN" sz="2000" b="1" dirty="0">
                    <a:solidFill>
                      <a:schemeClr val="tx1"/>
                    </a:solidFill>
                    <a:ea typeface="幼圆" pitchFamily="49" charset="-122"/>
                  </a:rPr>
                  <a:t>     </a:t>
                </a:r>
                <a:r>
                  <a:rPr lang="zh-CN" altLang="en-US" sz="2000" b="1" dirty="0">
                    <a:solidFill>
                      <a:schemeClr val="tx1"/>
                    </a:solidFill>
                    <a:ea typeface="幼圆" pitchFamily="49" charset="-122"/>
                  </a:rPr>
                  <a:t>既有法人为</a:t>
                </a:r>
                <a:r>
                  <a:rPr lang="zh-CN" altLang="en-US" sz="2000" b="1" dirty="0">
                    <a:solidFill>
                      <a:srgbClr val="908F17"/>
                    </a:solidFill>
                    <a:ea typeface="幼圆" pitchFamily="49" charset="-122"/>
                  </a:rPr>
                  <a:t>新增生产经营</a:t>
                </a:r>
                <a:r>
                  <a:rPr lang="zh-CN" altLang="en-US" sz="2000" b="1" dirty="0">
                    <a:solidFill>
                      <a:schemeClr val="tx1"/>
                    </a:solidFill>
                    <a:ea typeface="幼圆" pitchFamily="49" charset="-122"/>
                  </a:rPr>
                  <a:t>所需水、电、汽等动力供应及环境保护设施而兴建的项目；</a:t>
                </a:r>
                <a:endParaRPr lang="zh-CN" altLang="en-US" sz="2000" b="1" dirty="0">
                  <a:solidFill>
                    <a:schemeClr val="tx1"/>
                  </a:solidFill>
                  <a:ea typeface="幼圆" pitchFamily="49" charset="-122"/>
                  <a:sym typeface="Wingdings" pitchFamily="2" charset="2"/>
                </a:endParaRPr>
              </a:p>
            </p:txBody>
          </p:sp>
        </p:grpSp>
        <p:sp>
          <p:nvSpPr>
            <p:cNvPr id="7194" name="Text Box 27">
              <a:extLst>
                <a:ext uri="{FF2B5EF4-FFF2-40B4-BE49-F238E27FC236}">
                  <a16:creationId xmlns:a16="http://schemas.microsoft.com/office/drawing/2014/main" id="{51939A2A-FC6E-E96B-C717-62178D706ECE}"/>
                </a:ext>
              </a:extLst>
            </p:cNvPr>
            <p:cNvSpPr txBox="1">
              <a:spLocks noChangeArrowheads="1"/>
            </p:cNvSpPr>
            <p:nvPr/>
          </p:nvSpPr>
          <p:spPr bwMode="auto">
            <a:xfrm>
              <a:off x="612" y="3475"/>
              <a:ext cx="1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2000" b="1">
                  <a:solidFill>
                    <a:schemeClr val="tx1"/>
                  </a:solidFill>
                  <a:latin typeface="幼圆" pitchFamily="49" charset="-122"/>
                  <a:ea typeface="幼圆" pitchFamily="49" charset="-122"/>
                </a:rPr>
                <a:t>2</a:t>
              </a:r>
            </a:p>
          </p:txBody>
        </p:sp>
      </p:grpSp>
      <p:grpSp>
        <p:nvGrpSpPr>
          <p:cNvPr id="70702" name="Group 46">
            <a:extLst>
              <a:ext uri="{FF2B5EF4-FFF2-40B4-BE49-F238E27FC236}">
                <a16:creationId xmlns:a16="http://schemas.microsoft.com/office/drawing/2014/main" id="{F79FC7EB-2A4D-F367-38F4-1AEC756C29D7}"/>
              </a:ext>
            </a:extLst>
          </p:cNvPr>
          <p:cNvGrpSpPr>
            <a:grpSpLocks/>
          </p:cNvGrpSpPr>
          <p:nvPr/>
        </p:nvGrpSpPr>
        <p:grpSpPr bwMode="auto">
          <a:xfrm>
            <a:off x="825500" y="3644900"/>
            <a:ext cx="7705725" cy="819150"/>
            <a:chOff x="520" y="1752"/>
            <a:chExt cx="4854" cy="635"/>
          </a:xfrm>
        </p:grpSpPr>
        <p:grpSp>
          <p:nvGrpSpPr>
            <p:cNvPr id="7188" name="Group 47">
              <a:extLst>
                <a:ext uri="{FF2B5EF4-FFF2-40B4-BE49-F238E27FC236}">
                  <a16:creationId xmlns:a16="http://schemas.microsoft.com/office/drawing/2014/main" id="{F7603627-A219-F151-81A1-1A3E77BB8839}"/>
                </a:ext>
              </a:extLst>
            </p:cNvPr>
            <p:cNvGrpSpPr>
              <a:grpSpLocks/>
            </p:cNvGrpSpPr>
            <p:nvPr/>
          </p:nvGrpSpPr>
          <p:grpSpPr bwMode="auto">
            <a:xfrm>
              <a:off x="520" y="1752"/>
              <a:ext cx="4854" cy="635"/>
              <a:chOff x="520" y="1752"/>
              <a:chExt cx="4854" cy="635"/>
            </a:xfrm>
          </p:grpSpPr>
          <p:sp>
            <p:nvSpPr>
              <p:cNvPr id="7190" name="AutoShape 48">
                <a:extLst>
                  <a:ext uri="{FF2B5EF4-FFF2-40B4-BE49-F238E27FC236}">
                    <a16:creationId xmlns:a16="http://schemas.microsoft.com/office/drawing/2014/main" id="{8A972550-A6D3-B6F3-74E3-F4B1B970D834}"/>
                  </a:ext>
                </a:extLst>
              </p:cNvPr>
              <p:cNvSpPr>
                <a:spLocks noChangeArrowheads="1"/>
              </p:cNvSpPr>
              <p:nvPr/>
            </p:nvSpPr>
            <p:spPr bwMode="auto">
              <a:xfrm>
                <a:off x="659" y="1756"/>
                <a:ext cx="4715" cy="631"/>
              </a:xfrm>
              <a:prstGeom prst="roundRect">
                <a:avLst>
                  <a:gd name="adj" fmla="val 13745"/>
                </a:avLst>
              </a:prstGeom>
              <a:gradFill rotWithShape="1">
                <a:gsLst>
                  <a:gs pos="0">
                    <a:srgbClr val="EAEAEA"/>
                  </a:gs>
                  <a:gs pos="50000">
                    <a:srgbClr val="FCFCFC"/>
                  </a:gs>
                  <a:gs pos="100000">
                    <a:srgbClr val="EAEAEA"/>
                  </a:gs>
                </a:gsLst>
                <a:lin ang="5400000" scaled="1"/>
              </a:gra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7191" name="Rectangle 49">
                <a:extLst>
                  <a:ext uri="{FF2B5EF4-FFF2-40B4-BE49-F238E27FC236}">
                    <a16:creationId xmlns:a16="http://schemas.microsoft.com/office/drawing/2014/main" id="{43AB1F89-5452-D9A6-D5F7-F3D3E48B8A37}"/>
                  </a:ext>
                </a:extLst>
              </p:cNvPr>
              <p:cNvSpPr>
                <a:spLocks noChangeArrowheads="1"/>
              </p:cNvSpPr>
              <p:nvPr/>
            </p:nvSpPr>
            <p:spPr bwMode="gray">
              <a:xfrm rot="-1980663">
                <a:off x="520" y="1752"/>
                <a:ext cx="85" cy="363"/>
              </a:xfrm>
              <a:prstGeom prst="rect">
                <a:avLst/>
              </a:prstGeom>
              <a:solidFill>
                <a:srgbClr val="BBE0E3"/>
              </a:soli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rgbClr val="BBE0E3"/>
                </a:extrusionClr>
                <a:contourClr>
                  <a:srgbClr val="BBE0E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zh-CN" sz="2000">
                  <a:solidFill>
                    <a:schemeClr val="tx1"/>
                  </a:solidFill>
                  <a:ea typeface="宋体" panose="02010600030101010101" pitchFamily="2" charset="-122"/>
                </a:endParaRPr>
              </a:p>
            </p:txBody>
          </p:sp>
          <p:sp>
            <p:nvSpPr>
              <p:cNvPr id="7192" name="Rectangle 50">
                <a:extLst>
                  <a:ext uri="{FF2B5EF4-FFF2-40B4-BE49-F238E27FC236}">
                    <a16:creationId xmlns:a16="http://schemas.microsoft.com/office/drawing/2014/main" id="{E1DD8564-8B86-2137-B28D-8CB203C7AEF9}"/>
                  </a:ext>
                </a:extLst>
              </p:cNvPr>
              <p:cNvSpPr>
                <a:spLocks noChangeArrowheads="1"/>
              </p:cNvSpPr>
              <p:nvPr/>
            </p:nvSpPr>
            <p:spPr bwMode="auto">
              <a:xfrm>
                <a:off x="849" y="1932"/>
                <a:ext cx="4354" cy="27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buClrTx/>
                  <a:buSzTx/>
                  <a:buFontTx/>
                  <a:buNone/>
                </a:pPr>
                <a:r>
                  <a:rPr lang="en-US" altLang="zh-CN" sz="2000" b="1" dirty="0">
                    <a:solidFill>
                      <a:srgbClr val="000000"/>
                    </a:solidFill>
                    <a:ea typeface="幼圆" pitchFamily="49" charset="-122"/>
                  </a:rPr>
                  <a:t>     </a:t>
                </a:r>
                <a:r>
                  <a:rPr lang="zh-CN" altLang="en-US" sz="2000" b="1" dirty="0">
                    <a:solidFill>
                      <a:srgbClr val="000000"/>
                    </a:solidFill>
                    <a:ea typeface="幼圆" pitchFamily="49" charset="-122"/>
                  </a:rPr>
                  <a:t>项目与既有法人的资产以及经营活动</a:t>
                </a:r>
                <a:r>
                  <a:rPr lang="zh-CN" altLang="en-US" sz="2000" b="1" dirty="0">
                    <a:solidFill>
                      <a:srgbClr val="908F17"/>
                    </a:solidFill>
                    <a:ea typeface="幼圆" pitchFamily="49" charset="-122"/>
                  </a:rPr>
                  <a:t>联系密切</a:t>
                </a:r>
                <a:r>
                  <a:rPr lang="zh-CN" altLang="en-US" sz="2000" b="1" dirty="0">
                    <a:solidFill>
                      <a:srgbClr val="000000"/>
                    </a:solidFill>
                    <a:ea typeface="幼圆" pitchFamily="49" charset="-122"/>
                  </a:rPr>
                  <a:t>；</a:t>
                </a:r>
                <a:endParaRPr lang="zh-CN" altLang="en-US" sz="2000" b="1" dirty="0">
                  <a:solidFill>
                    <a:srgbClr val="000000"/>
                  </a:solidFill>
                  <a:ea typeface="幼圆" pitchFamily="49" charset="-122"/>
                  <a:sym typeface="Wingdings" pitchFamily="2" charset="2"/>
                </a:endParaRPr>
              </a:p>
            </p:txBody>
          </p:sp>
        </p:grpSp>
        <p:sp>
          <p:nvSpPr>
            <p:cNvPr id="7189" name="Text Box 51">
              <a:extLst>
                <a:ext uri="{FF2B5EF4-FFF2-40B4-BE49-F238E27FC236}">
                  <a16:creationId xmlns:a16="http://schemas.microsoft.com/office/drawing/2014/main" id="{1BDD359A-CC84-1E02-4400-B6B6D08B99C5}"/>
                </a:ext>
              </a:extLst>
            </p:cNvPr>
            <p:cNvSpPr txBox="1">
              <a:spLocks noChangeArrowheads="1"/>
            </p:cNvSpPr>
            <p:nvPr/>
          </p:nvSpPr>
          <p:spPr bwMode="auto">
            <a:xfrm>
              <a:off x="612" y="1798"/>
              <a:ext cx="181" cy="30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2000" b="1">
                  <a:solidFill>
                    <a:srgbClr val="000000"/>
                  </a:solidFill>
                  <a:latin typeface="幼圆" pitchFamily="49" charset="-122"/>
                  <a:ea typeface="幼圆" pitchFamily="49" charset="-122"/>
                </a:rPr>
                <a:t>3</a:t>
              </a:r>
            </a:p>
          </p:txBody>
        </p:sp>
      </p:grpSp>
      <p:grpSp>
        <p:nvGrpSpPr>
          <p:cNvPr id="70708" name="Group 52">
            <a:extLst>
              <a:ext uri="{FF2B5EF4-FFF2-40B4-BE49-F238E27FC236}">
                <a16:creationId xmlns:a16="http://schemas.microsoft.com/office/drawing/2014/main" id="{2F4A96AC-8441-4D38-7245-4341655BEEF5}"/>
              </a:ext>
            </a:extLst>
          </p:cNvPr>
          <p:cNvGrpSpPr>
            <a:grpSpLocks/>
          </p:cNvGrpSpPr>
          <p:nvPr/>
        </p:nvGrpSpPr>
        <p:grpSpPr bwMode="auto">
          <a:xfrm>
            <a:off x="827088" y="4508500"/>
            <a:ext cx="7705725" cy="1008063"/>
            <a:chOff x="521" y="2523"/>
            <a:chExt cx="4854" cy="635"/>
          </a:xfrm>
        </p:grpSpPr>
        <p:grpSp>
          <p:nvGrpSpPr>
            <p:cNvPr id="7183" name="Group 53">
              <a:extLst>
                <a:ext uri="{FF2B5EF4-FFF2-40B4-BE49-F238E27FC236}">
                  <a16:creationId xmlns:a16="http://schemas.microsoft.com/office/drawing/2014/main" id="{2BA183C9-2345-70F7-301D-0D297806CA94}"/>
                </a:ext>
              </a:extLst>
            </p:cNvPr>
            <p:cNvGrpSpPr>
              <a:grpSpLocks/>
            </p:cNvGrpSpPr>
            <p:nvPr/>
          </p:nvGrpSpPr>
          <p:grpSpPr bwMode="auto">
            <a:xfrm>
              <a:off x="521" y="2523"/>
              <a:ext cx="4854" cy="635"/>
              <a:chOff x="665" y="1298"/>
              <a:chExt cx="4854" cy="635"/>
            </a:xfrm>
          </p:grpSpPr>
          <p:sp>
            <p:nvSpPr>
              <p:cNvPr id="7185" name="AutoShape 54">
                <a:extLst>
                  <a:ext uri="{FF2B5EF4-FFF2-40B4-BE49-F238E27FC236}">
                    <a16:creationId xmlns:a16="http://schemas.microsoft.com/office/drawing/2014/main" id="{4F943C17-16CF-2A64-AD72-3B05D46098CF}"/>
                  </a:ext>
                </a:extLst>
              </p:cNvPr>
              <p:cNvSpPr>
                <a:spLocks noChangeArrowheads="1"/>
              </p:cNvSpPr>
              <p:nvPr/>
            </p:nvSpPr>
            <p:spPr bwMode="auto">
              <a:xfrm>
                <a:off x="804" y="1302"/>
                <a:ext cx="4715" cy="631"/>
              </a:xfrm>
              <a:prstGeom prst="roundRect">
                <a:avLst>
                  <a:gd name="adj" fmla="val 13745"/>
                </a:avLst>
              </a:prstGeom>
              <a:gradFill rotWithShape="1">
                <a:gsLst>
                  <a:gs pos="0">
                    <a:srgbClr val="EAEAEA"/>
                  </a:gs>
                  <a:gs pos="50000">
                    <a:srgbClr val="FCFCFC"/>
                  </a:gs>
                  <a:gs pos="100000">
                    <a:srgbClr val="EAEAEA"/>
                  </a:gs>
                </a:gsLst>
                <a:lin ang="5400000" scaled="1"/>
              </a:gra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7186" name="Rectangle 55">
                <a:extLst>
                  <a:ext uri="{FF2B5EF4-FFF2-40B4-BE49-F238E27FC236}">
                    <a16:creationId xmlns:a16="http://schemas.microsoft.com/office/drawing/2014/main" id="{AB20F561-A647-9754-E759-3F1D9291E3FB}"/>
                  </a:ext>
                </a:extLst>
              </p:cNvPr>
              <p:cNvSpPr>
                <a:spLocks noChangeArrowheads="1"/>
              </p:cNvSpPr>
              <p:nvPr/>
            </p:nvSpPr>
            <p:spPr bwMode="gray">
              <a:xfrm rot="-1980663">
                <a:off x="665" y="1298"/>
                <a:ext cx="85" cy="363"/>
              </a:xfrm>
              <a:prstGeom prst="rect">
                <a:avLst/>
              </a:prstGeom>
              <a:solidFill>
                <a:srgbClr val="BBE0E3"/>
              </a:soli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rgbClr val="BBE0E3"/>
                </a:extrusionClr>
                <a:contourClr>
                  <a:srgbClr val="BBE0E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zh-CN" sz="2000">
                  <a:solidFill>
                    <a:schemeClr val="tx1"/>
                  </a:solidFill>
                  <a:ea typeface="宋体" panose="02010600030101010101" pitchFamily="2" charset="-122"/>
                </a:endParaRPr>
              </a:p>
            </p:txBody>
          </p:sp>
          <p:sp>
            <p:nvSpPr>
              <p:cNvPr id="7187" name="Rectangle 56">
                <a:extLst>
                  <a:ext uri="{FF2B5EF4-FFF2-40B4-BE49-F238E27FC236}">
                    <a16:creationId xmlns:a16="http://schemas.microsoft.com/office/drawing/2014/main" id="{FFE229F7-4626-1F26-2E7F-79554CE85642}"/>
                  </a:ext>
                </a:extLst>
              </p:cNvPr>
              <p:cNvSpPr>
                <a:spLocks noChangeArrowheads="1"/>
              </p:cNvSpPr>
              <p:nvPr/>
            </p:nvSpPr>
            <p:spPr bwMode="auto">
              <a:xfrm>
                <a:off x="994" y="1370"/>
                <a:ext cx="4354" cy="48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buClrTx/>
                  <a:buSzTx/>
                  <a:buFontTx/>
                  <a:buNone/>
                </a:pPr>
                <a:r>
                  <a:rPr lang="en-US" altLang="zh-CN" sz="2000" b="1" dirty="0">
                    <a:solidFill>
                      <a:srgbClr val="000000"/>
                    </a:solidFill>
                    <a:ea typeface="幼圆" pitchFamily="49" charset="-122"/>
                  </a:rPr>
                  <a:t>     </a:t>
                </a:r>
                <a:r>
                  <a:rPr lang="zh-CN" altLang="en-US" sz="2000" b="1" dirty="0">
                    <a:solidFill>
                      <a:srgbClr val="000000"/>
                    </a:solidFill>
                    <a:ea typeface="幼圆" pitchFamily="49" charset="-122"/>
                  </a:rPr>
                  <a:t>现有法人具有为项目进行融资和承担全部融资责任的</a:t>
                </a:r>
                <a:r>
                  <a:rPr lang="zh-CN" altLang="en-US" sz="2000" b="1" dirty="0">
                    <a:solidFill>
                      <a:srgbClr val="908F17"/>
                    </a:solidFill>
                    <a:ea typeface="幼圆" pitchFamily="49" charset="-122"/>
                  </a:rPr>
                  <a:t>经济实力</a:t>
                </a:r>
                <a:endParaRPr lang="zh-CN" altLang="en-US" sz="2000" b="1" dirty="0">
                  <a:solidFill>
                    <a:srgbClr val="908F17"/>
                  </a:solidFill>
                  <a:ea typeface="幼圆" pitchFamily="49" charset="-122"/>
                  <a:sym typeface="Wingdings" pitchFamily="2" charset="2"/>
                </a:endParaRPr>
              </a:p>
            </p:txBody>
          </p:sp>
        </p:grpSp>
        <p:sp>
          <p:nvSpPr>
            <p:cNvPr id="7184" name="Text Box 57">
              <a:extLst>
                <a:ext uri="{FF2B5EF4-FFF2-40B4-BE49-F238E27FC236}">
                  <a16:creationId xmlns:a16="http://schemas.microsoft.com/office/drawing/2014/main" id="{8E806A53-7ABD-7758-C230-87730E823931}"/>
                </a:ext>
              </a:extLst>
            </p:cNvPr>
            <p:cNvSpPr txBox="1">
              <a:spLocks noChangeArrowheads="1"/>
            </p:cNvSpPr>
            <p:nvPr/>
          </p:nvSpPr>
          <p:spPr bwMode="auto">
            <a:xfrm>
              <a:off x="612" y="2568"/>
              <a:ext cx="181" cy="2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2000" b="1">
                  <a:solidFill>
                    <a:srgbClr val="000000"/>
                  </a:solidFill>
                  <a:latin typeface="幼圆" pitchFamily="49" charset="-122"/>
                  <a:ea typeface="幼圆" pitchFamily="49" charset="-122"/>
                </a:rPr>
                <a:t>4</a:t>
              </a:r>
            </a:p>
          </p:txBody>
        </p:sp>
      </p:grpSp>
      <p:grpSp>
        <p:nvGrpSpPr>
          <p:cNvPr id="70714" name="Group 58">
            <a:extLst>
              <a:ext uri="{FF2B5EF4-FFF2-40B4-BE49-F238E27FC236}">
                <a16:creationId xmlns:a16="http://schemas.microsoft.com/office/drawing/2014/main" id="{9F9DC559-047C-F9FD-ECB9-94C1915C061C}"/>
              </a:ext>
            </a:extLst>
          </p:cNvPr>
          <p:cNvGrpSpPr>
            <a:grpSpLocks/>
          </p:cNvGrpSpPr>
          <p:nvPr/>
        </p:nvGrpSpPr>
        <p:grpSpPr bwMode="auto">
          <a:xfrm>
            <a:off x="827088" y="5589588"/>
            <a:ext cx="7705725" cy="1008062"/>
            <a:chOff x="520" y="3158"/>
            <a:chExt cx="4854" cy="635"/>
          </a:xfrm>
        </p:grpSpPr>
        <p:grpSp>
          <p:nvGrpSpPr>
            <p:cNvPr id="7178" name="Group 59">
              <a:extLst>
                <a:ext uri="{FF2B5EF4-FFF2-40B4-BE49-F238E27FC236}">
                  <a16:creationId xmlns:a16="http://schemas.microsoft.com/office/drawing/2014/main" id="{D85EA760-9FDC-9328-8935-A908E65E1B7A}"/>
                </a:ext>
              </a:extLst>
            </p:cNvPr>
            <p:cNvGrpSpPr>
              <a:grpSpLocks/>
            </p:cNvGrpSpPr>
            <p:nvPr/>
          </p:nvGrpSpPr>
          <p:grpSpPr bwMode="auto">
            <a:xfrm>
              <a:off x="520" y="3158"/>
              <a:ext cx="4854" cy="635"/>
              <a:chOff x="665" y="1298"/>
              <a:chExt cx="4854" cy="635"/>
            </a:xfrm>
          </p:grpSpPr>
          <p:sp>
            <p:nvSpPr>
              <p:cNvPr id="7180" name="AutoShape 60">
                <a:extLst>
                  <a:ext uri="{FF2B5EF4-FFF2-40B4-BE49-F238E27FC236}">
                    <a16:creationId xmlns:a16="http://schemas.microsoft.com/office/drawing/2014/main" id="{596FE0D7-151D-57F9-9B64-4B02BA82917C}"/>
                  </a:ext>
                </a:extLst>
              </p:cNvPr>
              <p:cNvSpPr>
                <a:spLocks noChangeArrowheads="1"/>
              </p:cNvSpPr>
              <p:nvPr/>
            </p:nvSpPr>
            <p:spPr bwMode="auto">
              <a:xfrm>
                <a:off x="804" y="1302"/>
                <a:ext cx="4715" cy="631"/>
              </a:xfrm>
              <a:prstGeom prst="roundRect">
                <a:avLst>
                  <a:gd name="adj" fmla="val 13745"/>
                </a:avLst>
              </a:prstGeom>
              <a:gradFill rotWithShape="1">
                <a:gsLst>
                  <a:gs pos="0">
                    <a:srgbClr val="EAEAEA"/>
                  </a:gs>
                  <a:gs pos="50000">
                    <a:srgbClr val="FCFCFC"/>
                  </a:gs>
                  <a:gs pos="100000">
                    <a:srgbClr val="EAEAEA"/>
                  </a:gs>
                </a:gsLst>
                <a:lin ang="5400000" scaled="1"/>
              </a:gra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7181" name="Rectangle 61">
                <a:extLst>
                  <a:ext uri="{FF2B5EF4-FFF2-40B4-BE49-F238E27FC236}">
                    <a16:creationId xmlns:a16="http://schemas.microsoft.com/office/drawing/2014/main" id="{943D9944-E1DB-E954-5AD3-E750C1A3DC7B}"/>
                  </a:ext>
                </a:extLst>
              </p:cNvPr>
              <p:cNvSpPr>
                <a:spLocks noChangeArrowheads="1"/>
              </p:cNvSpPr>
              <p:nvPr/>
            </p:nvSpPr>
            <p:spPr bwMode="gray">
              <a:xfrm rot="-1980663">
                <a:off x="665" y="1298"/>
                <a:ext cx="85" cy="363"/>
              </a:xfrm>
              <a:prstGeom prst="rect">
                <a:avLst/>
              </a:prstGeom>
              <a:solidFill>
                <a:srgbClr val="BBE0E3"/>
              </a:soli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rgbClr val="BBE0E3"/>
                </a:extrusionClr>
                <a:contourClr>
                  <a:srgbClr val="BBE0E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zh-CN" sz="2000">
                  <a:solidFill>
                    <a:schemeClr val="tx1"/>
                  </a:solidFill>
                  <a:ea typeface="宋体" panose="02010600030101010101" pitchFamily="2" charset="-122"/>
                </a:endParaRPr>
              </a:p>
            </p:txBody>
          </p:sp>
          <p:sp>
            <p:nvSpPr>
              <p:cNvPr id="7182" name="Rectangle 62">
                <a:extLst>
                  <a:ext uri="{FF2B5EF4-FFF2-40B4-BE49-F238E27FC236}">
                    <a16:creationId xmlns:a16="http://schemas.microsoft.com/office/drawing/2014/main" id="{2355F3DA-B7A7-C07D-C82D-5EF2023C1367}"/>
                  </a:ext>
                </a:extLst>
              </p:cNvPr>
              <p:cNvSpPr>
                <a:spLocks noChangeArrowheads="1"/>
              </p:cNvSpPr>
              <p:nvPr/>
            </p:nvSpPr>
            <p:spPr bwMode="auto">
              <a:xfrm>
                <a:off x="994" y="1370"/>
                <a:ext cx="4354" cy="48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5000"/>
                  </a:lnSpc>
                  <a:buClrTx/>
                  <a:buSzTx/>
                  <a:buFontTx/>
                  <a:buNone/>
                </a:pPr>
                <a:r>
                  <a:rPr lang="en-US" altLang="zh-CN" sz="2000" b="1" dirty="0">
                    <a:solidFill>
                      <a:srgbClr val="000000"/>
                    </a:solidFill>
                    <a:ea typeface="幼圆" pitchFamily="49" charset="-122"/>
                  </a:rPr>
                  <a:t>     </a:t>
                </a:r>
                <a:r>
                  <a:rPr lang="zh-CN" altLang="en-US" sz="2000" b="1" dirty="0">
                    <a:solidFill>
                      <a:srgbClr val="000000"/>
                    </a:solidFill>
                    <a:ea typeface="幼圆" pitchFamily="49" charset="-122"/>
                  </a:rPr>
                  <a:t>项目盈利能力较差，但项目对整个企业的持续发展具有重要作用，需要</a:t>
                </a:r>
                <a:r>
                  <a:rPr lang="zh-CN" altLang="en-US" sz="2000" b="1" dirty="0">
                    <a:solidFill>
                      <a:srgbClr val="908F17"/>
                    </a:solidFill>
                    <a:ea typeface="幼圆" pitchFamily="49" charset="-122"/>
                  </a:rPr>
                  <a:t>利用既有法人的整体资信获得债务资金</a:t>
                </a:r>
                <a:r>
                  <a:rPr lang="zh-CN" altLang="en-US" sz="2000" b="1" dirty="0">
                    <a:solidFill>
                      <a:srgbClr val="000000"/>
                    </a:solidFill>
                    <a:ea typeface="幼圆" pitchFamily="49" charset="-122"/>
                  </a:rPr>
                  <a:t>。</a:t>
                </a:r>
                <a:endParaRPr lang="zh-CN" altLang="en-US" sz="2000" b="1" dirty="0">
                  <a:solidFill>
                    <a:srgbClr val="000000"/>
                  </a:solidFill>
                  <a:ea typeface="幼圆" pitchFamily="49" charset="-122"/>
                  <a:sym typeface="Wingdings" pitchFamily="2" charset="2"/>
                </a:endParaRPr>
              </a:p>
            </p:txBody>
          </p:sp>
        </p:grpSp>
        <p:sp>
          <p:nvSpPr>
            <p:cNvPr id="7179" name="Text Box 63">
              <a:extLst>
                <a:ext uri="{FF2B5EF4-FFF2-40B4-BE49-F238E27FC236}">
                  <a16:creationId xmlns:a16="http://schemas.microsoft.com/office/drawing/2014/main" id="{C7BBE660-93AB-6298-95D5-C36DA0CBDB5C}"/>
                </a:ext>
              </a:extLst>
            </p:cNvPr>
            <p:cNvSpPr txBox="1">
              <a:spLocks noChangeArrowheads="1"/>
            </p:cNvSpPr>
            <p:nvPr/>
          </p:nvSpPr>
          <p:spPr bwMode="auto">
            <a:xfrm>
              <a:off x="612" y="3203"/>
              <a:ext cx="181" cy="2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2000" b="1">
                  <a:solidFill>
                    <a:srgbClr val="000000"/>
                  </a:solidFill>
                  <a:latin typeface="幼圆" pitchFamily="49" charset="-122"/>
                  <a:ea typeface="幼圆" pitchFamily="49" charset="-122"/>
                </a:rPr>
                <a:t>5</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70671"/>
                                        </p:tgtEl>
                                        <p:attrNameLst>
                                          <p:attrName>style.visibility</p:attrName>
                                        </p:attrNameLst>
                                      </p:cBhvr>
                                      <p:to>
                                        <p:strVal val="visible"/>
                                      </p:to>
                                    </p:set>
                                    <p:animEffect transition="in" filter="slide(fromLeft)">
                                      <p:cBhvr>
                                        <p:cTn id="7" dur="1000"/>
                                        <p:tgtEl>
                                          <p:spTgt spid="706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nodeType="clickEffect">
                                  <p:stCondLst>
                                    <p:cond delay="0"/>
                                  </p:stCondLst>
                                  <p:childTnLst>
                                    <p:set>
                                      <p:cBhvr>
                                        <p:cTn id="11" dur="1" fill="hold">
                                          <p:stCondLst>
                                            <p:cond delay="0"/>
                                          </p:stCondLst>
                                        </p:cTn>
                                        <p:tgtEl>
                                          <p:spTgt spid="70672"/>
                                        </p:tgtEl>
                                        <p:attrNameLst>
                                          <p:attrName>style.visibility</p:attrName>
                                        </p:attrNameLst>
                                      </p:cBhvr>
                                      <p:to>
                                        <p:strVal val="visible"/>
                                      </p:to>
                                    </p:set>
                                    <p:animEffect transition="in" filter="fade">
                                      <p:cBhvr>
                                        <p:cTn id="12" dur="1000"/>
                                        <p:tgtEl>
                                          <p:spTgt spid="70672"/>
                                        </p:tgtEl>
                                      </p:cBhvr>
                                    </p:animEffect>
                                    <p:anim calcmode="lin" valueType="num">
                                      <p:cBhvr>
                                        <p:cTn id="13" dur="1000" fill="hold"/>
                                        <p:tgtEl>
                                          <p:spTgt spid="70672"/>
                                        </p:tgtEl>
                                        <p:attrNameLst>
                                          <p:attrName>ppt_x</p:attrName>
                                        </p:attrNameLst>
                                      </p:cBhvr>
                                      <p:tavLst>
                                        <p:tav tm="0">
                                          <p:val>
                                            <p:strVal val="#ppt_x"/>
                                          </p:val>
                                        </p:tav>
                                        <p:tav tm="100000">
                                          <p:val>
                                            <p:strVal val="#ppt_x"/>
                                          </p:val>
                                        </p:tav>
                                      </p:tavLst>
                                    </p:anim>
                                    <p:anim calcmode="lin" valueType="num">
                                      <p:cBhvr>
                                        <p:cTn id="14" dur="900" decel="100000" fill="hold"/>
                                        <p:tgtEl>
                                          <p:spTgt spid="70672"/>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70672"/>
                                        </p:tgtEl>
                                        <p:attrNameLst>
                                          <p:attrName>ppt_y</p:attrName>
                                        </p:attrNameLst>
                                      </p:cBhvr>
                                      <p:tavLst>
                                        <p:tav tm="0">
                                          <p:val>
                                            <p:strVal val="#ppt_y-.03"/>
                                          </p:val>
                                        </p:tav>
                                        <p:tav tm="100000">
                                          <p:val>
                                            <p:strVal val="#ppt_y"/>
                                          </p:val>
                                        </p:tav>
                                      </p:tavLst>
                                    </p:anim>
                                  </p:childTnLst>
                                </p:cTn>
                              </p:par>
                            </p:childTnLst>
                          </p:cTn>
                        </p:par>
                        <p:par>
                          <p:cTn id="16" fill="hold" nodeType="afterGroup">
                            <p:stCondLst>
                              <p:cond delay="1000"/>
                            </p:stCondLst>
                            <p:childTnLst>
                              <p:par>
                                <p:cTn id="17" presetID="37" presetClass="entr" presetSubtype="0" fill="hold" nodeType="afterEffect">
                                  <p:stCondLst>
                                    <p:cond delay="0"/>
                                  </p:stCondLst>
                                  <p:childTnLst>
                                    <p:set>
                                      <p:cBhvr>
                                        <p:cTn id="18" dur="1" fill="hold">
                                          <p:stCondLst>
                                            <p:cond delay="0"/>
                                          </p:stCondLst>
                                        </p:cTn>
                                        <p:tgtEl>
                                          <p:spTgt spid="70678"/>
                                        </p:tgtEl>
                                        <p:attrNameLst>
                                          <p:attrName>style.visibility</p:attrName>
                                        </p:attrNameLst>
                                      </p:cBhvr>
                                      <p:to>
                                        <p:strVal val="visible"/>
                                      </p:to>
                                    </p:set>
                                    <p:animEffect transition="in" filter="fade">
                                      <p:cBhvr>
                                        <p:cTn id="19" dur="1000"/>
                                        <p:tgtEl>
                                          <p:spTgt spid="70678"/>
                                        </p:tgtEl>
                                      </p:cBhvr>
                                    </p:animEffect>
                                    <p:anim calcmode="lin" valueType="num">
                                      <p:cBhvr>
                                        <p:cTn id="20" dur="1000" fill="hold"/>
                                        <p:tgtEl>
                                          <p:spTgt spid="70678"/>
                                        </p:tgtEl>
                                        <p:attrNameLst>
                                          <p:attrName>ppt_x</p:attrName>
                                        </p:attrNameLst>
                                      </p:cBhvr>
                                      <p:tavLst>
                                        <p:tav tm="0">
                                          <p:val>
                                            <p:strVal val="#ppt_x"/>
                                          </p:val>
                                        </p:tav>
                                        <p:tav tm="100000">
                                          <p:val>
                                            <p:strVal val="#ppt_x"/>
                                          </p:val>
                                        </p:tav>
                                      </p:tavLst>
                                    </p:anim>
                                    <p:anim calcmode="lin" valueType="num">
                                      <p:cBhvr>
                                        <p:cTn id="21" dur="900" decel="100000" fill="hold"/>
                                        <p:tgtEl>
                                          <p:spTgt spid="7067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70678"/>
                                        </p:tgtEl>
                                        <p:attrNameLst>
                                          <p:attrName>ppt_y</p:attrName>
                                        </p:attrNameLst>
                                      </p:cBhvr>
                                      <p:tavLst>
                                        <p:tav tm="0">
                                          <p:val>
                                            <p:strVal val="#ppt_y-.03"/>
                                          </p:val>
                                        </p:tav>
                                        <p:tav tm="100000">
                                          <p:val>
                                            <p:strVal val="#ppt_y"/>
                                          </p:val>
                                        </p:tav>
                                      </p:tavLst>
                                    </p:anim>
                                  </p:childTnLst>
                                </p:cTn>
                              </p:par>
                            </p:childTnLst>
                          </p:cTn>
                        </p:par>
                        <p:par>
                          <p:cTn id="23" fill="hold" nodeType="afterGroup">
                            <p:stCondLst>
                              <p:cond delay="2000"/>
                            </p:stCondLst>
                            <p:childTnLst>
                              <p:par>
                                <p:cTn id="24" presetID="37" presetClass="entr" presetSubtype="0" fill="hold" nodeType="afterEffect">
                                  <p:stCondLst>
                                    <p:cond delay="0"/>
                                  </p:stCondLst>
                                  <p:childTnLst>
                                    <p:set>
                                      <p:cBhvr>
                                        <p:cTn id="25" dur="1" fill="hold">
                                          <p:stCondLst>
                                            <p:cond delay="0"/>
                                          </p:stCondLst>
                                        </p:cTn>
                                        <p:tgtEl>
                                          <p:spTgt spid="70702"/>
                                        </p:tgtEl>
                                        <p:attrNameLst>
                                          <p:attrName>style.visibility</p:attrName>
                                        </p:attrNameLst>
                                      </p:cBhvr>
                                      <p:to>
                                        <p:strVal val="visible"/>
                                      </p:to>
                                    </p:set>
                                    <p:animEffect transition="in" filter="fade">
                                      <p:cBhvr>
                                        <p:cTn id="26" dur="1000"/>
                                        <p:tgtEl>
                                          <p:spTgt spid="70702"/>
                                        </p:tgtEl>
                                      </p:cBhvr>
                                    </p:animEffect>
                                    <p:anim calcmode="lin" valueType="num">
                                      <p:cBhvr>
                                        <p:cTn id="27" dur="1000" fill="hold"/>
                                        <p:tgtEl>
                                          <p:spTgt spid="70702"/>
                                        </p:tgtEl>
                                        <p:attrNameLst>
                                          <p:attrName>ppt_x</p:attrName>
                                        </p:attrNameLst>
                                      </p:cBhvr>
                                      <p:tavLst>
                                        <p:tav tm="0">
                                          <p:val>
                                            <p:strVal val="#ppt_x"/>
                                          </p:val>
                                        </p:tav>
                                        <p:tav tm="100000">
                                          <p:val>
                                            <p:strVal val="#ppt_x"/>
                                          </p:val>
                                        </p:tav>
                                      </p:tavLst>
                                    </p:anim>
                                    <p:anim calcmode="lin" valueType="num">
                                      <p:cBhvr>
                                        <p:cTn id="28" dur="900" decel="100000" fill="hold"/>
                                        <p:tgtEl>
                                          <p:spTgt spid="70702"/>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70702"/>
                                        </p:tgtEl>
                                        <p:attrNameLst>
                                          <p:attrName>ppt_y</p:attrName>
                                        </p:attrNameLst>
                                      </p:cBhvr>
                                      <p:tavLst>
                                        <p:tav tm="0">
                                          <p:val>
                                            <p:strVal val="#ppt_y-.03"/>
                                          </p:val>
                                        </p:tav>
                                        <p:tav tm="100000">
                                          <p:val>
                                            <p:strVal val="#ppt_y"/>
                                          </p:val>
                                        </p:tav>
                                      </p:tavLst>
                                    </p:anim>
                                  </p:childTnLst>
                                </p:cTn>
                              </p:par>
                            </p:childTnLst>
                          </p:cTn>
                        </p:par>
                        <p:par>
                          <p:cTn id="30" fill="hold" nodeType="afterGroup">
                            <p:stCondLst>
                              <p:cond delay="3000"/>
                            </p:stCondLst>
                            <p:childTnLst>
                              <p:par>
                                <p:cTn id="31" presetID="37" presetClass="entr" presetSubtype="0" fill="hold" nodeType="afterEffect">
                                  <p:stCondLst>
                                    <p:cond delay="0"/>
                                  </p:stCondLst>
                                  <p:childTnLst>
                                    <p:set>
                                      <p:cBhvr>
                                        <p:cTn id="32" dur="1" fill="hold">
                                          <p:stCondLst>
                                            <p:cond delay="0"/>
                                          </p:stCondLst>
                                        </p:cTn>
                                        <p:tgtEl>
                                          <p:spTgt spid="70708"/>
                                        </p:tgtEl>
                                        <p:attrNameLst>
                                          <p:attrName>style.visibility</p:attrName>
                                        </p:attrNameLst>
                                      </p:cBhvr>
                                      <p:to>
                                        <p:strVal val="visible"/>
                                      </p:to>
                                    </p:set>
                                    <p:animEffect transition="in" filter="fade">
                                      <p:cBhvr>
                                        <p:cTn id="33" dur="1000"/>
                                        <p:tgtEl>
                                          <p:spTgt spid="70708"/>
                                        </p:tgtEl>
                                      </p:cBhvr>
                                    </p:animEffect>
                                    <p:anim calcmode="lin" valueType="num">
                                      <p:cBhvr>
                                        <p:cTn id="34" dur="1000" fill="hold"/>
                                        <p:tgtEl>
                                          <p:spTgt spid="70708"/>
                                        </p:tgtEl>
                                        <p:attrNameLst>
                                          <p:attrName>ppt_x</p:attrName>
                                        </p:attrNameLst>
                                      </p:cBhvr>
                                      <p:tavLst>
                                        <p:tav tm="0">
                                          <p:val>
                                            <p:strVal val="#ppt_x"/>
                                          </p:val>
                                        </p:tav>
                                        <p:tav tm="100000">
                                          <p:val>
                                            <p:strVal val="#ppt_x"/>
                                          </p:val>
                                        </p:tav>
                                      </p:tavLst>
                                    </p:anim>
                                    <p:anim calcmode="lin" valueType="num">
                                      <p:cBhvr>
                                        <p:cTn id="35" dur="900" decel="100000" fill="hold"/>
                                        <p:tgtEl>
                                          <p:spTgt spid="70708"/>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70708"/>
                                        </p:tgtEl>
                                        <p:attrNameLst>
                                          <p:attrName>ppt_y</p:attrName>
                                        </p:attrNameLst>
                                      </p:cBhvr>
                                      <p:tavLst>
                                        <p:tav tm="0">
                                          <p:val>
                                            <p:strVal val="#ppt_y-.03"/>
                                          </p:val>
                                        </p:tav>
                                        <p:tav tm="100000">
                                          <p:val>
                                            <p:strVal val="#ppt_y"/>
                                          </p:val>
                                        </p:tav>
                                      </p:tavLst>
                                    </p:anim>
                                  </p:childTnLst>
                                </p:cTn>
                              </p:par>
                            </p:childTnLst>
                          </p:cTn>
                        </p:par>
                        <p:par>
                          <p:cTn id="37" fill="hold" nodeType="afterGroup">
                            <p:stCondLst>
                              <p:cond delay="4000"/>
                            </p:stCondLst>
                            <p:childTnLst>
                              <p:par>
                                <p:cTn id="38" presetID="37" presetClass="entr" presetSubtype="0" fill="hold" nodeType="afterEffect">
                                  <p:stCondLst>
                                    <p:cond delay="0"/>
                                  </p:stCondLst>
                                  <p:childTnLst>
                                    <p:set>
                                      <p:cBhvr>
                                        <p:cTn id="39" dur="1" fill="hold">
                                          <p:stCondLst>
                                            <p:cond delay="0"/>
                                          </p:stCondLst>
                                        </p:cTn>
                                        <p:tgtEl>
                                          <p:spTgt spid="70714"/>
                                        </p:tgtEl>
                                        <p:attrNameLst>
                                          <p:attrName>style.visibility</p:attrName>
                                        </p:attrNameLst>
                                      </p:cBhvr>
                                      <p:to>
                                        <p:strVal val="visible"/>
                                      </p:to>
                                    </p:set>
                                    <p:animEffect transition="in" filter="fade">
                                      <p:cBhvr>
                                        <p:cTn id="40" dur="1000"/>
                                        <p:tgtEl>
                                          <p:spTgt spid="70714"/>
                                        </p:tgtEl>
                                      </p:cBhvr>
                                    </p:animEffect>
                                    <p:anim calcmode="lin" valueType="num">
                                      <p:cBhvr>
                                        <p:cTn id="41" dur="1000" fill="hold"/>
                                        <p:tgtEl>
                                          <p:spTgt spid="70714"/>
                                        </p:tgtEl>
                                        <p:attrNameLst>
                                          <p:attrName>ppt_x</p:attrName>
                                        </p:attrNameLst>
                                      </p:cBhvr>
                                      <p:tavLst>
                                        <p:tav tm="0">
                                          <p:val>
                                            <p:strVal val="#ppt_x"/>
                                          </p:val>
                                        </p:tav>
                                        <p:tav tm="100000">
                                          <p:val>
                                            <p:strVal val="#ppt_x"/>
                                          </p:val>
                                        </p:tav>
                                      </p:tavLst>
                                    </p:anim>
                                    <p:anim calcmode="lin" valueType="num">
                                      <p:cBhvr>
                                        <p:cTn id="42" dur="900" decel="100000" fill="hold"/>
                                        <p:tgtEl>
                                          <p:spTgt spid="70714"/>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707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7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a:extLst>
              <a:ext uri="{FF2B5EF4-FFF2-40B4-BE49-F238E27FC236}">
                <a16:creationId xmlns:a16="http://schemas.microsoft.com/office/drawing/2014/main" id="{17165FC7-FFCB-F51B-7D67-FF954CB50C0E}"/>
              </a:ext>
            </a:extLst>
          </p:cNvPr>
          <p:cNvSpPr>
            <a:spLocks noGrp="1"/>
          </p:cNvSpPr>
          <p:nvPr>
            <p:ph type="sldNum" sz="quarter" idx="10"/>
          </p:nvPr>
        </p:nvSpPr>
        <p:spPr>
          <a:xfrm>
            <a:off x="3530600" y="6427788"/>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43B786-6988-3F4B-ACD6-C562F7337E6E}" type="slidenum">
              <a:rPr kumimoji="0" lang="en-US" altLang="zh-CN" sz="1000" smtClean="0">
                <a:solidFill>
                  <a:schemeClr val="bg2"/>
                </a:solidFill>
                <a:ea typeface="华文行楷" panose="02010800040101010101" pitchFamily="2" charset="-122"/>
              </a:rPr>
              <a:pPr>
                <a:spcBef>
                  <a:spcPct val="0"/>
                </a:spcBef>
                <a:buClrTx/>
                <a:buSzTx/>
                <a:buFontTx/>
                <a:buNone/>
              </a:pPr>
              <a:t>30</a:t>
            </a:fld>
            <a:endParaRPr kumimoji="0" lang="en-US" altLang="zh-CN" sz="1000">
              <a:solidFill>
                <a:schemeClr val="bg2"/>
              </a:solidFill>
              <a:ea typeface="华文行楷" panose="02010800040101010101" pitchFamily="2" charset="-122"/>
            </a:endParaRPr>
          </a:p>
        </p:txBody>
      </p:sp>
      <p:sp>
        <p:nvSpPr>
          <p:cNvPr id="29699" name="Rectangle 2">
            <a:extLst>
              <a:ext uri="{FF2B5EF4-FFF2-40B4-BE49-F238E27FC236}">
                <a16:creationId xmlns:a16="http://schemas.microsoft.com/office/drawing/2014/main" id="{D7944531-84FD-462B-71A0-73DFD0032D61}"/>
              </a:ext>
            </a:extLst>
          </p:cNvPr>
          <p:cNvSpPr>
            <a:spLocks noGrp="1" noChangeArrowheads="1"/>
          </p:cNvSpPr>
          <p:nvPr>
            <p:ph type="title"/>
          </p:nvPr>
        </p:nvSpPr>
        <p:spPr/>
        <p:txBody>
          <a:bodyPr/>
          <a:lstStyle/>
          <a:p>
            <a:pPr eaLnBrk="1" hangingPunct="1"/>
            <a:r>
              <a:rPr lang="zh-CN" altLang="en-US"/>
              <a:t>项目融资</a:t>
            </a:r>
          </a:p>
        </p:txBody>
      </p:sp>
      <p:sp>
        <p:nvSpPr>
          <p:cNvPr id="125955" name="Rectangle 3">
            <a:extLst>
              <a:ext uri="{FF2B5EF4-FFF2-40B4-BE49-F238E27FC236}">
                <a16:creationId xmlns:a16="http://schemas.microsoft.com/office/drawing/2014/main" id="{F3EA47AC-FE6E-6867-AC94-7F52CAF703FA}"/>
              </a:ext>
            </a:extLst>
          </p:cNvPr>
          <p:cNvSpPr>
            <a:spLocks noChangeArrowheads="1"/>
          </p:cNvSpPr>
          <p:nvPr/>
        </p:nvSpPr>
        <p:spPr bwMode="auto">
          <a:xfrm>
            <a:off x="468313" y="2349500"/>
            <a:ext cx="78486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105000"/>
              </a:lnSpc>
              <a:spcBef>
                <a:spcPct val="30000"/>
              </a:spcBef>
              <a:buClr>
                <a:srgbClr val="036D7B"/>
              </a:buClr>
              <a:buSzPct val="70000"/>
            </a:pPr>
            <a:r>
              <a:rPr kumimoji="0" lang="en-US" altLang="zh-CN" sz="2000" b="1">
                <a:latin typeface="宋体" panose="02010600030101010101" pitchFamily="2" charset="-122"/>
                <a:ea typeface="宋体" panose="02010600030101010101" pitchFamily="2" charset="-122"/>
              </a:rPr>
              <a:t>      </a:t>
            </a:r>
            <a:endParaRPr kumimoji="0" lang="zh-CN" altLang="en-US" sz="2000" b="1">
              <a:solidFill>
                <a:schemeClr val="tx1"/>
              </a:solidFill>
              <a:latin typeface="宋体" panose="02010600030101010101" pitchFamily="2" charset="-122"/>
              <a:ea typeface="宋体" panose="02010600030101010101" pitchFamily="2" charset="-122"/>
            </a:endParaRPr>
          </a:p>
        </p:txBody>
      </p:sp>
      <p:sp>
        <p:nvSpPr>
          <p:cNvPr id="125956" name="Rectangle 4">
            <a:extLst>
              <a:ext uri="{FF2B5EF4-FFF2-40B4-BE49-F238E27FC236}">
                <a16:creationId xmlns:a16="http://schemas.microsoft.com/office/drawing/2014/main" id="{BAFCF083-1816-4833-2675-9B5D8A137ACD}"/>
              </a:ext>
            </a:extLst>
          </p:cNvPr>
          <p:cNvSpPr>
            <a:spLocks noChangeArrowheads="1"/>
          </p:cNvSpPr>
          <p:nvPr/>
        </p:nvSpPr>
        <p:spPr bwMode="auto">
          <a:xfrm>
            <a:off x="755650" y="1773238"/>
            <a:ext cx="331470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itchFamily="2" charset="2"/>
              <a:buChar char="l"/>
            </a:pPr>
            <a:r>
              <a:rPr kumimoji="0" lang="zh-CN" altLang="en-US" sz="2400" b="1">
                <a:solidFill>
                  <a:schemeClr val="tx1"/>
                </a:solidFill>
                <a:latin typeface="幼圆" pitchFamily="49" charset="-122"/>
                <a:ea typeface="幼圆" pitchFamily="49" charset="-122"/>
              </a:rPr>
              <a:t>物有所值的事前评估</a:t>
            </a:r>
          </a:p>
        </p:txBody>
      </p:sp>
      <p:sp>
        <p:nvSpPr>
          <p:cNvPr id="125957" name="Text Box 5">
            <a:extLst>
              <a:ext uri="{FF2B5EF4-FFF2-40B4-BE49-F238E27FC236}">
                <a16:creationId xmlns:a16="http://schemas.microsoft.com/office/drawing/2014/main" id="{EE36F283-0478-E31E-47AD-0F584C60737B}"/>
              </a:ext>
            </a:extLst>
          </p:cNvPr>
          <p:cNvSpPr txBox="1">
            <a:spLocks noChangeArrowheads="1"/>
          </p:cNvSpPr>
          <p:nvPr/>
        </p:nvSpPr>
        <p:spPr bwMode="auto">
          <a:xfrm>
            <a:off x="798513" y="2374900"/>
            <a:ext cx="784860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tx1"/>
              </a:buClr>
              <a:buSzPct val="70000"/>
              <a:buFont typeface="Wingdings" pitchFamily="2" charset="2"/>
              <a:buChar char="l"/>
            </a:pPr>
            <a:r>
              <a:rPr kumimoji="0" lang="en-US" altLang="zh-CN" sz="2400" b="1">
                <a:solidFill>
                  <a:schemeClr val="tx1"/>
                </a:solidFill>
                <a:latin typeface="幼圆" pitchFamily="49" charset="-122"/>
                <a:ea typeface="幼圆" pitchFamily="49" charset="-122"/>
              </a:rPr>
              <a:t> </a:t>
            </a:r>
            <a:r>
              <a:rPr kumimoji="0" lang="zh-CN" altLang="en-US" sz="2400" b="1">
                <a:solidFill>
                  <a:schemeClr val="tx1"/>
                </a:solidFill>
                <a:latin typeface="幼圆" pitchFamily="49" charset="-122"/>
                <a:ea typeface="幼圆" pitchFamily="49" charset="-122"/>
              </a:rPr>
              <a:t>按质交付的监督管理</a:t>
            </a:r>
            <a:endParaRPr kumimoji="0" lang="en-US" altLang="zh-CN" sz="2400" b="1">
              <a:solidFill>
                <a:schemeClr val="tx1"/>
              </a:solidFill>
              <a:latin typeface="幼圆" pitchFamily="49" charset="-122"/>
              <a:ea typeface="幼圆" pitchFamily="49" charset="-122"/>
            </a:endParaRPr>
          </a:p>
        </p:txBody>
      </p:sp>
      <p:sp>
        <p:nvSpPr>
          <p:cNvPr id="2" name="Rectangle 21">
            <a:extLst>
              <a:ext uri="{FF2B5EF4-FFF2-40B4-BE49-F238E27FC236}">
                <a16:creationId xmlns:a16="http://schemas.microsoft.com/office/drawing/2014/main" id="{96700CCC-623C-3800-59EA-8B55BE193BBA}"/>
              </a:ext>
            </a:extLst>
          </p:cNvPr>
          <p:cNvSpPr>
            <a:spLocks noChangeArrowheads="1"/>
          </p:cNvSpPr>
          <p:nvPr/>
        </p:nvSpPr>
        <p:spPr bwMode="auto">
          <a:xfrm>
            <a:off x="755650" y="1052513"/>
            <a:ext cx="59769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541338" algn="l"/>
              </a:tabLst>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rgbClr val="FF3300"/>
              </a:buClr>
            </a:pPr>
            <a:r>
              <a:rPr lang="zh-CN" altLang="en-US">
                <a:latin typeface="隶书" pitchFamily="49" charset="-122"/>
              </a:rPr>
              <a:t>三、应用</a:t>
            </a:r>
            <a:r>
              <a:rPr lang="en-US" altLang="zh-CN">
                <a:latin typeface="隶书" pitchFamily="49" charset="-122"/>
              </a:rPr>
              <a:t>PPP</a:t>
            </a:r>
            <a:r>
              <a:rPr lang="zh-CN" altLang="en-US">
                <a:latin typeface="隶书" pitchFamily="49" charset="-122"/>
              </a:rPr>
              <a:t>模式所需的条件</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45">
                                          <p:stCondLst>
                                            <p:cond delay="0"/>
                                          </p:stCondLst>
                                        </p:cTn>
                                        <p:tgtEl>
                                          <p:spTgt spid="2"/>
                                        </p:tgtEl>
                                      </p:cBhvr>
                                    </p:animEffect>
                                    <p:anim calcmode="lin" valueType="num">
                                      <p:cBhvr>
                                        <p:cTn id="8" dur="456"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2"/>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2"/>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2"/>
                                        </p:tgtEl>
                                        <p:attrNameLst>
                                          <p:attrName>ppt_y</p:attrName>
                                        </p:attrNameLst>
                                      </p:cBhvr>
                                      <p:tavLst>
                                        <p:tav tm="0" fmla="#ppt_y-sin(pi*$)/81">
                                          <p:val>
                                            <p:fltVal val="0"/>
                                          </p:val>
                                        </p:tav>
                                        <p:tav tm="100000">
                                          <p:val>
                                            <p:fltVal val="1"/>
                                          </p:val>
                                        </p:tav>
                                      </p:tavLst>
                                    </p:anim>
                                    <p:animScale>
                                      <p:cBhvr>
                                        <p:cTn id="13" dur="7">
                                          <p:stCondLst>
                                            <p:cond delay="162"/>
                                          </p:stCondLst>
                                        </p:cTn>
                                        <p:tgtEl>
                                          <p:spTgt spid="2"/>
                                        </p:tgtEl>
                                      </p:cBhvr>
                                      <p:to x="100000" y="60000"/>
                                    </p:animScale>
                                    <p:animScale>
                                      <p:cBhvr>
                                        <p:cTn id="14" dur="41" decel="50000">
                                          <p:stCondLst>
                                            <p:cond delay="169"/>
                                          </p:stCondLst>
                                        </p:cTn>
                                        <p:tgtEl>
                                          <p:spTgt spid="2"/>
                                        </p:tgtEl>
                                      </p:cBhvr>
                                      <p:to x="100000" y="100000"/>
                                    </p:animScale>
                                    <p:animScale>
                                      <p:cBhvr>
                                        <p:cTn id="15" dur="7">
                                          <p:stCondLst>
                                            <p:cond delay="328"/>
                                          </p:stCondLst>
                                        </p:cTn>
                                        <p:tgtEl>
                                          <p:spTgt spid="2"/>
                                        </p:tgtEl>
                                      </p:cBhvr>
                                      <p:to x="100000" y="80000"/>
                                    </p:animScale>
                                    <p:animScale>
                                      <p:cBhvr>
                                        <p:cTn id="16" dur="41" decel="50000">
                                          <p:stCondLst>
                                            <p:cond delay="335"/>
                                          </p:stCondLst>
                                        </p:cTn>
                                        <p:tgtEl>
                                          <p:spTgt spid="2"/>
                                        </p:tgtEl>
                                      </p:cBhvr>
                                      <p:to x="100000" y="100000"/>
                                    </p:animScale>
                                    <p:animScale>
                                      <p:cBhvr>
                                        <p:cTn id="17" dur="7">
                                          <p:stCondLst>
                                            <p:cond delay="410"/>
                                          </p:stCondLst>
                                        </p:cTn>
                                        <p:tgtEl>
                                          <p:spTgt spid="2"/>
                                        </p:tgtEl>
                                      </p:cBhvr>
                                      <p:to x="100000" y="90000"/>
                                    </p:animScale>
                                    <p:animScale>
                                      <p:cBhvr>
                                        <p:cTn id="18" dur="41" decel="50000">
                                          <p:stCondLst>
                                            <p:cond delay="417"/>
                                          </p:stCondLst>
                                        </p:cTn>
                                        <p:tgtEl>
                                          <p:spTgt spid="2"/>
                                        </p:tgtEl>
                                      </p:cBhvr>
                                      <p:to x="100000" y="100000"/>
                                    </p:animScale>
                                    <p:animScale>
                                      <p:cBhvr>
                                        <p:cTn id="19" dur="7">
                                          <p:stCondLst>
                                            <p:cond delay="452"/>
                                          </p:stCondLst>
                                        </p:cTn>
                                        <p:tgtEl>
                                          <p:spTgt spid="2"/>
                                        </p:tgtEl>
                                      </p:cBhvr>
                                      <p:to x="100000" y="95000"/>
                                    </p:animScale>
                                    <p:animScale>
                                      <p:cBhvr>
                                        <p:cTn id="20" dur="41" decel="50000">
                                          <p:stCondLst>
                                            <p:cond delay="458"/>
                                          </p:stCondLst>
                                        </p:cTn>
                                        <p:tgtEl>
                                          <p:spTgt spid="2"/>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6" fill="hold" nodeType="clickEffect">
                                  <p:stCondLst>
                                    <p:cond delay="0"/>
                                  </p:stCondLst>
                                  <p:childTnLst>
                                    <p:set>
                                      <p:cBhvr>
                                        <p:cTn id="24" dur="1" fill="hold">
                                          <p:stCondLst>
                                            <p:cond delay="0"/>
                                          </p:stCondLst>
                                        </p:cTn>
                                        <p:tgtEl>
                                          <p:spTgt spid="125956">
                                            <p:txEl>
                                              <p:pRg st="0" end="0"/>
                                            </p:txEl>
                                          </p:spTgt>
                                        </p:tgtEl>
                                        <p:attrNameLst>
                                          <p:attrName>style.visibility</p:attrName>
                                        </p:attrNameLst>
                                      </p:cBhvr>
                                      <p:to>
                                        <p:strVal val="visible"/>
                                      </p:to>
                                    </p:set>
                                    <p:animEffect transition="in" filter="barn(inHorizontal)">
                                      <p:cBhvr>
                                        <p:cTn id="25" dur="500"/>
                                        <p:tgtEl>
                                          <p:spTgt spid="125956">
                                            <p:txEl>
                                              <p:pRg st="0" end="0"/>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25955"/>
                                        </p:tgtEl>
                                        <p:attrNameLst>
                                          <p:attrName>style.visibility</p:attrName>
                                        </p:attrNameLst>
                                      </p:cBhvr>
                                      <p:to>
                                        <p:strVal val="visible"/>
                                      </p:to>
                                    </p:set>
                                    <p:animEffect transition="in" filter="wipe(left)">
                                      <p:cBhvr>
                                        <p:cTn id="29" dur="500"/>
                                        <p:tgtEl>
                                          <p:spTgt spid="12595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26" fill="hold" nodeType="clickEffect">
                                  <p:stCondLst>
                                    <p:cond delay="0"/>
                                  </p:stCondLst>
                                  <p:childTnLst>
                                    <p:set>
                                      <p:cBhvr>
                                        <p:cTn id="33" dur="1" fill="hold">
                                          <p:stCondLst>
                                            <p:cond delay="0"/>
                                          </p:stCondLst>
                                        </p:cTn>
                                        <p:tgtEl>
                                          <p:spTgt spid="125957">
                                            <p:txEl>
                                              <p:pRg st="0" end="0"/>
                                            </p:txEl>
                                          </p:spTgt>
                                        </p:tgtEl>
                                        <p:attrNameLst>
                                          <p:attrName>style.visibility</p:attrName>
                                        </p:attrNameLst>
                                      </p:cBhvr>
                                      <p:to>
                                        <p:strVal val="visible"/>
                                      </p:to>
                                    </p:set>
                                    <p:animEffect transition="in" filter="barn(inHorizontal)">
                                      <p:cBhvr>
                                        <p:cTn id="34" dur="500"/>
                                        <p:tgtEl>
                                          <p:spTgt spid="1259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2CC15BB9-DD8A-A293-B171-C05978BEDFF4}"/>
              </a:ext>
            </a:extLst>
          </p:cNvPr>
          <p:cNvSpPr>
            <a:spLocks noGrp="1" noChangeArrowheads="1"/>
          </p:cNvSpPr>
          <p:nvPr>
            <p:ph type="title"/>
          </p:nvPr>
        </p:nvSpPr>
        <p:spPr/>
        <p:txBody>
          <a:bodyPr/>
          <a:lstStyle/>
          <a:p>
            <a:r>
              <a:rPr lang="en-US" altLang="zh-CN"/>
              <a:t>PPP</a:t>
            </a:r>
            <a:r>
              <a:rPr lang="zh-CN" altLang="en-US"/>
              <a:t>模式</a:t>
            </a:r>
          </a:p>
        </p:txBody>
      </p:sp>
      <p:sp>
        <p:nvSpPr>
          <p:cNvPr id="30723" name="灯片编号占位符 3">
            <a:extLst>
              <a:ext uri="{FF2B5EF4-FFF2-40B4-BE49-F238E27FC236}">
                <a16:creationId xmlns:a16="http://schemas.microsoft.com/office/drawing/2014/main" id="{A228CC1D-0224-E5B8-3169-F8A0C0E6D51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63CC590-EB5D-5F49-9B19-B4C67F94F2F0}" type="slidenum">
              <a:rPr kumimoji="0" lang="en-US" altLang="zh-CN" sz="1000" smtClean="0">
                <a:solidFill>
                  <a:schemeClr val="bg2"/>
                </a:solidFill>
                <a:ea typeface="华文行楷" panose="02010800040101010101" pitchFamily="2" charset="-122"/>
              </a:rPr>
              <a:pPr>
                <a:spcBef>
                  <a:spcPct val="0"/>
                </a:spcBef>
                <a:buClrTx/>
                <a:buSzTx/>
                <a:buFontTx/>
                <a:buNone/>
              </a:pPr>
              <a:t>31</a:t>
            </a:fld>
            <a:endParaRPr kumimoji="0" lang="en-US" altLang="zh-CN" sz="1000">
              <a:solidFill>
                <a:schemeClr val="bg2"/>
              </a:solidFill>
              <a:ea typeface="华文行楷" panose="02010800040101010101" pitchFamily="2" charset="-122"/>
            </a:endParaRPr>
          </a:p>
        </p:txBody>
      </p:sp>
      <p:pic>
        <p:nvPicPr>
          <p:cNvPr id="5" name="内容占位符 4">
            <a:extLst>
              <a:ext uri="{FF2B5EF4-FFF2-40B4-BE49-F238E27FC236}">
                <a16:creationId xmlns:a16="http://schemas.microsoft.com/office/drawing/2014/main" id="{8ABAF3F5-5984-5CEF-4E12-292579035F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125538"/>
            <a:ext cx="8208962" cy="5345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a:extLst>
              <a:ext uri="{FF2B5EF4-FFF2-40B4-BE49-F238E27FC236}">
                <a16:creationId xmlns:a16="http://schemas.microsoft.com/office/drawing/2014/main" id="{639F290B-8F3F-43DC-65F3-B43A2FDB7C1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CB608FC-012E-4D40-BDA2-99003180493C}" type="slidenum">
              <a:rPr kumimoji="0" lang="en-US" altLang="zh-CN" sz="1000" smtClean="0">
                <a:solidFill>
                  <a:schemeClr val="bg2"/>
                </a:solidFill>
                <a:ea typeface="华文行楷" panose="02010800040101010101" pitchFamily="2" charset="-122"/>
              </a:rPr>
              <a:pPr>
                <a:spcBef>
                  <a:spcPct val="0"/>
                </a:spcBef>
                <a:buClrTx/>
                <a:buSzTx/>
                <a:buFontTx/>
                <a:buNone/>
              </a:pPr>
              <a:t>32</a:t>
            </a:fld>
            <a:endParaRPr kumimoji="0" lang="en-US" altLang="zh-CN" sz="1000">
              <a:solidFill>
                <a:schemeClr val="bg2"/>
              </a:solidFill>
              <a:ea typeface="华文行楷" panose="02010800040101010101" pitchFamily="2" charset="-122"/>
            </a:endParaRPr>
          </a:p>
        </p:txBody>
      </p:sp>
      <p:sp>
        <p:nvSpPr>
          <p:cNvPr id="45059" name="Rectangle 2">
            <a:extLst>
              <a:ext uri="{FF2B5EF4-FFF2-40B4-BE49-F238E27FC236}">
                <a16:creationId xmlns:a16="http://schemas.microsoft.com/office/drawing/2014/main" id="{49D2CD29-CF34-74AD-34E9-110315F12F81}"/>
              </a:ext>
            </a:extLst>
          </p:cNvPr>
          <p:cNvSpPr>
            <a:spLocks noGrp="1" noChangeArrowheads="1"/>
          </p:cNvSpPr>
          <p:nvPr>
            <p:ph type="title"/>
          </p:nvPr>
        </p:nvSpPr>
        <p:spPr/>
        <p:txBody>
          <a:bodyPr/>
          <a:lstStyle/>
          <a:p>
            <a:pPr eaLnBrk="1" hangingPunct="1"/>
            <a:r>
              <a:rPr lang="zh-CN" altLang="en-US"/>
              <a:t>要求、重点与难点</a:t>
            </a:r>
          </a:p>
        </p:txBody>
      </p:sp>
      <p:sp>
        <p:nvSpPr>
          <p:cNvPr id="45060" name="Rectangle 3">
            <a:extLst>
              <a:ext uri="{FF2B5EF4-FFF2-40B4-BE49-F238E27FC236}">
                <a16:creationId xmlns:a16="http://schemas.microsoft.com/office/drawing/2014/main" id="{8EFD6C79-8953-4879-458E-E1D5B0727853}"/>
              </a:ext>
            </a:extLst>
          </p:cNvPr>
          <p:cNvSpPr>
            <a:spLocks noGrp="1" noChangeArrowheads="1"/>
          </p:cNvSpPr>
          <p:nvPr>
            <p:ph type="body" idx="1"/>
          </p:nvPr>
        </p:nvSpPr>
        <p:spPr>
          <a:xfrm>
            <a:off x="827088" y="1412875"/>
            <a:ext cx="7777162" cy="4779963"/>
          </a:xfrm>
        </p:spPr>
        <p:txBody>
          <a:bodyPr/>
          <a:lstStyle/>
          <a:p>
            <a:pPr marL="0" indent="0" eaLnBrk="1" hangingPunct="1">
              <a:lnSpc>
                <a:spcPct val="90000"/>
              </a:lnSpc>
              <a:tabLst>
                <a:tab pos="892175" algn="l"/>
              </a:tabLst>
            </a:pPr>
            <a:r>
              <a:rPr lang="zh-CN" altLang="en-US" sz="2800" dirty="0"/>
              <a:t>要求</a:t>
            </a:r>
          </a:p>
          <a:p>
            <a:pPr marL="722313" lvl="1" indent="-271463" eaLnBrk="1" hangingPunct="1">
              <a:lnSpc>
                <a:spcPct val="105000"/>
              </a:lnSpc>
              <a:buClr>
                <a:schemeClr val="tx1"/>
              </a:buClr>
              <a:buSzPct val="90000"/>
              <a:buFontTx/>
              <a:buChar char="•"/>
              <a:tabLst>
                <a:tab pos="892175" algn="l"/>
              </a:tabLst>
            </a:pPr>
            <a:r>
              <a:rPr lang="zh-CN" altLang="en-US" sz="2000" dirty="0"/>
              <a:t>熟悉项目资本金融通和项目债务筹资</a:t>
            </a:r>
          </a:p>
          <a:p>
            <a:pPr marL="722313" lvl="1" indent="-271463" eaLnBrk="1" hangingPunct="1">
              <a:lnSpc>
                <a:spcPct val="105000"/>
              </a:lnSpc>
              <a:buClr>
                <a:schemeClr val="tx1"/>
              </a:buClr>
              <a:buSzPct val="90000"/>
              <a:buFontTx/>
              <a:buChar char="•"/>
              <a:tabLst>
                <a:tab pos="892175" algn="l"/>
              </a:tabLst>
            </a:pPr>
            <a:r>
              <a:rPr lang="zh-CN" altLang="en-US" sz="2000" dirty="0"/>
              <a:t>了解项目融资及其主要模式</a:t>
            </a:r>
          </a:p>
          <a:p>
            <a:pPr marL="0" indent="0" eaLnBrk="1" hangingPunct="1">
              <a:lnSpc>
                <a:spcPct val="90000"/>
              </a:lnSpc>
              <a:tabLst>
                <a:tab pos="892175" algn="l"/>
              </a:tabLst>
            </a:pPr>
            <a:r>
              <a:rPr lang="zh-CN" altLang="en-US" sz="2800" dirty="0"/>
              <a:t>重点</a:t>
            </a:r>
          </a:p>
          <a:p>
            <a:pPr marL="722313" lvl="1" indent="-271463" eaLnBrk="1" hangingPunct="1">
              <a:lnSpc>
                <a:spcPct val="105000"/>
              </a:lnSpc>
              <a:buClr>
                <a:schemeClr val="tx1"/>
              </a:buClr>
              <a:buSzPct val="90000"/>
              <a:buFontTx/>
              <a:buChar char="•"/>
              <a:tabLst>
                <a:tab pos="892175" algn="l"/>
              </a:tabLst>
            </a:pPr>
            <a:r>
              <a:rPr lang="zh-CN" altLang="en-US" sz="2000" dirty="0"/>
              <a:t>国内外债务筹资的渠道</a:t>
            </a:r>
          </a:p>
          <a:p>
            <a:pPr marL="722313" lvl="1" indent="-271463" eaLnBrk="1" hangingPunct="1">
              <a:lnSpc>
                <a:spcPct val="105000"/>
              </a:lnSpc>
              <a:buClr>
                <a:schemeClr val="tx1"/>
              </a:buClr>
              <a:buSzPct val="90000"/>
              <a:buFontTx/>
              <a:buChar char="•"/>
              <a:tabLst>
                <a:tab pos="892175" algn="l"/>
              </a:tabLst>
            </a:pPr>
            <a:r>
              <a:rPr lang="zh-CN" altLang="en-US" sz="2000" dirty="0"/>
              <a:t>债券筹资及其特点</a:t>
            </a:r>
          </a:p>
          <a:p>
            <a:pPr marL="0" indent="0" eaLnBrk="1" hangingPunct="1">
              <a:lnSpc>
                <a:spcPct val="90000"/>
              </a:lnSpc>
              <a:tabLst>
                <a:tab pos="892175" algn="l"/>
              </a:tabLst>
            </a:pPr>
            <a:r>
              <a:rPr lang="zh-CN" altLang="en-US" sz="2800" dirty="0"/>
              <a:t>难点</a:t>
            </a:r>
          </a:p>
          <a:p>
            <a:pPr marL="722313" lvl="1" indent="-271463" eaLnBrk="1" hangingPunct="1">
              <a:lnSpc>
                <a:spcPct val="105000"/>
              </a:lnSpc>
              <a:buClr>
                <a:schemeClr val="tx1"/>
              </a:buClr>
              <a:buSzPct val="90000"/>
              <a:buFontTx/>
              <a:buChar char="•"/>
              <a:tabLst>
                <a:tab pos="892175" algn="l"/>
              </a:tabLst>
            </a:pPr>
            <a:r>
              <a:rPr lang="zh-CN" altLang="en-US" sz="2000" dirty="0"/>
              <a:t>国内外债务筹资的渠道</a:t>
            </a:r>
          </a:p>
        </p:txBody>
      </p:sp>
    </p:spTree>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a:extLst>
              <a:ext uri="{FF2B5EF4-FFF2-40B4-BE49-F238E27FC236}">
                <a16:creationId xmlns:a16="http://schemas.microsoft.com/office/drawing/2014/main" id="{2298221C-8B0A-226F-3803-9DDE343628F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6F88941-E825-8F4D-8B16-FB31DF696A89}" type="slidenum">
              <a:rPr kumimoji="0" lang="en-US" altLang="zh-CN" sz="1000" smtClean="0">
                <a:solidFill>
                  <a:schemeClr val="bg2"/>
                </a:solidFill>
                <a:ea typeface="华文行楷" panose="02010800040101010101" pitchFamily="2" charset="-122"/>
              </a:rPr>
              <a:pPr>
                <a:spcBef>
                  <a:spcPct val="0"/>
                </a:spcBef>
                <a:buClrTx/>
                <a:buSzTx/>
                <a:buFontTx/>
                <a:buNone/>
              </a:pPr>
              <a:t>4</a:t>
            </a:fld>
            <a:endParaRPr kumimoji="0" lang="en-US" altLang="zh-CN" sz="1000">
              <a:solidFill>
                <a:schemeClr val="bg2"/>
              </a:solidFill>
              <a:ea typeface="华文行楷" panose="02010800040101010101" pitchFamily="2" charset="-122"/>
            </a:endParaRPr>
          </a:p>
        </p:txBody>
      </p:sp>
      <p:sp>
        <p:nvSpPr>
          <p:cNvPr id="9219" name="Rectangle 2">
            <a:extLst>
              <a:ext uri="{FF2B5EF4-FFF2-40B4-BE49-F238E27FC236}">
                <a16:creationId xmlns:a16="http://schemas.microsoft.com/office/drawing/2014/main" id="{2F04ED8C-677E-DEA8-9555-505B7CEEFE8B}"/>
              </a:ext>
            </a:extLst>
          </p:cNvPr>
          <p:cNvSpPr>
            <a:spLocks noGrp="1" noChangeArrowheads="1"/>
          </p:cNvSpPr>
          <p:nvPr>
            <p:ph type="title"/>
          </p:nvPr>
        </p:nvSpPr>
        <p:spPr/>
        <p:txBody>
          <a:bodyPr/>
          <a:lstStyle/>
          <a:p>
            <a:pPr eaLnBrk="1" hangingPunct="1"/>
            <a:r>
              <a:rPr lang="zh-CN" altLang="en-US"/>
              <a:t>项目融资主体及融资方式</a:t>
            </a:r>
          </a:p>
        </p:txBody>
      </p:sp>
      <p:sp>
        <p:nvSpPr>
          <p:cNvPr id="74785" name="Rectangle 33">
            <a:extLst>
              <a:ext uri="{FF2B5EF4-FFF2-40B4-BE49-F238E27FC236}">
                <a16:creationId xmlns:a16="http://schemas.microsoft.com/office/drawing/2014/main" id="{56AAFAE0-DE7D-F529-6687-F98A6E859B4E}"/>
              </a:ext>
            </a:extLst>
          </p:cNvPr>
          <p:cNvSpPr>
            <a:spLocks noChangeArrowheads="1"/>
          </p:cNvSpPr>
          <p:nvPr/>
        </p:nvSpPr>
        <p:spPr bwMode="auto">
          <a:xfrm>
            <a:off x="404019" y="1202194"/>
            <a:ext cx="522128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Tx/>
            </a:pPr>
            <a:r>
              <a:rPr kumimoji="0" lang="zh-CN" altLang="en-US" sz="2200" b="1" dirty="0">
                <a:latin typeface="幼圆" pitchFamily="49" charset="-122"/>
                <a:ea typeface="幼圆" pitchFamily="49" charset="-122"/>
              </a:rPr>
              <a:t>既有法人融资方式</a:t>
            </a:r>
          </a:p>
        </p:txBody>
      </p:sp>
      <p:sp>
        <p:nvSpPr>
          <p:cNvPr id="74786" name="Text Box 34">
            <a:extLst>
              <a:ext uri="{FF2B5EF4-FFF2-40B4-BE49-F238E27FC236}">
                <a16:creationId xmlns:a16="http://schemas.microsoft.com/office/drawing/2014/main" id="{04DCA015-2FA3-D8E8-76B6-443A10F31589}"/>
              </a:ext>
            </a:extLst>
          </p:cNvPr>
          <p:cNvSpPr txBox="1">
            <a:spLocks noChangeArrowheads="1"/>
          </p:cNvSpPr>
          <p:nvPr/>
        </p:nvSpPr>
        <p:spPr bwMode="auto">
          <a:xfrm>
            <a:off x="131264" y="1712120"/>
            <a:ext cx="8424863" cy="116897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50000"/>
              </a:spcBef>
              <a:buClrTx/>
              <a:buSzTx/>
              <a:buFontTx/>
              <a:buNone/>
            </a:pPr>
            <a:r>
              <a:rPr kumimoji="0" lang="en-US" altLang="zh-CN" sz="2000" b="1" dirty="0">
                <a:solidFill>
                  <a:srgbClr val="000000"/>
                </a:solidFill>
                <a:latin typeface="幼圆" pitchFamily="49" charset="-122"/>
                <a:ea typeface="幼圆" pitchFamily="49" charset="-122"/>
              </a:rPr>
              <a:t>       </a:t>
            </a:r>
            <a:r>
              <a:rPr kumimoji="0" lang="zh-CN" altLang="en-US" sz="2000" b="1" dirty="0">
                <a:solidFill>
                  <a:srgbClr val="000000"/>
                </a:solidFill>
                <a:latin typeface="幼圆" pitchFamily="49" charset="-122"/>
                <a:ea typeface="幼圆" pitchFamily="49" charset="-122"/>
              </a:rPr>
              <a:t>既有法人融资是指建设项目所需的资金，来源于</a:t>
            </a:r>
            <a:r>
              <a:rPr kumimoji="0" lang="zh-CN" altLang="en-US" sz="2000" b="1" dirty="0">
                <a:solidFill>
                  <a:srgbClr val="FF0000"/>
                </a:solidFill>
                <a:latin typeface="幼圆" pitchFamily="49" charset="-122"/>
                <a:ea typeface="幼圆" pitchFamily="49" charset="-122"/>
              </a:rPr>
              <a:t>既有法人</a:t>
            </a:r>
            <a:r>
              <a:rPr kumimoji="0" lang="zh-CN" altLang="en-US" sz="2000" b="1" u="sng" dirty="0">
                <a:solidFill>
                  <a:srgbClr val="FF0000"/>
                </a:solidFill>
                <a:latin typeface="幼圆" pitchFamily="49" charset="-122"/>
                <a:ea typeface="幼圆" pitchFamily="49" charset="-122"/>
              </a:rPr>
              <a:t>内部融资</a:t>
            </a:r>
            <a:r>
              <a:rPr kumimoji="0" lang="zh-CN" altLang="en-US" sz="2000" b="1" dirty="0">
                <a:solidFill>
                  <a:srgbClr val="FF0000"/>
                </a:solidFill>
                <a:latin typeface="幼圆" pitchFamily="49" charset="-122"/>
                <a:ea typeface="幼圆" pitchFamily="49" charset="-122"/>
              </a:rPr>
              <a:t>、</a:t>
            </a:r>
            <a:r>
              <a:rPr kumimoji="0" lang="zh-CN" altLang="en-US" sz="2000" b="1" u="sng" dirty="0">
                <a:solidFill>
                  <a:srgbClr val="FF0000"/>
                </a:solidFill>
                <a:latin typeface="幼圆" pitchFamily="49" charset="-122"/>
                <a:ea typeface="幼圆" pitchFamily="49" charset="-122"/>
              </a:rPr>
              <a:t>新增资本金</a:t>
            </a:r>
            <a:r>
              <a:rPr kumimoji="0" lang="zh-CN" altLang="en-US" sz="2000" b="1" dirty="0">
                <a:solidFill>
                  <a:srgbClr val="FF0000"/>
                </a:solidFill>
                <a:latin typeface="幼圆" pitchFamily="49" charset="-122"/>
                <a:ea typeface="幼圆" pitchFamily="49" charset="-122"/>
              </a:rPr>
              <a:t>和</a:t>
            </a:r>
            <a:r>
              <a:rPr kumimoji="0" lang="zh-CN" altLang="en-US" sz="2000" b="1" u="sng" dirty="0">
                <a:solidFill>
                  <a:srgbClr val="FF0000"/>
                </a:solidFill>
                <a:latin typeface="幼圆" pitchFamily="49" charset="-122"/>
                <a:ea typeface="幼圆" pitchFamily="49" charset="-122"/>
              </a:rPr>
              <a:t>新增债务资金</a:t>
            </a:r>
            <a:r>
              <a:rPr kumimoji="0" lang="zh-CN" altLang="en-US" sz="2000" b="1" dirty="0">
                <a:solidFill>
                  <a:srgbClr val="000000"/>
                </a:solidFill>
                <a:latin typeface="幼圆" pitchFamily="49" charset="-122"/>
                <a:ea typeface="幼圆" pitchFamily="49" charset="-122"/>
              </a:rPr>
              <a:t>。</a:t>
            </a:r>
            <a:r>
              <a:rPr kumimoji="0" lang="zh-CN" altLang="en-US" sz="2000" b="1" dirty="0">
                <a:solidFill>
                  <a:srgbClr val="908F17"/>
                </a:solidFill>
                <a:latin typeface="幼圆" pitchFamily="49" charset="-122"/>
                <a:ea typeface="幼圆" pitchFamily="49" charset="-122"/>
              </a:rPr>
              <a:t>新增债务资金依靠既有法人整体的盈利能力来偿还，并以既有法人整体的资产和信用承担债务担保。</a:t>
            </a:r>
          </a:p>
        </p:txBody>
      </p:sp>
      <p:sp>
        <p:nvSpPr>
          <p:cNvPr id="74787" name="Rectangle 35">
            <a:extLst>
              <a:ext uri="{FF2B5EF4-FFF2-40B4-BE49-F238E27FC236}">
                <a16:creationId xmlns:a16="http://schemas.microsoft.com/office/drawing/2014/main" id="{9823C32F-0DBA-5EFB-0ED3-145EDDCCBFF1}"/>
              </a:ext>
            </a:extLst>
          </p:cNvPr>
          <p:cNvSpPr>
            <a:spLocks noChangeArrowheads="1"/>
          </p:cNvSpPr>
          <p:nvPr/>
        </p:nvSpPr>
        <p:spPr bwMode="auto">
          <a:xfrm>
            <a:off x="1014413" y="2947988"/>
            <a:ext cx="3473450" cy="3660775"/>
          </a:xfrm>
          <a:prstGeom prst="rect">
            <a:avLst/>
          </a:prstGeom>
          <a:gradFill rotWithShape="1">
            <a:gsLst>
              <a:gs pos="0">
                <a:srgbClr val="EEEEEE"/>
              </a:gs>
              <a:gs pos="100000">
                <a:srgbClr val="FFFFFF"/>
              </a:gs>
            </a:gsLst>
            <a:lin ang="0" scaled="1"/>
          </a:gradFill>
          <a:ln>
            <a:noFill/>
          </a:ln>
          <a:effectLst/>
          <a:extLst>
            <a:ext uri="{91240B29-F687-4F45-9708-019B960494DF}">
              <a14:hiddenLine xmlns:a14="http://schemas.microsoft.com/office/drawing/2010/main" w="19050" algn="ctr">
                <a:solidFill>
                  <a:srgbClr val="5CB1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74788" name="AutoShape 36">
            <a:extLst>
              <a:ext uri="{FF2B5EF4-FFF2-40B4-BE49-F238E27FC236}">
                <a16:creationId xmlns:a16="http://schemas.microsoft.com/office/drawing/2014/main" id="{FE341E4E-575F-0EBA-0585-13F0F4FA9DED}"/>
              </a:ext>
            </a:extLst>
          </p:cNvPr>
          <p:cNvSpPr>
            <a:spLocks/>
          </p:cNvSpPr>
          <p:nvPr/>
        </p:nvSpPr>
        <p:spPr bwMode="auto">
          <a:xfrm>
            <a:off x="900113" y="3008313"/>
            <a:ext cx="457200" cy="3660775"/>
          </a:xfrm>
          <a:prstGeom prst="leftBrace">
            <a:avLst>
              <a:gd name="adj1" fmla="val 66725"/>
              <a:gd name="adj2" fmla="val 50000"/>
            </a:avLst>
          </a:prstGeom>
          <a:gradFill rotWithShape="1">
            <a:gsLst>
              <a:gs pos="0">
                <a:srgbClr val="C9C9C9"/>
              </a:gs>
              <a:gs pos="100000">
                <a:srgbClr val="EAEAEA"/>
              </a:gs>
            </a:gsLst>
            <a:lin ang="0" scaled="1"/>
          </a:gradFill>
          <a:ln>
            <a:noFill/>
          </a:ln>
          <a:effectLst/>
          <a:extLst>
            <a:ext uri="{91240B29-F687-4F45-9708-019B960494DF}">
              <a14:hiddenLine xmlns:a14="http://schemas.microsoft.com/office/drawing/2010/main" w="19050">
                <a:solidFill>
                  <a:srgbClr val="5CB1EA"/>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74789" name="Rectangle 37">
            <a:extLst>
              <a:ext uri="{FF2B5EF4-FFF2-40B4-BE49-F238E27FC236}">
                <a16:creationId xmlns:a16="http://schemas.microsoft.com/office/drawing/2014/main" id="{7AB8CE67-C8ED-4B60-B0C4-E258FED20D1F}"/>
              </a:ext>
            </a:extLst>
          </p:cNvPr>
          <p:cNvSpPr>
            <a:spLocks noChangeArrowheads="1"/>
          </p:cNvSpPr>
          <p:nvPr/>
        </p:nvSpPr>
        <p:spPr bwMode="auto">
          <a:xfrm>
            <a:off x="1173163" y="5529263"/>
            <a:ext cx="1298575" cy="498475"/>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新增负债</a:t>
            </a:r>
          </a:p>
        </p:txBody>
      </p:sp>
      <p:sp>
        <p:nvSpPr>
          <p:cNvPr id="74790" name="Rectangle 38">
            <a:extLst>
              <a:ext uri="{FF2B5EF4-FFF2-40B4-BE49-F238E27FC236}">
                <a16:creationId xmlns:a16="http://schemas.microsoft.com/office/drawing/2014/main" id="{31EBBEC4-B10B-74D4-00D1-DA2F1EDEFDB8}"/>
              </a:ext>
            </a:extLst>
          </p:cNvPr>
          <p:cNvSpPr>
            <a:spLocks noChangeArrowheads="1"/>
          </p:cNvSpPr>
          <p:nvPr/>
        </p:nvSpPr>
        <p:spPr bwMode="auto">
          <a:xfrm>
            <a:off x="1173163" y="3651250"/>
            <a:ext cx="1298575" cy="498475"/>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内部融资</a:t>
            </a:r>
          </a:p>
        </p:txBody>
      </p:sp>
      <p:sp>
        <p:nvSpPr>
          <p:cNvPr id="74791" name="Rectangle 39">
            <a:extLst>
              <a:ext uri="{FF2B5EF4-FFF2-40B4-BE49-F238E27FC236}">
                <a16:creationId xmlns:a16="http://schemas.microsoft.com/office/drawing/2014/main" id="{4DD99131-25B7-3718-055F-D9CE6C6D4025}"/>
              </a:ext>
            </a:extLst>
          </p:cNvPr>
          <p:cNvSpPr>
            <a:spLocks noChangeArrowheads="1"/>
          </p:cNvSpPr>
          <p:nvPr/>
        </p:nvSpPr>
        <p:spPr bwMode="auto">
          <a:xfrm>
            <a:off x="1190625" y="4570413"/>
            <a:ext cx="1281113" cy="498475"/>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新增资本金</a:t>
            </a:r>
          </a:p>
        </p:txBody>
      </p:sp>
      <p:grpSp>
        <p:nvGrpSpPr>
          <p:cNvPr id="74792" name="Group 40">
            <a:extLst>
              <a:ext uri="{FF2B5EF4-FFF2-40B4-BE49-F238E27FC236}">
                <a16:creationId xmlns:a16="http://schemas.microsoft.com/office/drawing/2014/main" id="{E0F49E0E-6F6D-ECCC-2735-E8F0EBF7FDE6}"/>
              </a:ext>
            </a:extLst>
          </p:cNvPr>
          <p:cNvGrpSpPr>
            <a:grpSpLocks/>
          </p:cNvGrpSpPr>
          <p:nvPr/>
        </p:nvGrpSpPr>
        <p:grpSpPr bwMode="auto">
          <a:xfrm>
            <a:off x="700088" y="3856038"/>
            <a:ext cx="493712" cy="1874837"/>
            <a:chOff x="594" y="2340"/>
            <a:chExt cx="311" cy="1181"/>
          </a:xfrm>
        </p:grpSpPr>
        <p:sp>
          <p:nvSpPr>
            <p:cNvPr id="9245" name="Line 41">
              <a:extLst>
                <a:ext uri="{FF2B5EF4-FFF2-40B4-BE49-F238E27FC236}">
                  <a16:creationId xmlns:a16="http://schemas.microsoft.com/office/drawing/2014/main" id="{C8EF4432-6F78-324C-C1BA-65BFA56ACB03}"/>
                </a:ext>
              </a:extLst>
            </p:cNvPr>
            <p:cNvSpPr>
              <a:spLocks noChangeShapeType="1"/>
            </p:cNvSpPr>
            <p:nvPr/>
          </p:nvSpPr>
          <p:spPr bwMode="auto">
            <a:xfrm>
              <a:off x="727" y="2340"/>
              <a:ext cx="158"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6" name="Freeform 42">
              <a:extLst>
                <a:ext uri="{FF2B5EF4-FFF2-40B4-BE49-F238E27FC236}">
                  <a16:creationId xmlns:a16="http://schemas.microsoft.com/office/drawing/2014/main" id="{AEDF7139-53D5-0B19-BC7B-263BE4523F18}"/>
                </a:ext>
              </a:extLst>
            </p:cNvPr>
            <p:cNvSpPr>
              <a:spLocks/>
            </p:cNvSpPr>
            <p:nvPr/>
          </p:nvSpPr>
          <p:spPr bwMode="auto">
            <a:xfrm>
              <a:off x="594" y="2915"/>
              <a:ext cx="311" cy="3"/>
            </a:xfrm>
            <a:custGeom>
              <a:avLst/>
              <a:gdLst>
                <a:gd name="T0" fmla="*/ 0 w 311"/>
                <a:gd name="T1" fmla="*/ 0 h 3"/>
                <a:gd name="T2" fmla="*/ 311 w 311"/>
                <a:gd name="T3" fmla="*/ 3 h 3"/>
                <a:gd name="T4" fmla="*/ 0 60000 65536"/>
                <a:gd name="T5" fmla="*/ 0 60000 65536"/>
              </a:gdLst>
              <a:ahLst/>
              <a:cxnLst>
                <a:cxn ang="T4">
                  <a:pos x="T0" y="T1"/>
                </a:cxn>
                <a:cxn ang="T5">
                  <a:pos x="T2" y="T3"/>
                </a:cxn>
              </a:cxnLst>
              <a:rect l="0" t="0" r="r" b="b"/>
              <a:pathLst>
                <a:path w="311" h="3">
                  <a:moveTo>
                    <a:pt x="0" y="0"/>
                  </a:moveTo>
                  <a:lnTo>
                    <a:pt x="311" y="3"/>
                  </a:lnTo>
                </a:path>
              </a:pathLst>
            </a:custGeom>
            <a:solidFill>
              <a:srgbClr val="FFFF00"/>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7" name="Line 43">
              <a:extLst>
                <a:ext uri="{FF2B5EF4-FFF2-40B4-BE49-F238E27FC236}">
                  <a16:creationId xmlns:a16="http://schemas.microsoft.com/office/drawing/2014/main" id="{93C334E7-B24F-F6DC-1A2E-6AEFA858FA93}"/>
                </a:ext>
              </a:extLst>
            </p:cNvPr>
            <p:cNvSpPr>
              <a:spLocks noChangeShapeType="1"/>
            </p:cNvSpPr>
            <p:nvPr/>
          </p:nvSpPr>
          <p:spPr bwMode="auto">
            <a:xfrm>
              <a:off x="739" y="3510"/>
              <a:ext cx="157"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8" name="Line 44">
              <a:extLst>
                <a:ext uri="{FF2B5EF4-FFF2-40B4-BE49-F238E27FC236}">
                  <a16:creationId xmlns:a16="http://schemas.microsoft.com/office/drawing/2014/main" id="{D6AEDC14-F2EC-AE4E-1A9B-2C223B6ADFEB}"/>
                </a:ext>
              </a:extLst>
            </p:cNvPr>
            <p:cNvSpPr>
              <a:spLocks noChangeShapeType="1"/>
            </p:cNvSpPr>
            <p:nvPr/>
          </p:nvSpPr>
          <p:spPr bwMode="auto">
            <a:xfrm>
              <a:off x="730" y="2341"/>
              <a:ext cx="0" cy="118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797" name="Rectangle 45">
            <a:extLst>
              <a:ext uri="{FF2B5EF4-FFF2-40B4-BE49-F238E27FC236}">
                <a16:creationId xmlns:a16="http://schemas.microsoft.com/office/drawing/2014/main" id="{C699CF28-4B51-D4EB-AC28-96DD83FD5BA2}"/>
              </a:ext>
            </a:extLst>
          </p:cNvPr>
          <p:cNvSpPr>
            <a:spLocks noChangeArrowheads="1"/>
          </p:cNvSpPr>
          <p:nvPr/>
        </p:nvSpPr>
        <p:spPr bwMode="auto">
          <a:xfrm>
            <a:off x="2974975" y="3152775"/>
            <a:ext cx="3167063" cy="496888"/>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企业股东过去投入的资本金</a:t>
            </a:r>
          </a:p>
        </p:txBody>
      </p:sp>
      <p:sp>
        <p:nvSpPr>
          <p:cNvPr id="74798" name="Rectangle 46">
            <a:extLst>
              <a:ext uri="{FF2B5EF4-FFF2-40B4-BE49-F238E27FC236}">
                <a16:creationId xmlns:a16="http://schemas.microsoft.com/office/drawing/2014/main" id="{DCF042C7-D0E7-BC43-3874-9D4D6FA42455}"/>
              </a:ext>
            </a:extLst>
          </p:cNvPr>
          <p:cNvSpPr>
            <a:spLocks noChangeArrowheads="1"/>
          </p:cNvSpPr>
          <p:nvPr/>
        </p:nvSpPr>
        <p:spPr bwMode="auto">
          <a:xfrm>
            <a:off x="2990850" y="3800475"/>
            <a:ext cx="3167063" cy="476250"/>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企业过去对外负债的债务资金</a:t>
            </a:r>
          </a:p>
        </p:txBody>
      </p:sp>
      <p:sp>
        <p:nvSpPr>
          <p:cNvPr id="74799" name="Rectangle 47">
            <a:extLst>
              <a:ext uri="{FF2B5EF4-FFF2-40B4-BE49-F238E27FC236}">
                <a16:creationId xmlns:a16="http://schemas.microsoft.com/office/drawing/2014/main" id="{B7245EE1-5FB2-1D4E-294A-9C1B1563BF2F}"/>
              </a:ext>
            </a:extLst>
          </p:cNvPr>
          <p:cNvSpPr>
            <a:spLocks noChangeArrowheads="1"/>
          </p:cNvSpPr>
          <p:nvPr/>
        </p:nvSpPr>
        <p:spPr bwMode="auto">
          <a:xfrm>
            <a:off x="2974975" y="4521200"/>
            <a:ext cx="3165475" cy="473075"/>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企业经营所形成的净现金流量</a:t>
            </a:r>
          </a:p>
        </p:txBody>
      </p:sp>
      <p:grpSp>
        <p:nvGrpSpPr>
          <p:cNvPr id="74800" name="Group 48">
            <a:extLst>
              <a:ext uri="{FF2B5EF4-FFF2-40B4-BE49-F238E27FC236}">
                <a16:creationId xmlns:a16="http://schemas.microsoft.com/office/drawing/2014/main" id="{F83C3204-B9F8-D331-B78C-CE24F23DCC25}"/>
              </a:ext>
            </a:extLst>
          </p:cNvPr>
          <p:cNvGrpSpPr>
            <a:grpSpLocks/>
          </p:cNvGrpSpPr>
          <p:nvPr/>
        </p:nvGrpSpPr>
        <p:grpSpPr bwMode="auto">
          <a:xfrm>
            <a:off x="2471738" y="3297238"/>
            <a:ext cx="527050" cy="1433512"/>
            <a:chOff x="1809" y="1986"/>
            <a:chExt cx="332" cy="903"/>
          </a:xfrm>
        </p:grpSpPr>
        <p:sp>
          <p:nvSpPr>
            <p:cNvPr id="9240" name="Freeform 49">
              <a:extLst>
                <a:ext uri="{FF2B5EF4-FFF2-40B4-BE49-F238E27FC236}">
                  <a16:creationId xmlns:a16="http://schemas.microsoft.com/office/drawing/2014/main" id="{879AF15A-221D-6F5F-5ACB-3DDE201AA970}"/>
                </a:ext>
              </a:extLst>
            </p:cNvPr>
            <p:cNvSpPr>
              <a:spLocks/>
            </p:cNvSpPr>
            <p:nvPr/>
          </p:nvSpPr>
          <p:spPr bwMode="auto">
            <a:xfrm>
              <a:off x="1964" y="1986"/>
              <a:ext cx="177" cy="1"/>
            </a:xfrm>
            <a:custGeom>
              <a:avLst/>
              <a:gdLst>
                <a:gd name="T0" fmla="*/ 0 w 177"/>
                <a:gd name="T1" fmla="*/ 0 h 1"/>
                <a:gd name="T2" fmla="*/ 177 w 177"/>
                <a:gd name="T3" fmla="*/ 0 h 1"/>
                <a:gd name="T4" fmla="*/ 0 60000 65536"/>
                <a:gd name="T5" fmla="*/ 0 60000 65536"/>
              </a:gdLst>
              <a:ahLst/>
              <a:cxnLst>
                <a:cxn ang="T4">
                  <a:pos x="T0" y="T1"/>
                </a:cxn>
                <a:cxn ang="T5">
                  <a:pos x="T2" y="T3"/>
                </a:cxn>
              </a:cxnLst>
              <a:rect l="0" t="0" r="r" b="b"/>
              <a:pathLst>
                <a:path w="177" h="1">
                  <a:moveTo>
                    <a:pt x="0" y="0"/>
                  </a:moveTo>
                  <a:lnTo>
                    <a:pt x="177" y="0"/>
                  </a:lnTo>
                </a:path>
              </a:pathLst>
            </a:custGeom>
            <a:solidFill>
              <a:srgbClr val="FFFF00"/>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1" name="Line 50">
              <a:extLst>
                <a:ext uri="{FF2B5EF4-FFF2-40B4-BE49-F238E27FC236}">
                  <a16:creationId xmlns:a16="http://schemas.microsoft.com/office/drawing/2014/main" id="{C58D4C54-9A90-ADE4-81D4-C39C76218569}"/>
                </a:ext>
              </a:extLst>
            </p:cNvPr>
            <p:cNvSpPr>
              <a:spLocks noChangeShapeType="1"/>
            </p:cNvSpPr>
            <p:nvPr/>
          </p:nvSpPr>
          <p:spPr bwMode="auto">
            <a:xfrm>
              <a:off x="1984" y="2432"/>
              <a:ext cx="157"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2" name="Line 51">
              <a:extLst>
                <a:ext uri="{FF2B5EF4-FFF2-40B4-BE49-F238E27FC236}">
                  <a16:creationId xmlns:a16="http://schemas.microsoft.com/office/drawing/2014/main" id="{2667C282-1CA5-B332-D458-C5BE6EB8EF85}"/>
                </a:ext>
              </a:extLst>
            </p:cNvPr>
            <p:cNvSpPr>
              <a:spLocks noChangeShapeType="1"/>
            </p:cNvSpPr>
            <p:nvPr/>
          </p:nvSpPr>
          <p:spPr bwMode="auto">
            <a:xfrm>
              <a:off x="1974" y="2888"/>
              <a:ext cx="157"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3" name="Line 52">
              <a:extLst>
                <a:ext uri="{FF2B5EF4-FFF2-40B4-BE49-F238E27FC236}">
                  <a16:creationId xmlns:a16="http://schemas.microsoft.com/office/drawing/2014/main" id="{6376FAE3-985B-DA1C-0D22-19C19A6A4603}"/>
                </a:ext>
              </a:extLst>
            </p:cNvPr>
            <p:cNvSpPr>
              <a:spLocks noChangeShapeType="1"/>
            </p:cNvSpPr>
            <p:nvPr/>
          </p:nvSpPr>
          <p:spPr bwMode="auto">
            <a:xfrm>
              <a:off x="1809" y="2431"/>
              <a:ext cx="157"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4" name="Line 53">
              <a:extLst>
                <a:ext uri="{FF2B5EF4-FFF2-40B4-BE49-F238E27FC236}">
                  <a16:creationId xmlns:a16="http://schemas.microsoft.com/office/drawing/2014/main" id="{F823A424-70B7-14BC-C39A-1D5A68E9B0FB}"/>
                </a:ext>
              </a:extLst>
            </p:cNvPr>
            <p:cNvSpPr>
              <a:spLocks noChangeShapeType="1"/>
            </p:cNvSpPr>
            <p:nvPr/>
          </p:nvSpPr>
          <p:spPr bwMode="auto">
            <a:xfrm>
              <a:off x="1973" y="1994"/>
              <a:ext cx="0" cy="894"/>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806" name="Rectangle 54">
            <a:extLst>
              <a:ext uri="{FF2B5EF4-FFF2-40B4-BE49-F238E27FC236}">
                <a16:creationId xmlns:a16="http://schemas.microsoft.com/office/drawing/2014/main" id="{F3B13339-F1B6-899C-D9C1-7FCE6161F363}"/>
              </a:ext>
            </a:extLst>
          </p:cNvPr>
          <p:cNvSpPr>
            <a:spLocks noChangeArrowheads="1"/>
          </p:cNvSpPr>
          <p:nvPr/>
        </p:nvSpPr>
        <p:spPr bwMode="auto">
          <a:xfrm>
            <a:off x="6337300" y="3021013"/>
            <a:ext cx="2381250" cy="784225"/>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可用于拟建项目</a:t>
            </a:r>
          </a:p>
          <a:p>
            <a:pPr algn="ctr" eaLnBrk="1" hangingPunct="1">
              <a:spcBef>
                <a:spcPct val="50000"/>
              </a:spcBef>
              <a:buClrTx/>
              <a:buSzTx/>
              <a:buFontTx/>
              <a:buNone/>
            </a:pPr>
            <a:r>
              <a:rPr lang="zh-CN" altLang="en-US" sz="1800" b="1">
                <a:solidFill>
                  <a:srgbClr val="000000"/>
                </a:solidFill>
                <a:ea typeface="幼圆" pitchFamily="49" charset="-122"/>
              </a:rPr>
              <a:t>的货币资金</a:t>
            </a:r>
          </a:p>
        </p:txBody>
      </p:sp>
      <p:sp>
        <p:nvSpPr>
          <p:cNvPr id="74807" name="Rectangle 55">
            <a:extLst>
              <a:ext uri="{FF2B5EF4-FFF2-40B4-BE49-F238E27FC236}">
                <a16:creationId xmlns:a16="http://schemas.microsoft.com/office/drawing/2014/main" id="{1B8C1279-94B6-9153-AC85-26F748A4DA98}"/>
              </a:ext>
            </a:extLst>
          </p:cNvPr>
          <p:cNvSpPr>
            <a:spLocks noChangeArrowheads="1"/>
          </p:cNvSpPr>
          <p:nvPr/>
        </p:nvSpPr>
        <p:spPr bwMode="auto">
          <a:xfrm>
            <a:off x="6337300" y="3884613"/>
            <a:ext cx="2381250" cy="496887"/>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资产变现的资金</a:t>
            </a:r>
          </a:p>
        </p:txBody>
      </p:sp>
      <p:sp>
        <p:nvSpPr>
          <p:cNvPr id="74808" name="Rectangle 56">
            <a:extLst>
              <a:ext uri="{FF2B5EF4-FFF2-40B4-BE49-F238E27FC236}">
                <a16:creationId xmlns:a16="http://schemas.microsoft.com/office/drawing/2014/main" id="{9147C85B-C3C7-063E-7DBF-4FA87432AA6E}"/>
              </a:ext>
            </a:extLst>
          </p:cNvPr>
          <p:cNvSpPr>
            <a:spLocks noChangeArrowheads="1"/>
          </p:cNvSpPr>
          <p:nvPr/>
        </p:nvSpPr>
        <p:spPr bwMode="auto">
          <a:xfrm>
            <a:off x="6337300" y="4476750"/>
            <a:ext cx="2381250" cy="496888"/>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资产经营权变现的资金</a:t>
            </a:r>
          </a:p>
        </p:txBody>
      </p:sp>
      <p:sp>
        <p:nvSpPr>
          <p:cNvPr id="74809" name="Rectangle 57">
            <a:extLst>
              <a:ext uri="{FF2B5EF4-FFF2-40B4-BE49-F238E27FC236}">
                <a16:creationId xmlns:a16="http://schemas.microsoft.com/office/drawing/2014/main" id="{84A1E163-834A-B856-0867-AFC0F86E01B2}"/>
              </a:ext>
            </a:extLst>
          </p:cNvPr>
          <p:cNvSpPr>
            <a:spLocks noChangeArrowheads="1"/>
          </p:cNvSpPr>
          <p:nvPr/>
        </p:nvSpPr>
        <p:spPr bwMode="auto">
          <a:xfrm>
            <a:off x="6337300" y="5067300"/>
            <a:ext cx="2381250" cy="496888"/>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800" b="1">
                <a:solidFill>
                  <a:srgbClr val="000000"/>
                </a:solidFill>
                <a:ea typeface="幼圆" pitchFamily="49" charset="-122"/>
              </a:rPr>
              <a:t>直接使用非现金资产</a:t>
            </a:r>
          </a:p>
        </p:txBody>
      </p:sp>
      <p:sp>
        <p:nvSpPr>
          <p:cNvPr id="74810" name="Text Box 58">
            <a:extLst>
              <a:ext uri="{FF2B5EF4-FFF2-40B4-BE49-F238E27FC236}">
                <a16:creationId xmlns:a16="http://schemas.microsoft.com/office/drawing/2014/main" id="{1473A5CE-08FC-738A-87A9-E44C226A1FCC}"/>
              </a:ext>
            </a:extLst>
          </p:cNvPr>
          <p:cNvSpPr txBox="1">
            <a:spLocks noChangeArrowheads="1"/>
          </p:cNvSpPr>
          <p:nvPr/>
        </p:nvSpPr>
        <p:spPr bwMode="auto">
          <a:xfrm>
            <a:off x="144463" y="4016375"/>
            <a:ext cx="519112" cy="1800225"/>
          </a:xfrm>
          <a:prstGeom prst="rect">
            <a:avLst/>
          </a:prstGeom>
          <a:gradFill rotWithShape="1">
            <a:gsLst>
              <a:gs pos="0">
                <a:srgbClr val="FFFFFF"/>
              </a:gs>
              <a:gs pos="100000">
                <a:srgbClr val="ADDADD"/>
              </a:gs>
            </a:gsLst>
            <a:path path="shape">
              <a:fillToRect l="50000" t="50000" r="50000" b="50000"/>
            </a:path>
          </a:gradFill>
          <a:ln>
            <a:noFill/>
          </a:ln>
          <a:effectLst/>
          <a:extLst>
            <a:ext uri="{91240B29-F687-4F45-9708-019B960494DF}">
              <a14:hiddenLine xmlns:a14="http://schemas.microsoft.com/office/drawing/2010/main" w="9525" algn="ctr">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200" b="1">
                <a:solidFill>
                  <a:srgbClr val="000000"/>
                </a:solidFill>
                <a:ea typeface="幼圆" pitchFamily="49" charset="-122"/>
              </a:rPr>
              <a:t>总</a:t>
            </a:r>
          </a:p>
          <a:p>
            <a:pPr algn="ctr" eaLnBrk="1" hangingPunct="1">
              <a:spcBef>
                <a:spcPct val="50000"/>
              </a:spcBef>
              <a:buClrTx/>
              <a:buSzTx/>
              <a:buFontTx/>
              <a:buNone/>
            </a:pPr>
            <a:r>
              <a:rPr lang="zh-CN" altLang="en-US" sz="2200" b="1">
                <a:solidFill>
                  <a:srgbClr val="000000"/>
                </a:solidFill>
                <a:ea typeface="幼圆" pitchFamily="49" charset="-122"/>
              </a:rPr>
              <a:t>投</a:t>
            </a:r>
          </a:p>
          <a:p>
            <a:pPr algn="ctr" eaLnBrk="1" hangingPunct="1">
              <a:spcBef>
                <a:spcPct val="50000"/>
              </a:spcBef>
              <a:buClrTx/>
              <a:buSzTx/>
              <a:buFontTx/>
              <a:buNone/>
            </a:pPr>
            <a:r>
              <a:rPr lang="zh-CN" altLang="en-US" sz="2200" b="1">
                <a:solidFill>
                  <a:srgbClr val="000000"/>
                </a:solidFill>
                <a:ea typeface="幼圆" pitchFamily="49" charset="-122"/>
              </a:rPr>
              <a:t>资</a:t>
            </a:r>
          </a:p>
        </p:txBody>
      </p:sp>
      <p:sp>
        <p:nvSpPr>
          <p:cNvPr id="74811" name="AutoShape 59">
            <a:extLst>
              <a:ext uri="{FF2B5EF4-FFF2-40B4-BE49-F238E27FC236}">
                <a16:creationId xmlns:a16="http://schemas.microsoft.com/office/drawing/2014/main" id="{D57614DA-D1A1-C1C0-3488-A234135DC8F8}"/>
              </a:ext>
            </a:extLst>
          </p:cNvPr>
          <p:cNvSpPr>
            <a:spLocks/>
          </p:cNvSpPr>
          <p:nvPr/>
        </p:nvSpPr>
        <p:spPr bwMode="auto">
          <a:xfrm>
            <a:off x="6227763" y="3079750"/>
            <a:ext cx="76200" cy="2520950"/>
          </a:xfrm>
          <a:prstGeom prst="leftBracket">
            <a:avLst>
              <a:gd name="adj" fmla="val 275694"/>
            </a:avLst>
          </a:prstGeom>
          <a:noFill/>
          <a:ln w="9525">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74812" name="AutoShape 60">
            <a:extLst>
              <a:ext uri="{FF2B5EF4-FFF2-40B4-BE49-F238E27FC236}">
                <a16:creationId xmlns:a16="http://schemas.microsoft.com/office/drawing/2014/main" id="{8046D096-0950-76B2-2D2A-EB202AA5BE30}"/>
              </a:ext>
            </a:extLst>
          </p:cNvPr>
          <p:cNvSpPr>
            <a:spLocks/>
          </p:cNvSpPr>
          <p:nvPr/>
        </p:nvSpPr>
        <p:spPr bwMode="auto">
          <a:xfrm>
            <a:off x="8820150" y="3051175"/>
            <a:ext cx="73025" cy="2520950"/>
          </a:xfrm>
          <a:prstGeom prst="rightBracket">
            <a:avLst>
              <a:gd name="adj" fmla="val 386931"/>
            </a:avLst>
          </a:prstGeom>
          <a:noFill/>
          <a:ln w="9525">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74813" name="Text Box 61">
            <a:extLst>
              <a:ext uri="{FF2B5EF4-FFF2-40B4-BE49-F238E27FC236}">
                <a16:creationId xmlns:a16="http://schemas.microsoft.com/office/drawing/2014/main" id="{DBA34D1A-9022-BC6D-7545-CC178FECA638}"/>
              </a:ext>
            </a:extLst>
          </p:cNvPr>
          <p:cNvSpPr txBox="1">
            <a:spLocks noChangeArrowheads="1"/>
          </p:cNvSpPr>
          <p:nvPr/>
        </p:nvSpPr>
        <p:spPr bwMode="auto">
          <a:xfrm>
            <a:off x="3133725" y="5975350"/>
            <a:ext cx="518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000" b="1" dirty="0">
                <a:latin typeface="幼圆" pitchFamily="49" charset="-122"/>
                <a:ea typeface="幼圆" pitchFamily="49" charset="-122"/>
              </a:rPr>
              <a:t>图</a:t>
            </a:r>
            <a:r>
              <a:rPr kumimoji="0" lang="en-US" altLang="zh-CN" sz="2000" b="1" dirty="0">
                <a:latin typeface="幼圆" pitchFamily="49" charset="-122"/>
                <a:ea typeface="幼圆" pitchFamily="49" charset="-122"/>
              </a:rPr>
              <a:t>8-1  </a:t>
            </a:r>
            <a:r>
              <a:rPr kumimoji="0" lang="zh-CN" altLang="en-US" sz="2000" b="1" dirty="0">
                <a:latin typeface="幼圆" pitchFamily="49" charset="-122"/>
                <a:ea typeface="幼圆" pitchFamily="49" charset="-122"/>
              </a:rPr>
              <a:t>既有法人项目总投资构成及资金来源</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nodeType="clickEffect">
                                  <p:stCondLst>
                                    <p:cond delay="0"/>
                                  </p:stCondLst>
                                  <p:childTnLst>
                                    <p:set>
                                      <p:cBhvr>
                                        <p:cTn id="6" dur="1" fill="hold">
                                          <p:stCondLst>
                                            <p:cond delay="0"/>
                                          </p:stCondLst>
                                        </p:cTn>
                                        <p:tgtEl>
                                          <p:spTgt spid="74785"/>
                                        </p:tgtEl>
                                        <p:attrNameLst>
                                          <p:attrName>style.visibility</p:attrName>
                                        </p:attrNameLst>
                                      </p:cBhvr>
                                      <p:to>
                                        <p:strVal val="visible"/>
                                      </p:to>
                                    </p:set>
                                    <p:anim from="(-#ppt_w/2)" to="(#ppt_x)" calcmode="lin" valueType="num">
                                      <p:cBhvr>
                                        <p:cTn id="7" dur="600" fill="hold">
                                          <p:stCondLst>
                                            <p:cond delay="0"/>
                                          </p:stCondLst>
                                        </p:cTn>
                                        <p:tgtEl>
                                          <p:spTgt spid="74785"/>
                                        </p:tgtEl>
                                        <p:attrNameLst>
                                          <p:attrName>ppt_x</p:attrName>
                                        </p:attrNameLst>
                                      </p:cBhvr>
                                    </p:anim>
                                    <p:anim from="0" to="-1.0" calcmode="lin" valueType="num">
                                      <p:cBhvr>
                                        <p:cTn id="8" dur="200" decel="50000" autoRev="1" fill="hold">
                                          <p:stCondLst>
                                            <p:cond delay="600"/>
                                          </p:stCondLst>
                                        </p:cTn>
                                        <p:tgtEl>
                                          <p:spTgt spid="74785"/>
                                        </p:tgtEl>
                                        <p:attrNameLst>
                                          <p:attrName>xshear</p:attrName>
                                        </p:attrNameLst>
                                      </p:cBhvr>
                                    </p:anim>
                                    <p:animScale>
                                      <p:cBhvr>
                                        <p:cTn id="9" dur="200" decel="100000" autoRev="1" fill="hold">
                                          <p:stCondLst>
                                            <p:cond delay="600"/>
                                          </p:stCondLst>
                                        </p:cTn>
                                        <p:tgtEl>
                                          <p:spTgt spid="74785"/>
                                        </p:tgtEl>
                                      </p:cBhvr>
                                      <p:from x="100000" y="100000"/>
                                      <p:to x="80000" y="100000"/>
                                    </p:animScale>
                                    <p:anim by="(#ppt_h/3+#ppt_w*0.1)" calcmode="lin" valueType="num">
                                      <p:cBhvr additive="sum">
                                        <p:cTn id="10" dur="200" decel="100000" autoRev="1" fill="hold">
                                          <p:stCondLst>
                                            <p:cond delay="600"/>
                                          </p:stCondLst>
                                        </p:cTn>
                                        <p:tgtEl>
                                          <p:spTgt spid="74785"/>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7" presetClass="entr" presetSubtype="0" fill="hold" nodeType="clickEffect">
                                  <p:stCondLst>
                                    <p:cond delay="0"/>
                                  </p:stCondLst>
                                  <p:iterate type="lt">
                                    <p:tmPct val="50000"/>
                                  </p:iterate>
                                  <p:childTnLst>
                                    <p:set>
                                      <p:cBhvr>
                                        <p:cTn id="14" dur="1" fill="hold">
                                          <p:stCondLst>
                                            <p:cond delay="0"/>
                                          </p:stCondLst>
                                        </p:cTn>
                                        <p:tgtEl>
                                          <p:spTgt spid="74786"/>
                                        </p:tgtEl>
                                        <p:attrNameLst>
                                          <p:attrName>style.visibility</p:attrName>
                                        </p:attrNameLst>
                                      </p:cBhvr>
                                      <p:to>
                                        <p:strVal val="visible"/>
                                      </p:to>
                                    </p:set>
                                    <p:anim calcmode="discrete" valueType="clr">
                                      <p:cBhvr override="childStyle">
                                        <p:cTn id="15" dur="80"/>
                                        <p:tgtEl>
                                          <p:spTgt spid="74786"/>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74786"/>
                                        </p:tgtEl>
                                        <p:attrNameLst>
                                          <p:attrName>fillcolor</p:attrName>
                                        </p:attrNameLst>
                                      </p:cBhvr>
                                      <p:tavLst>
                                        <p:tav tm="0">
                                          <p:val>
                                            <p:clrVal>
                                              <a:schemeClr val="accent2"/>
                                            </p:clrVal>
                                          </p:val>
                                        </p:tav>
                                        <p:tav tm="50000">
                                          <p:val>
                                            <p:clrVal>
                                              <a:schemeClr val="hlink"/>
                                            </p:clrVal>
                                          </p:val>
                                        </p:tav>
                                      </p:tavLst>
                                    </p:anim>
                                    <p:set>
                                      <p:cBhvr>
                                        <p:cTn id="17" dur="80"/>
                                        <p:tgtEl>
                                          <p:spTgt spid="74786"/>
                                        </p:tgtEl>
                                        <p:attrNameLst>
                                          <p:attrName>fill.type</p:attrName>
                                        </p:attrNameLst>
                                      </p:cBhvr>
                                      <p:to>
                                        <p:strVal val="solid"/>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74810"/>
                                        </p:tgtEl>
                                        <p:attrNameLst>
                                          <p:attrName>style.visibility</p:attrName>
                                        </p:attrNameLst>
                                      </p:cBhvr>
                                      <p:to>
                                        <p:strVal val="visible"/>
                                      </p:to>
                                    </p:set>
                                    <p:animEffect transition="in" filter="slide(fromLeft)">
                                      <p:cBhvr>
                                        <p:cTn id="22" dur="500"/>
                                        <p:tgtEl>
                                          <p:spTgt spid="74810"/>
                                        </p:tgtEl>
                                      </p:cBhvr>
                                    </p:animEffect>
                                  </p:childTnLst>
                                </p:cTn>
                              </p:par>
                              <p:par>
                                <p:cTn id="23" presetID="12" presetClass="entr" presetSubtype="8" fill="hold" nodeType="withEffect">
                                  <p:stCondLst>
                                    <p:cond delay="0"/>
                                  </p:stCondLst>
                                  <p:childTnLst>
                                    <p:set>
                                      <p:cBhvr>
                                        <p:cTn id="24" dur="1" fill="hold">
                                          <p:stCondLst>
                                            <p:cond delay="0"/>
                                          </p:stCondLst>
                                        </p:cTn>
                                        <p:tgtEl>
                                          <p:spTgt spid="74792"/>
                                        </p:tgtEl>
                                        <p:attrNameLst>
                                          <p:attrName>style.visibility</p:attrName>
                                        </p:attrNameLst>
                                      </p:cBhvr>
                                      <p:to>
                                        <p:strVal val="visible"/>
                                      </p:to>
                                    </p:set>
                                    <p:animEffect transition="in" filter="slide(fromLeft)">
                                      <p:cBhvr>
                                        <p:cTn id="25" dur="500"/>
                                        <p:tgtEl>
                                          <p:spTgt spid="74792"/>
                                        </p:tgtEl>
                                      </p:cBhvr>
                                    </p:animEffect>
                                  </p:childTnLst>
                                </p:cTn>
                              </p:par>
                              <p:par>
                                <p:cTn id="26" presetID="12" presetClass="entr" presetSubtype="8" fill="hold" nodeType="withEffect">
                                  <p:stCondLst>
                                    <p:cond delay="0"/>
                                  </p:stCondLst>
                                  <p:childTnLst>
                                    <p:set>
                                      <p:cBhvr>
                                        <p:cTn id="27" dur="1" fill="hold">
                                          <p:stCondLst>
                                            <p:cond delay="0"/>
                                          </p:stCondLst>
                                        </p:cTn>
                                        <p:tgtEl>
                                          <p:spTgt spid="74788"/>
                                        </p:tgtEl>
                                        <p:attrNameLst>
                                          <p:attrName>style.visibility</p:attrName>
                                        </p:attrNameLst>
                                      </p:cBhvr>
                                      <p:to>
                                        <p:strVal val="visible"/>
                                      </p:to>
                                    </p:set>
                                    <p:animEffect transition="in" filter="slide(fromLeft)">
                                      <p:cBhvr>
                                        <p:cTn id="28" dur="500"/>
                                        <p:tgtEl>
                                          <p:spTgt spid="74788"/>
                                        </p:tgtEl>
                                      </p:cBhvr>
                                    </p:animEffect>
                                  </p:childTnLst>
                                </p:cTn>
                              </p:par>
                            </p:childTnLst>
                          </p:cTn>
                        </p:par>
                        <p:par>
                          <p:cTn id="29" fill="hold" nodeType="afterGroup">
                            <p:stCondLst>
                              <p:cond delay="500"/>
                            </p:stCondLst>
                            <p:childTnLst>
                              <p:par>
                                <p:cTn id="30" presetID="12" presetClass="entr" presetSubtype="8" fill="hold" nodeType="afterEffect">
                                  <p:stCondLst>
                                    <p:cond delay="0"/>
                                  </p:stCondLst>
                                  <p:childTnLst>
                                    <p:set>
                                      <p:cBhvr>
                                        <p:cTn id="31" dur="1" fill="hold">
                                          <p:stCondLst>
                                            <p:cond delay="0"/>
                                          </p:stCondLst>
                                        </p:cTn>
                                        <p:tgtEl>
                                          <p:spTgt spid="74787"/>
                                        </p:tgtEl>
                                        <p:attrNameLst>
                                          <p:attrName>style.visibility</p:attrName>
                                        </p:attrNameLst>
                                      </p:cBhvr>
                                      <p:to>
                                        <p:strVal val="visible"/>
                                      </p:to>
                                    </p:set>
                                    <p:animEffect transition="in" filter="slide(fromLeft)">
                                      <p:cBhvr>
                                        <p:cTn id="32" dur="500"/>
                                        <p:tgtEl>
                                          <p:spTgt spid="74787"/>
                                        </p:tgtEl>
                                      </p:cBhvr>
                                    </p:animEffect>
                                  </p:childTnLst>
                                </p:cTn>
                              </p:par>
                            </p:childTnLst>
                          </p:cTn>
                        </p:par>
                        <p:par>
                          <p:cTn id="33" fill="hold" nodeType="afterGroup">
                            <p:stCondLst>
                              <p:cond delay="1000"/>
                            </p:stCondLst>
                            <p:childTnLst>
                              <p:par>
                                <p:cTn id="34" presetID="12" presetClass="entr" presetSubtype="8" fill="hold" nodeType="afterEffect">
                                  <p:stCondLst>
                                    <p:cond delay="0"/>
                                  </p:stCondLst>
                                  <p:childTnLst>
                                    <p:set>
                                      <p:cBhvr>
                                        <p:cTn id="35" dur="1" fill="hold">
                                          <p:stCondLst>
                                            <p:cond delay="0"/>
                                          </p:stCondLst>
                                        </p:cTn>
                                        <p:tgtEl>
                                          <p:spTgt spid="74790"/>
                                        </p:tgtEl>
                                        <p:attrNameLst>
                                          <p:attrName>style.visibility</p:attrName>
                                        </p:attrNameLst>
                                      </p:cBhvr>
                                      <p:to>
                                        <p:strVal val="visible"/>
                                      </p:to>
                                    </p:set>
                                    <p:animEffect transition="in" filter="slide(fromLeft)">
                                      <p:cBhvr>
                                        <p:cTn id="36" dur="1000"/>
                                        <p:tgtEl>
                                          <p:spTgt spid="74790"/>
                                        </p:tgtEl>
                                      </p:cBhvr>
                                    </p:animEffect>
                                  </p:childTnLst>
                                </p:cTn>
                              </p:par>
                            </p:childTnLst>
                          </p:cTn>
                        </p:par>
                        <p:par>
                          <p:cTn id="37" fill="hold" nodeType="afterGroup">
                            <p:stCondLst>
                              <p:cond delay="2000"/>
                            </p:stCondLst>
                            <p:childTnLst>
                              <p:par>
                                <p:cTn id="38" presetID="12" presetClass="entr" presetSubtype="8" fill="hold" nodeType="afterEffect">
                                  <p:stCondLst>
                                    <p:cond delay="0"/>
                                  </p:stCondLst>
                                  <p:childTnLst>
                                    <p:set>
                                      <p:cBhvr>
                                        <p:cTn id="39" dur="1" fill="hold">
                                          <p:stCondLst>
                                            <p:cond delay="0"/>
                                          </p:stCondLst>
                                        </p:cTn>
                                        <p:tgtEl>
                                          <p:spTgt spid="74800"/>
                                        </p:tgtEl>
                                        <p:attrNameLst>
                                          <p:attrName>style.visibility</p:attrName>
                                        </p:attrNameLst>
                                      </p:cBhvr>
                                      <p:to>
                                        <p:strVal val="visible"/>
                                      </p:to>
                                    </p:set>
                                    <p:animEffect transition="in" filter="slide(fromLeft)">
                                      <p:cBhvr>
                                        <p:cTn id="40" dur="1000"/>
                                        <p:tgtEl>
                                          <p:spTgt spid="74800"/>
                                        </p:tgtEl>
                                      </p:cBhvr>
                                    </p:animEffect>
                                  </p:childTnLst>
                                </p:cTn>
                              </p:par>
                            </p:childTnLst>
                          </p:cTn>
                        </p:par>
                        <p:par>
                          <p:cTn id="41" fill="hold" nodeType="afterGroup">
                            <p:stCondLst>
                              <p:cond delay="3000"/>
                            </p:stCondLst>
                            <p:childTnLst>
                              <p:par>
                                <p:cTn id="42" presetID="37" presetClass="entr" presetSubtype="0" fill="hold" nodeType="afterEffect">
                                  <p:stCondLst>
                                    <p:cond delay="0"/>
                                  </p:stCondLst>
                                  <p:childTnLst>
                                    <p:set>
                                      <p:cBhvr>
                                        <p:cTn id="43" dur="1" fill="hold">
                                          <p:stCondLst>
                                            <p:cond delay="0"/>
                                          </p:stCondLst>
                                        </p:cTn>
                                        <p:tgtEl>
                                          <p:spTgt spid="74797"/>
                                        </p:tgtEl>
                                        <p:attrNameLst>
                                          <p:attrName>style.visibility</p:attrName>
                                        </p:attrNameLst>
                                      </p:cBhvr>
                                      <p:to>
                                        <p:strVal val="visible"/>
                                      </p:to>
                                    </p:set>
                                    <p:animEffect transition="in" filter="fade">
                                      <p:cBhvr>
                                        <p:cTn id="44" dur="1000"/>
                                        <p:tgtEl>
                                          <p:spTgt spid="74797"/>
                                        </p:tgtEl>
                                      </p:cBhvr>
                                    </p:animEffect>
                                    <p:anim calcmode="lin" valueType="num">
                                      <p:cBhvr>
                                        <p:cTn id="45" dur="1000" fill="hold"/>
                                        <p:tgtEl>
                                          <p:spTgt spid="74797"/>
                                        </p:tgtEl>
                                        <p:attrNameLst>
                                          <p:attrName>ppt_x</p:attrName>
                                        </p:attrNameLst>
                                      </p:cBhvr>
                                      <p:tavLst>
                                        <p:tav tm="0">
                                          <p:val>
                                            <p:strVal val="#ppt_x"/>
                                          </p:val>
                                        </p:tav>
                                        <p:tav tm="100000">
                                          <p:val>
                                            <p:strVal val="#ppt_x"/>
                                          </p:val>
                                        </p:tav>
                                      </p:tavLst>
                                    </p:anim>
                                    <p:anim calcmode="lin" valueType="num">
                                      <p:cBhvr>
                                        <p:cTn id="46" dur="900" decel="100000" fill="hold"/>
                                        <p:tgtEl>
                                          <p:spTgt spid="74797"/>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74797"/>
                                        </p:tgtEl>
                                        <p:attrNameLst>
                                          <p:attrName>ppt_y</p:attrName>
                                        </p:attrNameLst>
                                      </p:cBhvr>
                                      <p:tavLst>
                                        <p:tav tm="0">
                                          <p:val>
                                            <p:strVal val="#ppt_y-.03"/>
                                          </p:val>
                                        </p:tav>
                                        <p:tav tm="100000">
                                          <p:val>
                                            <p:strVal val="#ppt_y"/>
                                          </p:val>
                                        </p:tav>
                                      </p:tavLst>
                                    </p:anim>
                                  </p:childTnLst>
                                </p:cTn>
                              </p:par>
                            </p:childTnLst>
                          </p:cTn>
                        </p:par>
                        <p:par>
                          <p:cTn id="48" fill="hold" nodeType="afterGroup">
                            <p:stCondLst>
                              <p:cond delay="4000"/>
                            </p:stCondLst>
                            <p:childTnLst>
                              <p:par>
                                <p:cTn id="49" presetID="42" presetClass="entr" presetSubtype="0" fill="hold" nodeType="afterEffect">
                                  <p:stCondLst>
                                    <p:cond delay="0"/>
                                  </p:stCondLst>
                                  <p:childTnLst>
                                    <p:set>
                                      <p:cBhvr>
                                        <p:cTn id="50" dur="1" fill="hold">
                                          <p:stCondLst>
                                            <p:cond delay="0"/>
                                          </p:stCondLst>
                                        </p:cTn>
                                        <p:tgtEl>
                                          <p:spTgt spid="74798"/>
                                        </p:tgtEl>
                                        <p:attrNameLst>
                                          <p:attrName>style.visibility</p:attrName>
                                        </p:attrNameLst>
                                      </p:cBhvr>
                                      <p:to>
                                        <p:strVal val="visible"/>
                                      </p:to>
                                    </p:set>
                                    <p:animEffect transition="in" filter="fade">
                                      <p:cBhvr>
                                        <p:cTn id="51" dur="1000"/>
                                        <p:tgtEl>
                                          <p:spTgt spid="74798"/>
                                        </p:tgtEl>
                                      </p:cBhvr>
                                    </p:animEffect>
                                    <p:anim calcmode="lin" valueType="num">
                                      <p:cBhvr>
                                        <p:cTn id="52" dur="1000" fill="hold"/>
                                        <p:tgtEl>
                                          <p:spTgt spid="74798"/>
                                        </p:tgtEl>
                                        <p:attrNameLst>
                                          <p:attrName>ppt_x</p:attrName>
                                        </p:attrNameLst>
                                      </p:cBhvr>
                                      <p:tavLst>
                                        <p:tav tm="0">
                                          <p:val>
                                            <p:strVal val="#ppt_x"/>
                                          </p:val>
                                        </p:tav>
                                        <p:tav tm="100000">
                                          <p:val>
                                            <p:strVal val="#ppt_x"/>
                                          </p:val>
                                        </p:tav>
                                      </p:tavLst>
                                    </p:anim>
                                    <p:anim calcmode="lin" valueType="num">
                                      <p:cBhvr>
                                        <p:cTn id="53" dur="1000" fill="hold"/>
                                        <p:tgtEl>
                                          <p:spTgt spid="74798"/>
                                        </p:tgtEl>
                                        <p:attrNameLst>
                                          <p:attrName>ppt_y</p:attrName>
                                        </p:attrNameLst>
                                      </p:cBhvr>
                                      <p:tavLst>
                                        <p:tav tm="0">
                                          <p:val>
                                            <p:strVal val="#ppt_y+.1"/>
                                          </p:val>
                                        </p:tav>
                                        <p:tav tm="100000">
                                          <p:val>
                                            <p:strVal val="#ppt_y"/>
                                          </p:val>
                                        </p:tav>
                                      </p:tavLst>
                                    </p:anim>
                                  </p:childTnLst>
                                </p:cTn>
                              </p:par>
                            </p:childTnLst>
                          </p:cTn>
                        </p:par>
                        <p:par>
                          <p:cTn id="54" fill="hold" nodeType="afterGroup">
                            <p:stCondLst>
                              <p:cond delay="5000"/>
                            </p:stCondLst>
                            <p:childTnLst>
                              <p:par>
                                <p:cTn id="55" presetID="42" presetClass="entr" presetSubtype="0" fill="hold" nodeType="afterEffect">
                                  <p:stCondLst>
                                    <p:cond delay="0"/>
                                  </p:stCondLst>
                                  <p:childTnLst>
                                    <p:set>
                                      <p:cBhvr>
                                        <p:cTn id="56" dur="1" fill="hold">
                                          <p:stCondLst>
                                            <p:cond delay="0"/>
                                          </p:stCondLst>
                                        </p:cTn>
                                        <p:tgtEl>
                                          <p:spTgt spid="74799"/>
                                        </p:tgtEl>
                                        <p:attrNameLst>
                                          <p:attrName>style.visibility</p:attrName>
                                        </p:attrNameLst>
                                      </p:cBhvr>
                                      <p:to>
                                        <p:strVal val="visible"/>
                                      </p:to>
                                    </p:set>
                                    <p:animEffect transition="in" filter="fade">
                                      <p:cBhvr>
                                        <p:cTn id="57" dur="1000"/>
                                        <p:tgtEl>
                                          <p:spTgt spid="74799"/>
                                        </p:tgtEl>
                                      </p:cBhvr>
                                    </p:animEffect>
                                    <p:anim calcmode="lin" valueType="num">
                                      <p:cBhvr>
                                        <p:cTn id="58" dur="1000" fill="hold"/>
                                        <p:tgtEl>
                                          <p:spTgt spid="74799"/>
                                        </p:tgtEl>
                                        <p:attrNameLst>
                                          <p:attrName>ppt_x</p:attrName>
                                        </p:attrNameLst>
                                      </p:cBhvr>
                                      <p:tavLst>
                                        <p:tav tm="0">
                                          <p:val>
                                            <p:strVal val="#ppt_x"/>
                                          </p:val>
                                        </p:tav>
                                        <p:tav tm="100000">
                                          <p:val>
                                            <p:strVal val="#ppt_x"/>
                                          </p:val>
                                        </p:tav>
                                      </p:tavLst>
                                    </p:anim>
                                    <p:anim calcmode="lin" valueType="num">
                                      <p:cBhvr>
                                        <p:cTn id="59" dur="1000" fill="hold"/>
                                        <p:tgtEl>
                                          <p:spTgt spid="74799"/>
                                        </p:tgtEl>
                                        <p:attrNameLst>
                                          <p:attrName>ppt_y</p:attrName>
                                        </p:attrNameLst>
                                      </p:cBhvr>
                                      <p:tavLst>
                                        <p:tav tm="0">
                                          <p:val>
                                            <p:strVal val="#ppt_y+.1"/>
                                          </p:val>
                                        </p:tav>
                                        <p:tav tm="100000">
                                          <p:val>
                                            <p:strVal val="#ppt_y"/>
                                          </p:val>
                                        </p:tav>
                                      </p:tavLst>
                                    </p:anim>
                                  </p:childTnLst>
                                </p:cTn>
                              </p:par>
                            </p:childTnLst>
                          </p:cTn>
                        </p:par>
                        <p:par>
                          <p:cTn id="60" fill="hold" nodeType="afterGroup">
                            <p:stCondLst>
                              <p:cond delay="6000"/>
                            </p:stCondLst>
                            <p:childTnLst>
                              <p:par>
                                <p:cTn id="61" presetID="12" presetClass="entr" presetSubtype="8" fill="hold" nodeType="afterEffect">
                                  <p:stCondLst>
                                    <p:cond delay="0"/>
                                  </p:stCondLst>
                                  <p:childTnLst>
                                    <p:set>
                                      <p:cBhvr>
                                        <p:cTn id="62" dur="1" fill="hold">
                                          <p:stCondLst>
                                            <p:cond delay="0"/>
                                          </p:stCondLst>
                                        </p:cTn>
                                        <p:tgtEl>
                                          <p:spTgt spid="74811"/>
                                        </p:tgtEl>
                                        <p:attrNameLst>
                                          <p:attrName>style.visibility</p:attrName>
                                        </p:attrNameLst>
                                      </p:cBhvr>
                                      <p:to>
                                        <p:strVal val="visible"/>
                                      </p:to>
                                    </p:set>
                                    <p:animEffect transition="in" filter="slide(fromLeft)">
                                      <p:cBhvr>
                                        <p:cTn id="63" dur="500"/>
                                        <p:tgtEl>
                                          <p:spTgt spid="74811"/>
                                        </p:tgtEl>
                                      </p:cBhvr>
                                    </p:animEffect>
                                  </p:childTnLst>
                                </p:cTn>
                              </p:par>
                            </p:childTnLst>
                          </p:cTn>
                        </p:par>
                        <p:par>
                          <p:cTn id="64" fill="hold" nodeType="afterGroup">
                            <p:stCondLst>
                              <p:cond delay="6500"/>
                            </p:stCondLst>
                            <p:childTnLst>
                              <p:par>
                                <p:cTn id="65" presetID="1" presetClass="entr" presetSubtype="0" fill="hold" nodeType="afterEffect">
                                  <p:stCondLst>
                                    <p:cond delay="0"/>
                                  </p:stCondLst>
                                  <p:childTnLst>
                                    <p:set>
                                      <p:cBhvr>
                                        <p:cTn id="66" dur="1" fill="hold">
                                          <p:stCondLst>
                                            <p:cond delay="0"/>
                                          </p:stCondLst>
                                        </p:cTn>
                                        <p:tgtEl>
                                          <p:spTgt spid="74806"/>
                                        </p:tgtEl>
                                        <p:attrNameLst>
                                          <p:attrName>style.visibility</p:attrName>
                                        </p:attrNameLst>
                                      </p:cBhvr>
                                      <p:to>
                                        <p:strVal val="visible"/>
                                      </p:to>
                                    </p:set>
                                  </p:childTnLst>
                                </p:cTn>
                              </p:par>
                            </p:childTnLst>
                          </p:cTn>
                        </p:par>
                        <p:par>
                          <p:cTn id="67" fill="hold" nodeType="afterGroup">
                            <p:stCondLst>
                              <p:cond delay="6500"/>
                            </p:stCondLst>
                            <p:childTnLst>
                              <p:par>
                                <p:cTn id="68" presetID="12" presetClass="entr" presetSubtype="4" fill="hold" nodeType="afterEffect">
                                  <p:stCondLst>
                                    <p:cond delay="0"/>
                                  </p:stCondLst>
                                  <p:childTnLst>
                                    <p:set>
                                      <p:cBhvr>
                                        <p:cTn id="69" dur="1" fill="hold">
                                          <p:stCondLst>
                                            <p:cond delay="0"/>
                                          </p:stCondLst>
                                        </p:cTn>
                                        <p:tgtEl>
                                          <p:spTgt spid="74806"/>
                                        </p:tgtEl>
                                        <p:attrNameLst>
                                          <p:attrName>style.visibility</p:attrName>
                                        </p:attrNameLst>
                                      </p:cBhvr>
                                      <p:to>
                                        <p:strVal val="visible"/>
                                      </p:to>
                                    </p:set>
                                    <p:animEffect transition="in" filter="slide(fromBottom)">
                                      <p:cBhvr>
                                        <p:cTn id="70" dur="500"/>
                                        <p:tgtEl>
                                          <p:spTgt spid="74806"/>
                                        </p:tgtEl>
                                      </p:cBhvr>
                                    </p:animEffect>
                                  </p:childTnLst>
                                </p:cTn>
                              </p:par>
                            </p:childTnLst>
                          </p:cTn>
                        </p:par>
                        <p:par>
                          <p:cTn id="71" fill="hold" nodeType="afterGroup">
                            <p:stCondLst>
                              <p:cond delay="7000"/>
                            </p:stCondLst>
                            <p:childTnLst>
                              <p:par>
                                <p:cTn id="72" presetID="12" presetClass="entr" presetSubtype="4" fill="hold" nodeType="afterEffect">
                                  <p:stCondLst>
                                    <p:cond delay="0"/>
                                  </p:stCondLst>
                                  <p:childTnLst>
                                    <p:set>
                                      <p:cBhvr>
                                        <p:cTn id="73" dur="1" fill="hold">
                                          <p:stCondLst>
                                            <p:cond delay="0"/>
                                          </p:stCondLst>
                                        </p:cTn>
                                        <p:tgtEl>
                                          <p:spTgt spid="74807"/>
                                        </p:tgtEl>
                                        <p:attrNameLst>
                                          <p:attrName>style.visibility</p:attrName>
                                        </p:attrNameLst>
                                      </p:cBhvr>
                                      <p:to>
                                        <p:strVal val="visible"/>
                                      </p:to>
                                    </p:set>
                                    <p:animEffect transition="in" filter="slide(fromBottom)">
                                      <p:cBhvr>
                                        <p:cTn id="74" dur="500"/>
                                        <p:tgtEl>
                                          <p:spTgt spid="74807"/>
                                        </p:tgtEl>
                                      </p:cBhvr>
                                    </p:animEffect>
                                  </p:childTnLst>
                                </p:cTn>
                              </p:par>
                            </p:childTnLst>
                          </p:cTn>
                        </p:par>
                        <p:par>
                          <p:cTn id="75" fill="hold" nodeType="afterGroup">
                            <p:stCondLst>
                              <p:cond delay="7500"/>
                            </p:stCondLst>
                            <p:childTnLst>
                              <p:par>
                                <p:cTn id="76" presetID="12" presetClass="entr" presetSubtype="4" fill="hold" nodeType="afterEffect">
                                  <p:stCondLst>
                                    <p:cond delay="0"/>
                                  </p:stCondLst>
                                  <p:childTnLst>
                                    <p:set>
                                      <p:cBhvr>
                                        <p:cTn id="77" dur="1" fill="hold">
                                          <p:stCondLst>
                                            <p:cond delay="0"/>
                                          </p:stCondLst>
                                        </p:cTn>
                                        <p:tgtEl>
                                          <p:spTgt spid="74808"/>
                                        </p:tgtEl>
                                        <p:attrNameLst>
                                          <p:attrName>style.visibility</p:attrName>
                                        </p:attrNameLst>
                                      </p:cBhvr>
                                      <p:to>
                                        <p:strVal val="visible"/>
                                      </p:to>
                                    </p:set>
                                    <p:animEffect transition="in" filter="slide(fromBottom)">
                                      <p:cBhvr>
                                        <p:cTn id="78" dur="500"/>
                                        <p:tgtEl>
                                          <p:spTgt spid="74808"/>
                                        </p:tgtEl>
                                      </p:cBhvr>
                                    </p:animEffect>
                                  </p:childTnLst>
                                </p:cTn>
                              </p:par>
                            </p:childTnLst>
                          </p:cTn>
                        </p:par>
                        <p:par>
                          <p:cTn id="79" fill="hold" nodeType="afterGroup">
                            <p:stCondLst>
                              <p:cond delay="8000"/>
                            </p:stCondLst>
                            <p:childTnLst>
                              <p:par>
                                <p:cTn id="80" presetID="12" presetClass="entr" presetSubtype="4" fill="hold" nodeType="afterEffect">
                                  <p:stCondLst>
                                    <p:cond delay="0"/>
                                  </p:stCondLst>
                                  <p:childTnLst>
                                    <p:set>
                                      <p:cBhvr>
                                        <p:cTn id="81" dur="1" fill="hold">
                                          <p:stCondLst>
                                            <p:cond delay="0"/>
                                          </p:stCondLst>
                                        </p:cTn>
                                        <p:tgtEl>
                                          <p:spTgt spid="74809"/>
                                        </p:tgtEl>
                                        <p:attrNameLst>
                                          <p:attrName>style.visibility</p:attrName>
                                        </p:attrNameLst>
                                      </p:cBhvr>
                                      <p:to>
                                        <p:strVal val="visible"/>
                                      </p:to>
                                    </p:set>
                                    <p:animEffect transition="in" filter="slide(fromBottom)">
                                      <p:cBhvr>
                                        <p:cTn id="82" dur="500"/>
                                        <p:tgtEl>
                                          <p:spTgt spid="74809"/>
                                        </p:tgtEl>
                                      </p:cBhvr>
                                    </p:animEffect>
                                  </p:childTnLst>
                                </p:cTn>
                              </p:par>
                            </p:childTnLst>
                          </p:cTn>
                        </p:par>
                        <p:par>
                          <p:cTn id="83" fill="hold" nodeType="afterGroup">
                            <p:stCondLst>
                              <p:cond delay="8500"/>
                            </p:stCondLst>
                            <p:childTnLst>
                              <p:par>
                                <p:cTn id="84" presetID="12" presetClass="entr" presetSubtype="2" fill="hold" nodeType="afterEffect">
                                  <p:stCondLst>
                                    <p:cond delay="0"/>
                                  </p:stCondLst>
                                  <p:childTnLst>
                                    <p:set>
                                      <p:cBhvr>
                                        <p:cTn id="85" dur="1" fill="hold">
                                          <p:stCondLst>
                                            <p:cond delay="0"/>
                                          </p:stCondLst>
                                        </p:cTn>
                                        <p:tgtEl>
                                          <p:spTgt spid="74812"/>
                                        </p:tgtEl>
                                        <p:attrNameLst>
                                          <p:attrName>style.visibility</p:attrName>
                                        </p:attrNameLst>
                                      </p:cBhvr>
                                      <p:to>
                                        <p:strVal val="visible"/>
                                      </p:to>
                                    </p:set>
                                    <p:animEffect transition="in" filter="slide(fromRight)">
                                      <p:cBhvr>
                                        <p:cTn id="86" dur="500"/>
                                        <p:tgtEl>
                                          <p:spTgt spid="74812"/>
                                        </p:tgtEl>
                                      </p:cBhvr>
                                    </p:animEffect>
                                  </p:childTnLst>
                                </p:cTn>
                              </p:par>
                            </p:childTnLst>
                          </p:cTn>
                        </p:par>
                        <p:par>
                          <p:cTn id="87" fill="hold" nodeType="afterGroup">
                            <p:stCondLst>
                              <p:cond delay="9000"/>
                            </p:stCondLst>
                            <p:childTnLst>
                              <p:par>
                                <p:cTn id="88" presetID="12" presetClass="entr" presetSubtype="8" fill="hold" nodeType="afterEffect">
                                  <p:stCondLst>
                                    <p:cond delay="0"/>
                                  </p:stCondLst>
                                  <p:childTnLst>
                                    <p:set>
                                      <p:cBhvr>
                                        <p:cTn id="89" dur="1" fill="hold">
                                          <p:stCondLst>
                                            <p:cond delay="0"/>
                                          </p:stCondLst>
                                        </p:cTn>
                                        <p:tgtEl>
                                          <p:spTgt spid="74791"/>
                                        </p:tgtEl>
                                        <p:attrNameLst>
                                          <p:attrName>style.visibility</p:attrName>
                                        </p:attrNameLst>
                                      </p:cBhvr>
                                      <p:to>
                                        <p:strVal val="visible"/>
                                      </p:to>
                                    </p:set>
                                    <p:animEffect transition="in" filter="slide(fromLeft)">
                                      <p:cBhvr>
                                        <p:cTn id="90" dur="1000"/>
                                        <p:tgtEl>
                                          <p:spTgt spid="74791"/>
                                        </p:tgtEl>
                                      </p:cBhvr>
                                    </p:animEffect>
                                  </p:childTnLst>
                                </p:cTn>
                              </p:par>
                            </p:childTnLst>
                          </p:cTn>
                        </p:par>
                        <p:par>
                          <p:cTn id="91" fill="hold" nodeType="afterGroup">
                            <p:stCondLst>
                              <p:cond delay="10000"/>
                            </p:stCondLst>
                            <p:childTnLst>
                              <p:par>
                                <p:cTn id="92" presetID="12" presetClass="entr" presetSubtype="8" fill="hold" nodeType="afterEffect">
                                  <p:stCondLst>
                                    <p:cond delay="0"/>
                                  </p:stCondLst>
                                  <p:childTnLst>
                                    <p:set>
                                      <p:cBhvr>
                                        <p:cTn id="93" dur="1" fill="hold">
                                          <p:stCondLst>
                                            <p:cond delay="0"/>
                                          </p:stCondLst>
                                        </p:cTn>
                                        <p:tgtEl>
                                          <p:spTgt spid="74789"/>
                                        </p:tgtEl>
                                        <p:attrNameLst>
                                          <p:attrName>style.visibility</p:attrName>
                                        </p:attrNameLst>
                                      </p:cBhvr>
                                      <p:to>
                                        <p:strVal val="visible"/>
                                      </p:to>
                                    </p:set>
                                    <p:animEffect transition="in" filter="slide(fromLeft)">
                                      <p:cBhvr>
                                        <p:cTn id="94" dur="1000"/>
                                        <p:tgtEl>
                                          <p:spTgt spid="74789"/>
                                        </p:tgtEl>
                                      </p:cBhvr>
                                    </p:animEffect>
                                  </p:childTnLst>
                                </p:cTn>
                              </p:par>
                            </p:childTnLst>
                          </p:cTn>
                        </p:par>
                        <p:par>
                          <p:cTn id="95" fill="hold" nodeType="afterGroup">
                            <p:stCondLst>
                              <p:cond delay="11000"/>
                            </p:stCondLst>
                            <p:childTnLst>
                              <p:par>
                                <p:cTn id="96" presetID="12" presetClass="entr" presetSubtype="4" fill="hold" nodeType="afterEffect">
                                  <p:stCondLst>
                                    <p:cond delay="0"/>
                                  </p:stCondLst>
                                  <p:childTnLst>
                                    <p:set>
                                      <p:cBhvr>
                                        <p:cTn id="97" dur="1" fill="hold">
                                          <p:stCondLst>
                                            <p:cond delay="0"/>
                                          </p:stCondLst>
                                        </p:cTn>
                                        <p:tgtEl>
                                          <p:spTgt spid="74813"/>
                                        </p:tgtEl>
                                        <p:attrNameLst>
                                          <p:attrName>style.visibility</p:attrName>
                                        </p:attrNameLst>
                                      </p:cBhvr>
                                      <p:to>
                                        <p:strVal val="visible"/>
                                      </p:to>
                                    </p:set>
                                    <p:animEffect transition="in" filter="slide(fromBottom)">
                                      <p:cBhvr>
                                        <p:cTn id="98" dur="1000"/>
                                        <p:tgtEl>
                                          <p:spTgt spid="74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85" grpId="0"/>
      <p:bldP spid="74786" grpId="0"/>
      <p:bldP spid="74787" grpId="0" animBg="1"/>
      <p:bldP spid="74788" grpId="0" animBg="1"/>
      <p:bldP spid="74789" grpId="0" animBg="1"/>
      <p:bldP spid="74790" grpId="0" animBg="1"/>
      <p:bldP spid="74791" grpId="0" animBg="1"/>
      <p:bldP spid="74797" grpId="0" animBg="1"/>
      <p:bldP spid="74798" grpId="0" animBg="1"/>
      <p:bldP spid="74799" grpId="0" animBg="1"/>
      <p:bldP spid="74806" grpId="0" animBg="1"/>
      <p:bldP spid="74806" grpId="1" animBg="1"/>
      <p:bldP spid="74807" grpId="0" animBg="1"/>
      <p:bldP spid="74808" grpId="0" animBg="1"/>
      <p:bldP spid="74809" grpId="0" animBg="1"/>
      <p:bldP spid="74810" grpId="0" animBg="1"/>
      <p:bldP spid="74811" grpId="0" animBg="1"/>
      <p:bldP spid="74812" grpId="0" animBg="1"/>
      <p:bldP spid="748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a:extLst>
              <a:ext uri="{FF2B5EF4-FFF2-40B4-BE49-F238E27FC236}">
                <a16:creationId xmlns:a16="http://schemas.microsoft.com/office/drawing/2014/main" id="{6EF38CD0-30CD-07EA-8DCA-EEFECF90295B}"/>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B059B92-BB4B-104D-8646-CD37ED85AC62}" type="slidenum">
              <a:rPr kumimoji="0" lang="en-US" altLang="zh-CN" sz="1000" smtClean="0">
                <a:solidFill>
                  <a:schemeClr val="bg2"/>
                </a:solidFill>
                <a:ea typeface="华文行楷" panose="02010800040101010101" pitchFamily="2" charset="-122"/>
              </a:rPr>
              <a:pPr>
                <a:spcBef>
                  <a:spcPct val="0"/>
                </a:spcBef>
                <a:buClrTx/>
                <a:buSzTx/>
                <a:buFontTx/>
                <a:buNone/>
              </a:pPr>
              <a:t>5</a:t>
            </a:fld>
            <a:endParaRPr kumimoji="0" lang="en-US" altLang="zh-CN" sz="1000">
              <a:solidFill>
                <a:schemeClr val="bg2"/>
              </a:solidFill>
              <a:ea typeface="华文行楷" panose="02010800040101010101" pitchFamily="2" charset="-122"/>
            </a:endParaRPr>
          </a:p>
        </p:txBody>
      </p:sp>
      <p:sp>
        <p:nvSpPr>
          <p:cNvPr id="8195" name="Rectangle 2">
            <a:extLst>
              <a:ext uri="{FF2B5EF4-FFF2-40B4-BE49-F238E27FC236}">
                <a16:creationId xmlns:a16="http://schemas.microsoft.com/office/drawing/2014/main" id="{467D4D55-C20B-55FE-9F20-C1C2352056AB}"/>
              </a:ext>
            </a:extLst>
          </p:cNvPr>
          <p:cNvSpPr>
            <a:spLocks noGrp="1" noChangeArrowheads="1"/>
          </p:cNvSpPr>
          <p:nvPr>
            <p:ph type="title"/>
          </p:nvPr>
        </p:nvSpPr>
        <p:spPr/>
        <p:txBody>
          <a:bodyPr/>
          <a:lstStyle/>
          <a:p>
            <a:pPr eaLnBrk="1" hangingPunct="1"/>
            <a:r>
              <a:rPr lang="zh-CN" altLang="en-US"/>
              <a:t>项目融资主体及融资方式</a:t>
            </a:r>
          </a:p>
        </p:txBody>
      </p:sp>
      <p:sp>
        <p:nvSpPr>
          <p:cNvPr id="73773" name="Rectangle 45">
            <a:extLst>
              <a:ext uri="{FF2B5EF4-FFF2-40B4-BE49-F238E27FC236}">
                <a16:creationId xmlns:a16="http://schemas.microsoft.com/office/drawing/2014/main" id="{31BF7167-465C-FDF2-A0E1-9C8E750D0D19}"/>
              </a:ext>
            </a:extLst>
          </p:cNvPr>
          <p:cNvSpPr>
            <a:spLocks noChangeArrowheads="1"/>
          </p:cNvSpPr>
          <p:nvPr/>
        </p:nvSpPr>
        <p:spPr bwMode="auto">
          <a:xfrm>
            <a:off x="827088" y="1484313"/>
            <a:ext cx="5097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Tx/>
            </a:pPr>
            <a:r>
              <a:rPr kumimoji="0" lang="en-US" altLang="zh-CN" sz="2000" b="1">
                <a:latin typeface="幼圆" pitchFamily="49" charset="-122"/>
                <a:ea typeface="幼圆" pitchFamily="49" charset="-122"/>
              </a:rPr>
              <a:t>2.</a:t>
            </a:r>
            <a:r>
              <a:rPr kumimoji="0" lang="zh-CN" altLang="en-US" sz="2000" b="1">
                <a:latin typeface="幼圆" pitchFamily="49" charset="-122"/>
                <a:ea typeface="幼圆" pitchFamily="49" charset="-122"/>
              </a:rPr>
              <a:t>新设法人融资主体适用条件</a:t>
            </a:r>
          </a:p>
        </p:txBody>
      </p:sp>
      <p:grpSp>
        <p:nvGrpSpPr>
          <p:cNvPr id="73774" name="Group 46">
            <a:extLst>
              <a:ext uri="{FF2B5EF4-FFF2-40B4-BE49-F238E27FC236}">
                <a16:creationId xmlns:a16="http://schemas.microsoft.com/office/drawing/2014/main" id="{330B9D67-3E11-6C04-D518-6A4B78D04192}"/>
              </a:ext>
            </a:extLst>
          </p:cNvPr>
          <p:cNvGrpSpPr>
            <a:grpSpLocks/>
          </p:cNvGrpSpPr>
          <p:nvPr/>
        </p:nvGrpSpPr>
        <p:grpSpPr bwMode="auto">
          <a:xfrm>
            <a:off x="1139825" y="2060575"/>
            <a:ext cx="2170113" cy="4060825"/>
            <a:chOff x="718" y="1344"/>
            <a:chExt cx="1367" cy="2558"/>
          </a:xfrm>
        </p:grpSpPr>
        <p:sp>
          <p:nvSpPr>
            <p:cNvPr id="8225" name="AutoShape 47">
              <a:extLst>
                <a:ext uri="{FF2B5EF4-FFF2-40B4-BE49-F238E27FC236}">
                  <a16:creationId xmlns:a16="http://schemas.microsoft.com/office/drawing/2014/main" id="{E72BBB66-1FE0-C323-89BE-27132E78ED9A}"/>
                </a:ext>
              </a:extLst>
            </p:cNvPr>
            <p:cNvSpPr>
              <a:spLocks noChangeArrowheads="1"/>
            </p:cNvSpPr>
            <p:nvPr/>
          </p:nvSpPr>
          <p:spPr bwMode="gray">
            <a:xfrm>
              <a:off x="722" y="3388"/>
              <a:ext cx="1363" cy="514"/>
            </a:xfrm>
            <a:prstGeom prst="roundRect">
              <a:avLst>
                <a:gd name="adj" fmla="val 40389"/>
              </a:avLst>
            </a:prstGeom>
            <a:gradFill rotWithShape="1">
              <a:gsLst>
                <a:gs pos="0">
                  <a:srgbClr val="729EB4"/>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26" name="AutoShape 48">
              <a:extLst>
                <a:ext uri="{FF2B5EF4-FFF2-40B4-BE49-F238E27FC236}">
                  <a16:creationId xmlns:a16="http://schemas.microsoft.com/office/drawing/2014/main" id="{5F4D7DBC-86E5-46E1-ACB1-2907F8C5DEFC}"/>
                </a:ext>
              </a:extLst>
            </p:cNvPr>
            <p:cNvSpPr>
              <a:spLocks noChangeArrowheads="1"/>
            </p:cNvSpPr>
            <p:nvPr/>
          </p:nvSpPr>
          <p:spPr bwMode="gray">
            <a:xfrm>
              <a:off x="718" y="1526"/>
              <a:ext cx="1363" cy="1686"/>
            </a:xfrm>
            <a:prstGeom prst="roundRect">
              <a:avLst>
                <a:gd name="adj" fmla="val 17509"/>
              </a:avLst>
            </a:prstGeom>
            <a:solidFill>
              <a:srgbClr val="9EC6B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27" name="AutoShape 49">
              <a:extLst>
                <a:ext uri="{FF2B5EF4-FFF2-40B4-BE49-F238E27FC236}">
                  <a16:creationId xmlns:a16="http://schemas.microsoft.com/office/drawing/2014/main" id="{AC805FD0-BA6F-2230-58A0-90DC204F692A}"/>
                </a:ext>
              </a:extLst>
            </p:cNvPr>
            <p:cNvSpPr>
              <a:spLocks noChangeArrowheads="1"/>
            </p:cNvSpPr>
            <p:nvPr/>
          </p:nvSpPr>
          <p:spPr bwMode="gray">
            <a:xfrm>
              <a:off x="739" y="1530"/>
              <a:ext cx="1322" cy="1814"/>
            </a:xfrm>
            <a:prstGeom prst="roundRect">
              <a:avLst>
                <a:gd name="adj" fmla="val 16667"/>
              </a:avLst>
            </a:prstGeom>
            <a:gradFill rotWithShape="1">
              <a:gsLst>
                <a:gs pos="0">
                  <a:srgbClr val="B8E6D3"/>
                </a:gs>
                <a:gs pos="50000">
                  <a:srgbClr val="F6FCF9"/>
                </a:gs>
                <a:gs pos="100000">
                  <a:srgbClr val="B8E6D3"/>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28" name="AutoShape 50">
              <a:extLst>
                <a:ext uri="{FF2B5EF4-FFF2-40B4-BE49-F238E27FC236}">
                  <a16:creationId xmlns:a16="http://schemas.microsoft.com/office/drawing/2014/main" id="{7310B90B-8DEF-BA21-053E-B18F964220DD}"/>
                </a:ext>
              </a:extLst>
            </p:cNvPr>
            <p:cNvSpPr>
              <a:spLocks noChangeArrowheads="1"/>
            </p:cNvSpPr>
            <p:nvPr/>
          </p:nvSpPr>
          <p:spPr bwMode="gray">
            <a:xfrm>
              <a:off x="750" y="3402"/>
              <a:ext cx="1304" cy="456"/>
            </a:xfrm>
            <a:prstGeom prst="roundRect">
              <a:avLst>
                <a:gd name="adj" fmla="val 50000"/>
              </a:avLst>
            </a:prstGeom>
            <a:gradFill rotWithShape="1">
              <a:gsLst>
                <a:gs pos="0">
                  <a:srgbClr val="7DAFD4"/>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nvGrpSpPr>
            <p:cNvPr id="8229" name="Group 51">
              <a:extLst>
                <a:ext uri="{FF2B5EF4-FFF2-40B4-BE49-F238E27FC236}">
                  <a16:creationId xmlns:a16="http://schemas.microsoft.com/office/drawing/2014/main" id="{7F552D57-CAB6-5FF1-1D88-CE50618265DE}"/>
                </a:ext>
              </a:extLst>
            </p:cNvPr>
            <p:cNvGrpSpPr>
              <a:grpSpLocks/>
            </p:cNvGrpSpPr>
            <p:nvPr/>
          </p:nvGrpSpPr>
          <p:grpSpPr bwMode="auto">
            <a:xfrm>
              <a:off x="1187" y="1344"/>
              <a:ext cx="405" cy="379"/>
              <a:chOff x="1289" y="582"/>
              <a:chExt cx="668" cy="668"/>
            </a:xfrm>
          </p:grpSpPr>
          <p:sp>
            <p:nvSpPr>
              <p:cNvPr id="8232" name="Oval 52">
                <a:extLst>
                  <a:ext uri="{FF2B5EF4-FFF2-40B4-BE49-F238E27FC236}">
                    <a16:creationId xmlns:a16="http://schemas.microsoft.com/office/drawing/2014/main" id="{C515F908-F90D-983C-508D-1516D6E3E1BD}"/>
                  </a:ext>
                </a:extLst>
              </p:cNvPr>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33" name="Oval 53">
                <a:extLst>
                  <a:ext uri="{FF2B5EF4-FFF2-40B4-BE49-F238E27FC236}">
                    <a16:creationId xmlns:a16="http://schemas.microsoft.com/office/drawing/2014/main" id="{5D738060-F76F-6F4D-E17B-65CB5553FDDB}"/>
                  </a:ext>
                </a:extLst>
              </p:cNvPr>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34" name="Oval 54">
                <a:extLst>
                  <a:ext uri="{FF2B5EF4-FFF2-40B4-BE49-F238E27FC236}">
                    <a16:creationId xmlns:a16="http://schemas.microsoft.com/office/drawing/2014/main" id="{4BE3666B-98A5-4EA6-0880-35289897D484}"/>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35" name="Oval 55">
                <a:extLst>
                  <a:ext uri="{FF2B5EF4-FFF2-40B4-BE49-F238E27FC236}">
                    <a16:creationId xmlns:a16="http://schemas.microsoft.com/office/drawing/2014/main" id="{A12927C5-911B-B640-5A11-97A96A111385}"/>
                  </a:ext>
                </a:extLst>
              </p:cNvPr>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36" name="Oval 56">
                <a:extLst>
                  <a:ext uri="{FF2B5EF4-FFF2-40B4-BE49-F238E27FC236}">
                    <a16:creationId xmlns:a16="http://schemas.microsoft.com/office/drawing/2014/main" id="{FB474860-EE6F-4A3E-FD20-B81C35CAEB7F}"/>
                  </a:ext>
                </a:extLst>
              </p:cNvPr>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
          <p:nvSpPr>
            <p:cNvPr id="8230" name="Text Box 57">
              <a:extLst>
                <a:ext uri="{FF2B5EF4-FFF2-40B4-BE49-F238E27FC236}">
                  <a16:creationId xmlns:a16="http://schemas.microsoft.com/office/drawing/2014/main" id="{8D182A9C-A8F0-B63C-6981-B20F93C666A5}"/>
                </a:ext>
              </a:extLst>
            </p:cNvPr>
            <p:cNvSpPr txBox="1">
              <a:spLocks noChangeArrowheads="1"/>
            </p:cNvSpPr>
            <p:nvPr/>
          </p:nvSpPr>
          <p:spPr bwMode="gray">
            <a:xfrm>
              <a:off x="1274" y="1398"/>
              <a:ext cx="223" cy="28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en-US" altLang="zh-CN" sz="2400">
                  <a:solidFill>
                    <a:srgbClr val="000000"/>
                  </a:solidFill>
                  <a:latin typeface="Arial" panose="020B0604020202020204" pitchFamily="34" charset="0"/>
                  <a:ea typeface="宋体" panose="02010600030101010101" pitchFamily="2" charset="-122"/>
                </a:rPr>
                <a:t>1</a:t>
              </a:r>
              <a:endParaRPr kumimoji="0" lang="en-US" altLang="zh-CN" sz="1800">
                <a:solidFill>
                  <a:srgbClr val="000000"/>
                </a:solidFill>
                <a:latin typeface="Arial" panose="020B0604020202020204" pitchFamily="34" charset="0"/>
                <a:ea typeface="宋体" panose="02010600030101010101" pitchFamily="2" charset="-122"/>
              </a:endParaRPr>
            </a:p>
          </p:txBody>
        </p:sp>
        <p:sp>
          <p:nvSpPr>
            <p:cNvPr id="8231" name="Text Box 58">
              <a:extLst>
                <a:ext uri="{FF2B5EF4-FFF2-40B4-BE49-F238E27FC236}">
                  <a16:creationId xmlns:a16="http://schemas.microsoft.com/office/drawing/2014/main" id="{FB3DDEC2-4573-9ED1-1D4C-DD128B12FEDA}"/>
                </a:ext>
              </a:extLst>
            </p:cNvPr>
            <p:cNvSpPr txBox="1">
              <a:spLocks noChangeArrowheads="1"/>
            </p:cNvSpPr>
            <p:nvPr/>
          </p:nvSpPr>
          <p:spPr bwMode="gray">
            <a:xfrm>
              <a:off x="766" y="1721"/>
              <a:ext cx="1296" cy="141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000" b="1" dirty="0">
                  <a:solidFill>
                    <a:srgbClr val="000000"/>
                  </a:solidFill>
                  <a:latin typeface="楷体_GB2312" pitchFamily="49" charset="-122"/>
                  <a:ea typeface="楷体_GB2312" pitchFamily="49" charset="-122"/>
                </a:rPr>
                <a:t>项目发起人希望拟建项目的生产经营活动</a:t>
              </a:r>
              <a:r>
                <a:rPr kumimoji="0" lang="zh-CN" altLang="en-US" sz="2000" b="1" dirty="0">
                  <a:solidFill>
                    <a:srgbClr val="908F17"/>
                  </a:solidFill>
                  <a:latin typeface="楷体_GB2312" pitchFamily="49" charset="-122"/>
                  <a:ea typeface="楷体_GB2312" pitchFamily="49" charset="-122"/>
                </a:rPr>
                <a:t>相对独立</a:t>
              </a:r>
              <a:r>
                <a:rPr kumimoji="0" lang="zh-CN" altLang="en-US" sz="2000" b="1" dirty="0">
                  <a:solidFill>
                    <a:srgbClr val="000000"/>
                  </a:solidFill>
                  <a:latin typeface="楷体_GB2312" pitchFamily="49" charset="-122"/>
                  <a:ea typeface="楷体_GB2312" pitchFamily="49" charset="-122"/>
                </a:rPr>
                <a:t>，且拟建项目</a:t>
              </a:r>
              <a:r>
                <a:rPr kumimoji="0" lang="zh-CN" altLang="en-US" sz="2000" b="1" dirty="0">
                  <a:solidFill>
                    <a:srgbClr val="908F17"/>
                  </a:solidFill>
                  <a:latin typeface="楷体_GB2312" pitchFamily="49" charset="-122"/>
                  <a:ea typeface="楷体_GB2312" pitchFamily="49" charset="-122"/>
                </a:rPr>
                <a:t>与既有法人的经营活动联系不密切</a:t>
              </a:r>
              <a:r>
                <a:rPr kumimoji="0" lang="zh-CN" altLang="en-US" sz="2000" b="1" dirty="0">
                  <a:solidFill>
                    <a:srgbClr val="000000"/>
                  </a:solidFill>
                  <a:latin typeface="楷体_GB2312" pitchFamily="49" charset="-122"/>
                  <a:ea typeface="楷体_GB2312" pitchFamily="49" charset="-122"/>
                </a:rPr>
                <a:t>；</a:t>
              </a:r>
            </a:p>
          </p:txBody>
        </p:sp>
      </p:grpSp>
      <p:grpSp>
        <p:nvGrpSpPr>
          <p:cNvPr id="73787" name="Group 59">
            <a:extLst>
              <a:ext uri="{FF2B5EF4-FFF2-40B4-BE49-F238E27FC236}">
                <a16:creationId xmlns:a16="http://schemas.microsoft.com/office/drawing/2014/main" id="{1B15111F-E01A-2DFA-7EC0-7232F59DD97D}"/>
              </a:ext>
            </a:extLst>
          </p:cNvPr>
          <p:cNvGrpSpPr>
            <a:grpSpLocks/>
          </p:cNvGrpSpPr>
          <p:nvPr/>
        </p:nvGrpSpPr>
        <p:grpSpPr bwMode="auto">
          <a:xfrm>
            <a:off x="3502025" y="2025650"/>
            <a:ext cx="2166938" cy="4095750"/>
            <a:chOff x="2206" y="1322"/>
            <a:chExt cx="1365" cy="2580"/>
          </a:xfrm>
        </p:grpSpPr>
        <p:sp>
          <p:nvSpPr>
            <p:cNvPr id="8213" name="AutoShape 60">
              <a:extLst>
                <a:ext uri="{FF2B5EF4-FFF2-40B4-BE49-F238E27FC236}">
                  <a16:creationId xmlns:a16="http://schemas.microsoft.com/office/drawing/2014/main" id="{E7F47256-59B2-3DC1-F44A-9AE7F5CB5A72}"/>
                </a:ext>
              </a:extLst>
            </p:cNvPr>
            <p:cNvSpPr>
              <a:spLocks noChangeArrowheads="1"/>
            </p:cNvSpPr>
            <p:nvPr/>
          </p:nvSpPr>
          <p:spPr bwMode="gray">
            <a:xfrm>
              <a:off x="2206" y="1519"/>
              <a:ext cx="1363" cy="1686"/>
            </a:xfrm>
            <a:prstGeom prst="roundRect">
              <a:avLst>
                <a:gd name="adj" fmla="val 17509"/>
              </a:avLst>
            </a:prstGeom>
            <a:gradFill rotWithShape="1">
              <a:gsLst>
                <a:gs pos="0">
                  <a:srgbClr val="CCFFCC"/>
                </a:gs>
                <a:gs pos="50000">
                  <a:srgbClr val="FFFFFF"/>
                </a:gs>
                <a:gs pos="100000">
                  <a:srgbClr val="CCFFCC"/>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14" name="AutoShape 61">
              <a:extLst>
                <a:ext uri="{FF2B5EF4-FFF2-40B4-BE49-F238E27FC236}">
                  <a16:creationId xmlns:a16="http://schemas.microsoft.com/office/drawing/2014/main" id="{26C7AD7A-8308-15E7-2493-7432A53AA04E}"/>
                </a:ext>
              </a:extLst>
            </p:cNvPr>
            <p:cNvSpPr>
              <a:spLocks noChangeArrowheads="1"/>
            </p:cNvSpPr>
            <p:nvPr/>
          </p:nvSpPr>
          <p:spPr bwMode="gray">
            <a:xfrm>
              <a:off x="2227" y="1525"/>
              <a:ext cx="1322" cy="1814"/>
            </a:xfrm>
            <a:prstGeom prst="roundRect">
              <a:avLst>
                <a:gd name="adj" fmla="val 16667"/>
              </a:avLst>
            </a:prstGeom>
            <a:gradFill rotWithShape="1">
              <a:gsLst>
                <a:gs pos="0">
                  <a:srgbClr val="CCCCFF"/>
                </a:gs>
                <a:gs pos="50000">
                  <a:srgbClr val="FFFFFF"/>
                </a:gs>
                <a:gs pos="100000">
                  <a:srgbClr val="CCCCF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15" name="AutoShape 62">
              <a:extLst>
                <a:ext uri="{FF2B5EF4-FFF2-40B4-BE49-F238E27FC236}">
                  <a16:creationId xmlns:a16="http://schemas.microsoft.com/office/drawing/2014/main" id="{EB56ADFC-0A6A-E120-E94B-BBB5D2AC4F73}"/>
                </a:ext>
              </a:extLst>
            </p:cNvPr>
            <p:cNvSpPr>
              <a:spLocks noChangeArrowheads="1"/>
            </p:cNvSpPr>
            <p:nvPr/>
          </p:nvSpPr>
          <p:spPr bwMode="gray">
            <a:xfrm>
              <a:off x="2238" y="1524"/>
              <a:ext cx="1304" cy="418"/>
            </a:xfrm>
            <a:prstGeom prst="roundRect">
              <a:avLst>
                <a:gd name="adj" fmla="val 50000"/>
              </a:avLst>
            </a:prstGeom>
            <a:gradFill rotWithShape="1">
              <a:gsLst>
                <a:gs pos="0">
                  <a:srgbClr val="EEEEFF"/>
                </a:gs>
                <a:gs pos="100000">
                  <a:srgbClr val="CCCCF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16" name="Oval 63">
              <a:extLst>
                <a:ext uri="{FF2B5EF4-FFF2-40B4-BE49-F238E27FC236}">
                  <a16:creationId xmlns:a16="http://schemas.microsoft.com/office/drawing/2014/main" id="{1DF05478-7F0B-445C-E53E-2F8BFD15B73E}"/>
                </a:ext>
              </a:extLst>
            </p:cNvPr>
            <p:cNvSpPr>
              <a:spLocks noChangeArrowheads="1"/>
            </p:cNvSpPr>
            <p:nvPr/>
          </p:nvSpPr>
          <p:spPr bwMode="gray">
            <a:xfrm>
              <a:off x="2675" y="1322"/>
              <a:ext cx="405" cy="379"/>
            </a:xfrm>
            <a:prstGeom prst="ellipse">
              <a:avLst/>
            </a:prstGeom>
            <a:solidFill>
              <a:srgbClr val="333333"/>
            </a:soli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17" name="Oval 64">
              <a:extLst>
                <a:ext uri="{FF2B5EF4-FFF2-40B4-BE49-F238E27FC236}">
                  <a16:creationId xmlns:a16="http://schemas.microsoft.com/office/drawing/2014/main" id="{2F67B244-6C7B-5003-6BCD-D31C30346978}"/>
                </a:ext>
              </a:extLst>
            </p:cNvPr>
            <p:cNvSpPr>
              <a:spLocks noChangeArrowheads="1"/>
            </p:cNvSpPr>
            <p:nvPr/>
          </p:nvSpPr>
          <p:spPr bwMode="gray">
            <a:xfrm>
              <a:off x="2679" y="1325"/>
              <a:ext cx="392" cy="36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18" name="Oval 65">
              <a:extLst>
                <a:ext uri="{FF2B5EF4-FFF2-40B4-BE49-F238E27FC236}">
                  <a16:creationId xmlns:a16="http://schemas.microsoft.com/office/drawing/2014/main" id="{E903AC74-B75C-9801-7C70-E48055B7600D}"/>
                </a:ext>
              </a:extLst>
            </p:cNvPr>
            <p:cNvSpPr>
              <a:spLocks noChangeArrowheads="1"/>
            </p:cNvSpPr>
            <p:nvPr/>
          </p:nvSpPr>
          <p:spPr bwMode="gray">
            <a:xfrm>
              <a:off x="2684" y="1327"/>
              <a:ext cx="383" cy="358"/>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19" name="Oval 66">
              <a:extLst>
                <a:ext uri="{FF2B5EF4-FFF2-40B4-BE49-F238E27FC236}">
                  <a16:creationId xmlns:a16="http://schemas.microsoft.com/office/drawing/2014/main" id="{5F7577D7-5BA4-B4DD-88CA-6CBDC244E44B}"/>
                </a:ext>
              </a:extLst>
            </p:cNvPr>
            <p:cNvSpPr>
              <a:spLocks noChangeArrowheads="1"/>
            </p:cNvSpPr>
            <p:nvPr/>
          </p:nvSpPr>
          <p:spPr bwMode="gray">
            <a:xfrm>
              <a:off x="2688" y="1330"/>
              <a:ext cx="364" cy="334"/>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20" name="Oval 67">
              <a:extLst>
                <a:ext uri="{FF2B5EF4-FFF2-40B4-BE49-F238E27FC236}">
                  <a16:creationId xmlns:a16="http://schemas.microsoft.com/office/drawing/2014/main" id="{5C698C78-576A-ADC4-1802-AF9EA1670B40}"/>
                </a:ext>
              </a:extLst>
            </p:cNvPr>
            <p:cNvSpPr>
              <a:spLocks noChangeArrowheads="1"/>
            </p:cNvSpPr>
            <p:nvPr/>
          </p:nvSpPr>
          <p:spPr bwMode="gray">
            <a:xfrm>
              <a:off x="2710" y="1339"/>
              <a:ext cx="323" cy="271"/>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21" name="Text Box 68">
              <a:extLst>
                <a:ext uri="{FF2B5EF4-FFF2-40B4-BE49-F238E27FC236}">
                  <a16:creationId xmlns:a16="http://schemas.microsoft.com/office/drawing/2014/main" id="{7E31FC49-79CE-304E-744E-A191A8D3DEAE}"/>
                </a:ext>
              </a:extLst>
            </p:cNvPr>
            <p:cNvSpPr txBox="1">
              <a:spLocks noChangeArrowheads="1"/>
            </p:cNvSpPr>
            <p:nvPr/>
          </p:nvSpPr>
          <p:spPr bwMode="gray">
            <a:xfrm>
              <a:off x="2762" y="1376"/>
              <a:ext cx="223" cy="28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en-US" altLang="zh-CN" sz="2400">
                  <a:solidFill>
                    <a:srgbClr val="000000"/>
                  </a:solidFill>
                  <a:latin typeface="Arial" panose="020B0604020202020204" pitchFamily="34" charset="0"/>
                  <a:ea typeface="宋体" panose="02010600030101010101" pitchFamily="2" charset="-122"/>
                </a:rPr>
                <a:t>2</a:t>
              </a:r>
              <a:endParaRPr kumimoji="0" lang="en-US" altLang="zh-CN" sz="1800">
                <a:solidFill>
                  <a:srgbClr val="000000"/>
                </a:solidFill>
                <a:latin typeface="Arial" panose="020B0604020202020204" pitchFamily="34" charset="0"/>
                <a:ea typeface="宋体" panose="02010600030101010101" pitchFamily="2" charset="-122"/>
              </a:endParaRPr>
            </a:p>
          </p:txBody>
        </p:sp>
        <p:sp>
          <p:nvSpPr>
            <p:cNvPr id="8222" name="Text Box 69">
              <a:extLst>
                <a:ext uri="{FF2B5EF4-FFF2-40B4-BE49-F238E27FC236}">
                  <a16:creationId xmlns:a16="http://schemas.microsoft.com/office/drawing/2014/main" id="{5F87E44D-1510-C636-2C4C-45C0655438C3}"/>
                </a:ext>
              </a:extLst>
            </p:cNvPr>
            <p:cNvSpPr txBox="1">
              <a:spLocks noChangeArrowheads="1"/>
            </p:cNvSpPr>
            <p:nvPr/>
          </p:nvSpPr>
          <p:spPr bwMode="gray">
            <a:xfrm>
              <a:off x="2290" y="1706"/>
              <a:ext cx="1261" cy="161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FF3300"/>
                </a:buClr>
                <a:buSzTx/>
              </a:pPr>
              <a:r>
                <a:rPr kumimoji="0" lang="zh-CN" altLang="en-US" sz="2000" b="1" dirty="0">
                  <a:solidFill>
                    <a:srgbClr val="000000"/>
                  </a:solidFill>
                  <a:latin typeface="楷体_GB2312" pitchFamily="49" charset="-122"/>
                  <a:ea typeface="楷体_GB2312" pitchFamily="49" charset="-122"/>
                </a:rPr>
                <a:t>拟建项目的</a:t>
              </a:r>
              <a:r>
                <a:rPr kumimoji="0" lang="zh-CN" altLang="en-US" sz="2000" b="1" dirty="0">
                  <a:solidFill>
                    <a:srgbClr val="908F17"/>
                  </a:solidFill>
                  <a:latin typeface="楷体_GB2312" pitchFamily="49" charset="-122"/>
                  <a:ea typeface="楷体_GB2312" pitchFamily="49" charset="-122"/>
                </a:rPr>
                <a:t>投资规模较大</a:t>
              </a:r>
              <a:r>
                <a:rPr kumimoji="0" lang="zh-CN" altLang="en-US" sz="2000" b="1" dirty="0">
                  <a:solidFill>
                    <a:srgbClr val="000000"/>
                  </a:solidFill>
                  <a:latin typeface="楷体_GB2312" pitchFamily="49" charset="-122"/>
                  <a:ea typeface="楷体_GB2312" pitchFamily="49" charset="-122"/>
                </a:rPr>
                <a:t>，既有法人财务状况较差，不具有为项目进行融资和承担全部融资责任的经济实力，</a:t>
              </a:r>
              <a:r>
                <a:rPr kumimoji="0" lang="zh-CN" altLang="en-US" sz="2000" b="1" dirty="0">
                  <a:solidFill>
                    <a:srgbClr val="908F17"/>
                  </a:solidFill>
                  <a:latin typeface="楷体_GB2312" pitchFamily="49" charset="-122"/>
                  <a:ea typeface="楷体_GB2312" pitchFamily="49" charset="-122"/>
                </a:rPr>
                <a:t>需要新设法人募集股本金</a:t>
              </a:r>
              <a:r>
                <a:rPr kumimoji="0" lang="zh-CN" altLang="en-US" sz="2000" b="1" dirty="0">
                  <a:solidFill>
                    <a:srgbClr val="000000"/>
                  </a:solidFill>
                  <a:latin typeface="楷体_GB2312" pitchFamily="49" charset="-122"/>
                  <a:ea typeface="楷体_GB2312" pitchFamily="49" charset="-122"/>
                </a:rPr>
                <a:t>；</a:t>
              </a:r>
            </a:p>
          </p:txBody>
        </p:sp>
        <p:sp>
          <p:nvSpPr>
            <p:cNvPr id="8223" name="AutoShape 70">
              <a:extLst>
                <a:ext uri="{FF2B5EF4-FFF2-40B4-BE49-F238E27FC236}">
                  <a16:creationId xmlns:a16="http://schemas.microsoft.com/office/drawing/2014/main" id="{E9416B3B-C34F-0ABD-A43A-7F0B61A9CD6E}"/>
                </a:ext>
              </a:extLst>
            </p:cNvPr>
            <p:cNvSpPr>
              <a:spLocks noChangeArrowheads="1"/>
            </p:cNvSpPr>
            <p:nvPr/>
          </p:nvSpPr>
          <p:spPr bwMode="gray">
            <a:xfrm>
              <a:off x="2208" y="3388"/>
              <a:ext cx="1363" cy="514"/>
            </a:xfrm>
            <a:prstGeom prst="roundRect">
              <a:avLst>
                <a:gd name="adj" fmla="val 40389"/>
              </a:avLst>
            </a:prstGeom>
            <a:gradFill rotWithShape="1">
              <a:gsLst>
                <a:gs pos="0">
                  <a:srgbClr val="58A4AE"/>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24" name="AutoShape 71">
              <a:extLst>
                <a:ext uri="{FF2B5EF4-FFF2-40B4-BE49-F238E27FC236}">
                  <a16:creationId xmlns:a16="http://schemas.microsoft.com/office/drawing/2014/main" id="{767C6081-3DDA-26DD-AC9E-7EE0E94B3587}"/>
                </a:ext>
              </a:extLst>
            </p:cNvPr>
            <p:cNvSpPr>
              <a:spLocks noChangeArrowheads="1"/>
            </p:cNvSpPr>
            <p:nvPr/>
          </p:nvSpPr>
          <p:spPr bwMode="gray">
            <a:xfrm>
              <a:off x="2236" y="3403"/>
              <a:ext cx="1304" cy="455"/>
            </a:xfrm>
            <a:prstGeom prst="roundRect">
              <a:avLst>
                <a:gd name="adj" fmla="val 50000"/>
              </a:avLst>
            </a:prstGeom>
            <a:gradFill rotWithShape="1">
              <a:gsLst>
                <a:gs pos="0">
                  <a:srgbClr val="72B2BB"/>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grpSp>
        <p:nvGrpSpPr>
          <p:cNvPr id="73800" name="Group 72">
            <a:extLst>
              <a:ext uri="{FF2B5EF4-FFF2-40B4-BE49-F238E27FC236}">
                <a16:creationId xmlns:a16="http://schemas.microsoft.com/office/drawing/2014/main" id="{63D4BAEC-7F46-FFC8-5C57-9728D891E8ED}"/>
              </a:ext>
            </a:extLst>
          </p:cNvPr>
          <p:cNvGrpSpPr>
            <a:grpSpLocks/>
          </p:cNvGrpSpPr>
          <p:nvPr/>
        </p:nvGrpSpPr>
        <p:grpSpPr bwMode="auto">
          <a:xfrm>
            <a:off x="5857875" y="2060575"/>
            <a:ext cx="2170113" cy="3989388"/>
            <a:chOff x="3690" y="1344"/>
            <a:chExt cx="1367" cy="2513"/>
          </a:xfrm>
        </p:grpSpPr>
        <p:sp>
          <p:nvSpPr>
            <p:cNvPr id="8200" name="AutoShape 73">
              <a:extLst>
                <a:ext uri="{FF2B5EF4-FFF2-40B4-BE49-F238E27FC236}">
                  <a16:creationId xmlns:a16="http://schemas.microsoft.com/office/drawing/2014/main" id="{A110C15D-5130-4143-8B93-50C689530DF0}"/>
                </a:ext>
              </a:extLst>
            </p:cNvPr>
            <p:cNvSpPr>
              <a:spLocks noChangeArrowheads="1"/>
            </p:cNvSpPr>
            <p:nvPr/>
          </p:nvSpPr>
          <p:spPr bwMode="gray">
            <a:xfrm>
              <a:off x="3694" y="1522"/>
              <a:ext cx="1363" cy="1655"/>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01" name="AutoShape 74">
              <a:extLst>
                <a:ext uri="{FF2B5EF4-FFF2-40B4-BE49-F238E27FC236}">
                  <a16:creationId xmlns:a16="http://schemas.microsoft.com/office/drawing/2014/main" id="{35B0EC13-43F4-6976-2B25-42C456B4094C}"/>
                </a:ext>
              </a:extLst>
            </p:cNvPr>
            <p:cNvSpPr>
              <a:spLocks noChangeArrowheads="1"/>
            </p:cNvSpPr>
            <p:nvPr/>
          </p:nvSpPr>
          <p:spPr bwMode="gray">
            <a:xfrm>
              <a:off x="3715" y="1527"/>
              <a:ext cx="1322" cy="1773"/>
            </a:xfrm>
            <a:prstGeom prst="roundRect">
              <a:avLst>
                <a:gd name="adj" fmla="val 16667"/>
              </a:avLst>
            </a:prstGeom>
            <a:gradFill rotWithShape="1">
              <a:gsLst>
                <a:gs pos="0">
                  <a:srgbClr val="E9E065"/>
                </a:gs>
                <a:gs pos="50000">
                  <a:srgbClr val="FCFAE7"/>
                </a:gs>
                <a:gs pos="100000">
                  <a:srgbClr val="E9E06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02" name="AutoShape 75">
              <a:extLst>
                <a:ext uri="{FF2B5EF4-FFF2-40B4-BE49-F238E27FC236}">
                  <a16:creationId xmlns:a16="http://schemas.microsoft.com/office/drawing/2014/main" id="{D049FC40-0F94-E30A-0EE4-8F92DA72622A}"/>
                </a:ext>
              </a:extLst>
            </p:cNvPr>
            <p:cNvSpPr>
              <a:spLocks noChangeArrowheads="1"/>
            </p:cNvSpPr>
            <p:nvPr/>
          </p:nvSpPr>
          <p:spPr bwMode="gray">
            <a:xfrm>
              <a:off x="3726" y="1540"/>
              <a:ext cx="1304" cy="410"/>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nvGrpSpPr>
            <p:cNvPr id="8203" name="Group 76">
              <a:extLst>
                <a:ext uri="{FF2B5EF4-FFF2-40B4-BE49-F238E27FC236}">
                  <a16:creationId xmlns:a16="http://schemas.microsoft.com/office/drawing/2014/main" id="{F6256BE2-6BE7-68DA-DA7A-4F7D6E20FF14}"/>
                </a:ext>
              </a:extLst>
            </p:cNvPr>
            <p:cNvGrpSpPr>
              <a:grpSpLocks/>
            </p:cNvGrpSpPr>
            <p:nvPr/>
          </p:nvGrpSpPr>
          <p:grpSpPr bwMode="auto">
            <a:xfrm>
              <a:off x="4163" y="1344"/>
              <a:ext cx="405" cy="372"/>
              <a:chOff x="1289" y="582"/>
              <a:chExt cx="668" cy="668"/>
            </a:xfrm>
          </p:grpSpPr>
          <p:sp>
            <p:nvSpPr>
              <p:cNvPr id="8208" name="Oval 77">
                <a:extLst>
                  <a:ext uri="{FF2B5EF4-FFF2-40B4-BE49-F238E27FC236}">
                    <a16:creationId xmlns:a16="http://schemas.microsoft.com/office/drawing/2014/main" id="{A15F56E7-A19C-59C5-F38B-266BB958F1BD}"/>
                  </a:ext>
                </a:extLst>
              </p:cNvPr>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lgn="ctr">
                    <a:solidFill>
                      <a:srgbClr val="FFFFFF"/>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09" name="Oval 78">
                <a:extLst>
                  <a:ext uri="{FF2B5EF4-FFF2-40B4-BE49-F238E27FC236}">
                    <a16:creationId xmlns:a16="http://schemas.microsoft.com/office/drawing/2014/main" id="{C8F43515-329B-0F76-F536-F59DFC20554A}"/>
                  </a:ext>
                </a:extLst>
              </p:cNvPr>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10" name="Oval 79">
                <a:extLst>
                  <a:ext uri="{FF2B5EF4-FFF2-40B4-BE49-F238E27FC236}">
                    <a16:creationId xmlns:a16="http://schemas.microsoft.com/office/drawing/2014/main" id="{DC277E7B-649C-68EB-8286-9920F00E84F6}"/>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11" name="Oval 80">
                <a:extLst>
                  <a:ext uri="{FF2B5EF4-FFF2-40B4-BE49-F238E27FC236}">
                    <a16:creationId xmlns:a16="http://schemas.microsoft.com/office/drawing/2014/main" id="{B8F14674-CF6C-82DA-8B99-C55577CA5417}"/>
                  </a:ext>
                </a:extLst>
              </p:cNvPr>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12" name="Oval 81">
                <a:extLst>
                  <a:ext uri="{FF2B5EF4-FFF2-40B4-BE49-F238E27FC236}">
                    <a16:creationId xmlns:a16="http://schemas.microsoft.com/office/drawing/2014/main" id="{0F7D0305-470F-9B0B-B6B6-D1EC9A2052EA}"/>
                  </a:ext>
                </a:extLst>
              </p:cNvPr>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
          <p:nvSpPr>
            <p:cNvPr id="8204" name="Text Box 82">
              <a:extLst>
                <a:ext uri="{FF2B5EF4-FFF2-40B4-BE49-F238E27FC236}">
                  <a16:creationId xmlns:a16="http://schemas.microsoft.com/office/drawing/2014/main" id="{B62DD710-BF41-5A46-58F0-9F8EC73481C4}"/>
                </a:ext>
              </a:extLst>
            </p:cNvPr>
            <p:cNvSpPr txBox="1">
              <a:spLocks noChangeArrowheads="1"/>
            </p:cNvSpPr>
            <p:nvPr/>
          </p:nvSpPr>
          <p:spPr bwMode="gray">
            <a:xfrm>
              <a:off x="4250" y="1397"/>
              <a:ext cx="223" cy="28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0" lang="en-US" altLang="zh-CN" sz="2400">
                  <a:solidFill>
                    <a:srgbClr val="000000"/>
                  </a:solidFill>
                  <a:latin typeface="Arial" panose="020B0604020202020204" pitchFamily="34" charset="0"/>
                  <a:ea typeface="宋体" panose="02010600030101010101" pitchFamily="2" charset="-122"/>
                </a:rPr>
                <a:t>3</a:t>
              </a:r>
              <a:endParaRPr kumimoji="0" lang="en-US" altLang="zh-CN" sz="1800">
                <a:solidFill>
                  <a:srgbClr val="000000"/>
                </a:solidFill>
                <a:latin typeface="Arial" panose="020B0604020202020204" pitchFamily="34" charset="0"/>
                <a:ea typeface="宋体" panose="02010600030101010101" pitchFamily="2" charset="-122"/>
              </a:endParaRPr>
            </a:p>
          </p:txBody>
        </p:sp>
        <p:sp>
          <p:nvSpPr>
            <p:cNvPr id="8205" name="Text Box 83">
              <a:extLst>
                <a:ext uri="{FF2B5EF4-FFF2-40B4-BE49-F238E27FC236}">
                  <a16:creationId xmlns:a16="http://schemas.microsoft.com/office/drawing/2014/main" id="{6C89AB9B-43B9-9D26-258E-214B7FD030FC}"/>
                </a:ext>
              </a:extLst>
            </p:cNvPr>
            <p:cNvSpPr txBox="1">
              <a:spLocks noChangeArrowheads="1"/>
            </p:cNvSpPr>
            <p:nvPr/>
          </p:nvSpPr>
          <p:spPr bwMode="gray">
            <a:xfrm>
              <a:off x="3742" y="1722"/>
              <a:ext cx="1296" cy="102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kumimoji="0" lang="zh-CN" altLang="en-US" sz="2000" b="1" dirty="0">
                  <a:solidFill>
                    <a:srgbClr val="000000"/>
                  </a:solidFill>
                  <a:latin typeface="楷体_GB2312" pitchFamily="49" charset="-122"/>
                  <a:ea typeface="楷体_GB2312" pitchFamily="49" charset="-122"/>
                </a:rPr>
                <a:t>项目自身具有</a:t>
              </a:r>
              <a:r>
                <a:rPr kumimoji="0" lang="zh-CN" altLang="en-US" sz="2000" b="1" dirty="0">
                  <a:solidFill>
                    <a:srgbClr val="908F17"/>
                  </a:solidFill>
                  <a:latin typeface="楷体_GB2312" pitchFamily="49" charset="-122"/>
                  <a:ea typeface="楷体_GB2312" pitchFamily="49" charset="-122"/>
                </a:rPr>
                <a:t>较强的盈利能力</a:t>
              </a:r>
              <a:r>
                <a:rPr kumimoji="0" lang="zh-CN" altLang="en-US" sz="2000" b="1" dirty="0">
                  <a:solidFill>
                    <a:srgbClr val="000000"/>
                  </a:solidFill>
                  <a:latin typeface="楷体_GB2312" pitchFamily="49" charset="-122"/>
                  <a:ea typeface="楷体_GB2312" pitchFamily="49" charset="-122"/>
                </a:rPr>
                <a:t>，依靠项目自身未来的现金流量可以按期偿还债务。</a:t>
              </a:r>
            </a:p>
          </p:txBody>
        </p:sp>
        <p:sp>
          <p:nvSpPr>
            <p:cNvPr id="8206" name="AutoShape 84">
              <a:extLst>
                <a:ext uri="{FF2B5EF4-FFF2-40B4-BE49-F238E27FC236}">
                  <a16:creationId xmlns:a16="http://schemas.microsoft.com/office/drawing/2014/main" id="{04F16ABA-282B-88AF-72CC-80A0AA39FAA1}"/>
                </a:ext>
              </a:extLst>
            </p:cNvPr>
            <p:cNvSpPr>
              <a:spLocks noChangeArrowheads="1"/>
            </p:cNvSpPr>
            <p:nvPr/>
          </p:nvSpPr>
          <p:spPr bwMode="gray">
            <a:xfrm>
              <a:off x="3690" y="3353"/>
              <a:ext cx="1363" cy="504"/>
            </a:xfrm>
            <a:prstGeom prst="roundRect">
              <a:avLst>
                <a:gd name="adj" fmla="val 40389"/>
              </a:avLst>
            </a:prstGeom>
            <a:gradFill rotWithShape="1">
              <a:gsLst>
                <a:gs pos="0">
                  <a:srgbClr val="99BACC"/>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8207" name="AutoShape 85">
              <a:extLst>
                <a:ext uri="{FF2B5EF4-FFF2-40B4-BE49-F238E27FC236}">
                  <a16:creationId xmlns:a16="http://schemas.microsoft.com/office/drawing/2014/main" id="{77493733-500E-272D-45FD-823774324E1D}"/>
                </a:ext>
              </a:extLst>
            </p:cNvPr>
            <p:cNvSpPr>
              <a:spLocks noChangeArrowheads="1"/>
            </p:cNvSpPr>
            <p:nvPr/>
          </p:nvSpPr>
          <p:spPr bwMode="gray">
            <a:xfrm>
              <a:off x="3718" y="3367"/>
              <a:ext cx="1304" cy="447"/>
            </a:xfrm>
            <a:prstGeom prst="roundRect">
              <a:avLst>
                <a:gd name="adj" fmla="val 50000"/>
              </a:avLst>
            </a:prstGeom>
            <a:gradFill rotWithShape="1">
              <a:gsLst>
                <a:gs pos="0">
                  <a:srgbClr val="C8DAD4"/>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73773"/>
                                        </p:tgtEl>
                                        <p:attrNameLst>
                                          <p:attrName>style.visibility</p:attrName>
                                        </p:attrNameLst>
                                      </p:cBhvr>
                                      <p:to>
                                        <p:strVal val="visible"/>
                                      </p:to>
                                    </p:set>
                                    <p:animEffect transition="in" filter="slide(fromLeft)">
                                      <p:cBhvr>
                                        <p:cTn id="7" dur="1000"/>
                                        <p:tgtEl>
                                          <p:spTgt spid="737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73774"/>
                                        </p:tgtEl>
                                        <p:attrNameLst>
                                          <p:attrName>style.visibility</p:attrName>
                                        </p:attrNameLst>
                                      </p:cBhvr>
                                      <p:to>
                                        <p:strVal val="visible"/>
                                      </p:to>
                                    </p:set>
                                    <p:animEffect transition="in" filter="slide(fromLeft)">
                                      <p:cBhvr>
                                        <p:cTn id="12" dur="1000"/>
                                        <p:tgtEl>
                                          <p:spTgt spid="73774"/>
                                        </p:tgtEl>
                                      </p:cBhvr>
                                    </p:animEffect>
                                  </p:childTnLst>
                                </p:cTn>
                              </p:par>
                            </p:childTnLst>
                          </p:cTn>
                        </p:par>
                        <p:par>
                          <p:cTn id="13" fill="hold" nodeType="afterGroup">
                            <p:stCondLst>
                              <p:cond delay="1000"/>
                            </p:stCondLst>
                            <p:childTnLst>
                              <p:par>
                                <p:cTn id="14" presetID="12" presetClass="entr" presetSubtype="8" fill="hold" nodeType="afterEffect">
                                  <p:stCondLst>
                                    <p:cond delay="0"/>
                                  </p:stCondLst>
                                  <p:childTnLst>
                                    <p:set>
                                      <p:cBhvr>
                                        <p:cTn id="15" dur="1" fill="hold">
                                          <p:stCondLst>
                                            <p:cond delay="0"/>
                                          </p:stCondLst>
                                        </p:cTn>
                                        <p:tgtEl>
                                          <p:spTgt spid="73787"/>
                                        </p:tgtEl>
                                        <p:attrNameLst>
                                          <p:attrName>style.visibility</p:attrName>
                                        </p:attrNameLst>
                                      </p:cBhvr>
                                      <p:to>
                                        <p:strVal val="visible"/>
                                      </p:to>
                                    </p:set>
                                    <p:animEffect transition="in" filter="slide(fromLeft)">
                                      <p:cBhvr>
                                        <p:cTn id="16" dur="1000"/>
                                        <p:tgtEl>
                                          <p:spTgt spid="73787"/>
                                        </p:tgtEl>
                                      </p:cBhvr>
                                    </p:animEffect>
                                  </p:childTnLst>
                                </p:cTn>
                              </p:par>
                            </p:childTnLst>
                          </p:cTn>
                        </p:par>
                        <p:par>
                          <p:cTn id="17" fill="hold" nodeType="afterGroup">
                            <p:stCondLst>
                              <p:cond delay="2000"/>
                            </p:stCondLst>
                            <p:childTnLst>
                              <p:par>
                                <p:cTn id="18" presetID="12" presetClass="entr" presetSubtype="8" fill="hold" nodeType="afterEffect">
                                  <p:stCondLst>
                                    <p:cond delay="0"/>
                                  </p:stCondLst>
                                  <p:childTnLst>
                                    <p:set>
                                      <p:cBhvr>
                                        <p:cTn id="19" dur="1" fill="hold">
                                          <p:stCondLst>
                                            <p:cond delay="0"/>
                                          </p:stCondLst>
                                        </p:cTn>
                                        <p:tgtEl>
                                          <p:spTgt spid="73800"/>
                                        </p:tgtEl>
                                        <p:attrNameLst>
                                          <p:attrName>style.visibility</p:attrName>
                                        </p:attrNameLst>
                                      </p:cBhvr>
                                      <p:to>
                                        <p:strVal val="visible"/>
                                      </p:to>
                                    </p:set>
                                    <p:animEffect transition="in" filter="slide(fromLeft)">
                                      <p:cBhvr>
                                        <p:cTn id="20" dur="1000"/>
                                        <p:tgtEl>
                                          <p:spTgt spid="73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a:extLst>
              <a:ext uri="{FF2B5EF4-FFF2-40B4-BE49-F238E27FC236}">
                <a16:creationId xmlns:a16="http://schemas.microsoft.com/office/drawing/2014/main" id="{A15E0701-BF50-AE6C-2C49-EF47ADA338A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7FBBC30-7191-7B40-8A7E-EBC67FB75393}" type="slidenum">
              <a:rPr kumimoji="0" lang="en-US" altLang="zh-CN" sz="1000" smtClean="0">
                <a:solidFill>
                  <a:schemeClr val="bg2"/>
                </a:solidFill>
                <a:ea typeface="华文行楷" panose="02010800040101010101" pitchFamily="2" charset="-122"/>
              </a:rPr>
              <a:pPr>
                <a:spcBef>
                  <a:spcPct val="0"/>
                </a:spcBef>
                <a:buClrTx/>
                <a:buSzTx/>
                <a:buFontTx/>
                <a:buNone/>
              </a:pPr>
              <a:t>6</a:t>
            </a:fld>
            <a:endParaRPr kumimoji="0" lang="en-US" altLang="zh-CN" sz="1000">
              <a:solidFill>
                <a:schemeClr val="bg2"/>
              </a:solidFill>
              <a:ea typeface="华文行楷" panose="02010800040101010101" pitchFamily="2" charset="-122"/>
            </a:endParaRPr>
          </a:p>
        </p:txBody>
      </p:sp>
      <p:sp>
        <p:nvSpPr>
          <p:cNvPr id="10243" name="Rectangle 2">
            <a:extLst>
              <a:ext uri="{FF2B5EF4-FFF2-40B4-BE49-F238E27FC236}">
                <a16:creationId xmlns:a16="http://schemas.microsoft.com/office/drawing/2014/main" id="{8349BB83-A0C0-C76E-78DA-C758073E9744}"/>
              </a:ext>
            </a:extLst>
          </p:cNvPr>
          <p:cNvSpPr>
            <a:spLocks noGrp="1" noChangeArrowheads="1"/>
          </p:cNvSpPr>
          <p:nvPr>
            <p:ph type="title"/>
          </p:nvPr>
        </p:nvSpPr>
        <p:spPr/>
        <p:txBody>
          <a:bodyPr/>
          <a:lstStyle/>
          <a:p>
            <a:pPr eaLnBrk="1" hangingPunct="1"/>
            <a:r>
              <a:rPr lang="zh-CN" altLang="en-US" dirty="0"/>
              <a:t>项目融资主体及融资方式</a:t>
            </a:r>
          </a:p>
        </p:txBody>
      </p:sp>
      <p:sp>
        <p:nvSpPr>
          <p:cNvPr id="75780" name="Rectangle 4">
            <a:extLst>
              <a:ext uri="{FF2B5EF4-FFF2-40B4-BE49-F238E27FC236}">
                <a16:creationId xmlns:a16="http://schemas.microsoft.com/office/drawing/2014/main" id="{70E918FA-D22D-7E25-4D80-9424945C5970}"/>
              </a:ext>
            </a:extLst>
          </p:cNvPr>
          <p:cNvSpPr>
            <a:spLocks noChangeArrowheads="1"/>
          </p:cNvSpPr>
          <p:nvPr/>
        </p:nvSpPr>
        <p:spPr bwMode="auto">
          <a:xfrm>
            <a:off x="531842" y="1095673"/>
            <a:ext cx="4537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Tx/>
            </a:pPr>
            <a:r>
              <a:rPr kumimoji="0" lang="zh-CN" altLang="en-US" sz="2400" b="1" dirty="0">
                <a:latin typeface="幼圆" pitchFamily="49" charset="-122"/>
                <a:ea typeface="幼圆" pitchFamily="49" charset="-122"/>
              </a:rPr>
              <a:t>新设法人融资方式</a:t>
            </a:r>
          </a:p>
        </p:txBody>
      </p:sp>
      <p:sp>
        <p:nvSpPr>
          <p:cNvPr id="75781" name="Text Box 5">
            <a:extLst>
              <a:ext uri="{FF2B5EF4-FFF2-40B4-BE49-F238E27FC236}">
                <a16:creationId xmlns:a16="http://schemas.microsoft.com/office/drawing/2014/main" id="{83C54817-25DF-924C-ACDD-5D975AD57548}"/>
              </a:ext>
            </a:extLst>
          </p:cNvPr>
          <p:cNvSpPr txBox="1">
            <a:spLocks noChangeArrowheads="1"/>
          </p:cNvSpPr>
          <p:nvPr/>
        </p:nvSpPr>
        <p:spPr bwMode="auto">
          <a:xfrm>
            <a:off x="270668" y="1564510"/>
            <a:ext cx="842486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60000"/>
              <a:buFont typeface="Wingdings" pitchFamily="2" charset="2"/>
              <a:tabLst>
                <a:tab pos="812800"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tabLst>
                <a:tab pos="812800"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tabLst>
                <a:tab pos="812800"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tabLst>
                <a:tab pos="812800"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tabLst>
                <a:tab pos="812800"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tabLst>
                <a:tab pos="812800"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tabLst>
                <a:tab pos="812800"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tabLst>
                <a:tab pos="812800"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tabLst>
                <a:tab pos="812800" algn="l"/>
              </a:tabLst>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50000"/>
              </a:spcBef>
              <a:buClrTx/>
              <a:buSzTx/>
              <a:buFontTx/>
              <a:buNone/>
            </a:pPr>
            <a:r>
              <a:rPr kumimoji="0" lang="en-US" altLang="zh-CN" sz="2000" b="1" dirty="0">
                <a:solidFill>
                  <a:schemeClr val="tx1"/>
                </a:solidFill>
                <a:latin typeface="幼圆" pitchFamily="49" charset="-122"/>
                <a:ea typeface="幼圆" pitchFamily="49" charset="-122"/>
              </a:rPr>
              <a:t>       </a:t>
            </a:r>
            <a:r>
              <a:rPr kumimoji="0" lang="zh-CN" altLang="en-US" sz="2000" b="1" dirty="0">
                <a:solidFill>
                  <a:schemeClr val="tx1"/>
                </a:solidFill>
                <a:latin typeface="幼圆" pitchFamily="49" charset="-122"/>
                <a:ea typeface="幼圆" pitchFamily="49" charset="-122"/>
              </a:rPr>
              <a:t>新设法人融资是指由项目发起人（企业或政府）发起组建的</a:t>
            </a:r>
            <a:r>
              <a:rPr kumimoji="0" lang="zh-CN" altLang="en-US" sz="2000" b="1" dirty="0">
                <a:solidFill>
                  <a:srgbClr val="FF0000"/>
                </a:solidFill>
                <a:latin typeface="幼圆" pitchFamily="49" charset="-122"/>
                <a:ea typeface="幼圆" pitchFamily="49" charset="-122"/>
              </a:rPr>
              <a:t>具有独立法人资格的项目公司</a:t>
            </a:r>
            <a:r>
              <a:rPr kumimoji="0" lang="zh-CN" altLang="en-US" sz="2000" b="1" dirty="0">
                <a:solidFill>
                  <a:schemeClr val="tx1"/>
                </a:solidFill>
                <a:latin typeface="幼圆" pitchFamily="49" charset="-122"/>
                <a:ea typeface="幼圆" pitchFamily="49" charset="-122"/>
              </a:rPr>
              <a:t>，</a:t>
            </a:r>
            <a:r>
              <a:rPr kumimoji="0" lang="zh-CN" altLang="en-US" sz="2000" b="1" dirty="0">
                <a:solidFill>
                  <a:srgbClr val="908F17"/>
                </a:solidFill>
                <a:latin typeface="幼圆" pitchFamily="49" charset="-122"/>
                <a:ea typeface="幼圆" pitchFamily="49" charset="-122"/>
              </a:rPr>
              <a:t>由新组建的项目公司承担融资责任和风险，依靠项目自身的盈利能力来偿还债务，</a:t>
            </a:r>
            <a:r>
              <a:rPr kumimoji="0" lang="zh-CN" altLang="en-US" sz="2000" b="1" dirty="0">
                <a:solidFill>
                  <a:srgbClr val="0070C0"/>
                </a:solidFill>
                <a:latin typeface="幼圆" pitchFamily="49" charset="-122"/>
                <a:ea typeface="幼圆" pitchFamily="49" charset="-122"/>
              </a:rPr>
              <a:t>以项目投资形成的资产、未来收益或权益作为融资担保的基础。</a:t>
            </a:r>
          </a:p>
        </p:txBody>
      </p:sp>
      <p:grpSp>
        <p:nvGrpSpPr>
          <p:cNvPr id="75782" name="Group 6">
            <a:extLst>
              <a:ext uri="{FF2B5EF4-FFF2-40B4-BE49-F238E27FC236}">
                <a16:creationId xmlns:a16="http://schemas.microsoft.com/office/drawing/2014/main" id="{1C92C173-6188-F6D5-2A90-F95538024280}"/>
              </a:ext>
            </a:extLst>
          </p:cNvPr>
          <p:cNvGrpSpPr>
            <a:grpSpLocks/>
          </p:cNvGrpSpPr>
          <p:nvPr/>
        </p:nvGrpSpPr>
        <p:grpSpPr bwMode="auto">
          <a:xfrm>
            <a:off x="4281488" y="4479926"/>
            <a:ext cx="4611687" cy="2089150"/>
            <a:chOff x="3506" y="2194"/>
            <a:chExt cx="2005" cy="1316"/>
          </a:xfrm>
        </p:grpSpPr>
        <p:sp>
          <p:nvSpPr>
            <p:cNvPr id="10255" name="AutoShape 7">
              <a:extLst>
                <a:ext uri="{FF2B5EF4-FFF2-40B4-BE49-F238E27FC236}">
                  <a16:creationId xmlns:a16="http://schemas.microsoft.com/office/drawing/2014/main" id="{DE526386-0CC6-776D-950F-5329C1A76E75}"/>
                </a:ext>
              </a:extLst>
            </p:cNvPr>
            <p:cNvSpPr>
              <a:spLocks noChangeArrowheads="1"/>
            </p:cNvSpPr>
            <p:nvPr/>
          </p:nvSpPr>
          <p:spPr bwMode="gray">
            <a:xfrm>
              <a:off x="3506" y="2194"/>
              <a:ext cx="2005" cy="1316"/>
            </a:xfrm>
            <a:prstGeom prst="chevron">
              <a:avLst>
                <a:gd name="adj" fmla="val 25089"/>
              </a:avLst>
            </a:prstGeom>
            <a:gradFill rotWithShape="1">
              <a:gsLst>
                <a:gs pos="0">
                  <a:srgbClr val="E4F1FF"/>
                </a:gs>
                <a:gs pos="100000">
                  <a:srgbClr val="B7DBFF"/>
                </a:gs>
              </a:gsLst>
              <a:lin ang="5400000" scaled="1"/>
            </a:gradFill>
            <a:ln>
              <a:noFill/>
            </a:ln>
            <a:effectLst>
              <a:prstShdw prst="shdw17" dist="17961" dir="2700000">
                <a:srgbClr val="6E8399"/>
              </a:prstShdw>
            </a:effectLst>
            <a:extLst>
              <a:ext uri="{91240B29-F687-4F45-9708-019B960494DF}">
                <a14:hiddenLine xmlns:a14="http://schemas.microsoft.com/office/drawing/2010/main" w="38100">
                  <a:solidFill>
                    <a:srgbClr val="EAEAEA"/>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0256" name="Rectangle 8">
              <a:extLst>
                <a:ext uri="{FF2B5EF4-FFF2-40B4-BE49-F238E27FC236}">
                  <a16:creationId xmlns:a16="http://schemas.microsoft.com/office/drawing/2014/main" id="{D95F0888-080B-46A4-2219-F0EA53683D05}"/>
                </a:ext>
              </a:extLst>
            </p:cNvPr>
            <p:cNvSpPr>
              <a:spLocks noChangeArrowheads="1"/>
            </p:cNvSpPr>
            <p:nvPr/>
          </p:nvSpPr>
          <p:spPr bwMode="auto">
            <a:xfrm>
              <a:off x="3758" y="2303"/>
              <a:ext cx="1641" cy="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marL="285750" indent="-285750" algn="just" eaLnBrk="1" hangingPunct="1">
                <a:lnSpc>
                  <a:spcPct val="120000"/>
                </a:lnSpc>
                <a:spcBef>
                  <a:spcPct val="0"/>
                </a:spcBef>
                <a:buClrTx/>
                <a:buSzTx/>
                <a:buFont typeface="Wingdings" pitchFamily="2" charset="2"/>
                <a:buChar char="ü"/>
              </a:pPr>
              <a:r>
                <a:rPr kumimoji="0" lang="zh-CN" altLang="en-US" sz="1800" dirty="0">
                  <a:solidFill>
                    <a:schemeClr val="tx1"/>
                  </a:solidFill>
                  <a:ea typeface="幼圆" pitchFamily="49" charset="-122"/>
                </a:rPr>
                <a:t>其</a:t>
              </a:r>
              <a:r>
                <a:rPr kumimoji="0" lang="zh-CN" altLang="en-US" sz="1800" dirty="0">
                  <a:solidFill>
                    <a:srgbClr val="FF0000"/>
                  </a:solidFill>
                  <a:ea typeface="幼圆" pitchFamily="49" charset="-122"/>
                </a:rPr>
                <a:t>融资能力取决于股东能对项目公司借款提供多大程度的担保。</a:t>
              </a:r>
            </a:p>
            <a:p>
              <a:pPr marL="285750" indent="-285750" algn="just" eaLnBrk="1" hangingPunct="1">
                <a:lnSpc>
                  <a:spcPct val="120000"/>
                </a:lnSpc>
                <a:spcBef>
                  <a:spcPct val="0"/>
                </a:spcBef>
                <a:buClrTx/>
                <a:buSzTx/>
                <a:buFont typeface="Wingdings" pitchFamily="2" charset="2"/>
                <a:buChar char="ü"/>
              </a:pPr>
              <a:r>
                <a:rPr kumimoji="0" lang="zh-CN" altLang="en-US" sz="1800" dirty="0">
                  <a:solidFill>
                    <a:schemeClr val="tx1"/>
                  </a:solidFill>
                  <a:ea typeface="幼圆" pitchFamily="49" charset="-122"/>
                </a:rPr>
                <a:t>在项目本身的财务效益好、投资风险可以有效控制的条件下，可以考虑采用债务融资方式。</a:t>
              </a:r>
            </a:p>
          </p:txBody>
        </p:sp>
      </p:grpSp>
      <p:sp>
        <p:nvSpPr>
          <p:cNvPr id="75785" name="AutoShape 9">
            <a:extLst>
              <a:ext uri="{FF2B5EF4-FFF2-40B4-BE49-F238E27FC236}">
                <a16:creationId xmlns:a16="http://schemas.microsoft.com/office/drawing/2014/main" id="{3D3408EA-97EF-A1AA-0C52-6BE6087699FE}"/>
              </a:ext>
            </a:extLst>
          </p:cNvPr>
          <p:cNvSpPr>
            <a:spLocks noChangeArrowheads="1"/>
          </p:cNvSpPr>
          <p:nvPr/>
        </p:nvSpPr>
        <p:spPr bwMode="gray">
          <a:xfrm>
            <a:off x="1574800" y="3860403"/>
            <a:ext cx="2333625" cy="720725"/>
          </a:xfrm>
          <a:prstGeom prst="roundRect">
            <a:avLst>
              <a:gd name="adj" fmla="val 50000"/>
            </a:avLst>
          </a:prstGeom>
          <a:gradFill rotWithShape="1">
            <a:gsLst>
              <a:gs pos="0">
                <a:srgbClr val="DAE5E1"/>
              </a:gs>
              <a:gs pos="100000">
                <a:srgbClr val="EDF9F4"/>
              </a:gs>
            </a:gsLst>
            <a:lin ang="5400000" scaled="1"/>
          </a:gradFill>
          <a:ln>
            <a:noFill/>
          </a:ln>
          <a:effectLst>
            <a:prstShdw prst="shdw17" dist="17961" dir="2700000">
              <a:srgbClr val="8E9592"/>
            </a:prstShdw>
          </a:effectLst>
          <a:extLst>
            <a:ext uri="{91240B29-F687-4F45-9708-019B960494DF}">
              <a14:hiddenLine xmlns:a14="http://schemas.microsoft.com/office/drawing/2010/main" w="38100" algn="ctr">
                <a:solidFill>
                  <a:srgbClr val="FFFFFF"/>
                </a:solidFill>
                <a:round/>
                <a:headEnd/>
                <a:tailEnd/>
              </a14:hiddenLine>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buClrTx/>
              <a:buSzTx/>
              <a:buFontTx/>
              <a:buNone/>
            </a:pPr>
            <a:r>
              <a:rPr lang="zh-CN" altLang="en-US" sz="2400" dirty="0">
                <a:solidFill>
                  <a:schemeClr val="tx1"/>
                </a:solidFill>
              </a:rPr>
              <a:t>项目资本金</a:t>
            </a:r>
          </a:p>
        </p:txBody>
      </p:sp>
      <p:grpSp>
        <p:nvGrpSpPr>
          <p:cNvPr id="75786" name="Group 10">
            <a:extLst>
              <a:ext uri="{FF2B5EF4-FFF2-40B4-BE49-F238E27FC236}">
                <a16:creationId xmlns:a16="http://schemas.microsoft.com/office/drawing/2014/main" id="{D04D7D3C-6D8B-DCBE-9D92-711896AFB9AD}"/>
              </a:ext>
            </a:extLst>
          </p:cNvPr>
          <p:cNvGrpSpPr>
            <a:grpSpLocks/>
          </p:cNvGrpSpPr>
          <p:nvPr/>
        </p:nvGrpSpPr>
        <p:grpSpPr bwMode="auto">
          <a:xfrm>
            <a:off x="323056" y="4532359"/>
            <a:ext cx="4568826" cy="2084388"/>
            <a:chOff x="98" y="2750"/>
            <a:chExt cx="2878" cy="1313"/>
          </a:xfrm>
        </p:grpSpPr>
        <p:sp>
          <p:nvSpPr>
            <p:cNvPr id="10253" name="AutoShape 11">
              <a:extLst>
                <a:ext uri="{FF2B5EF4-FFF2-40B4-BE49-F238E27FC236}">
                  <a16:creationId xmlns:a16="http://schemas.microsoft.com/office/drawing/2014/main" id="{737E2356-D9C2-0888-83D1-E4CD439023F3}"/>
                </a:ext>
              </a:extLst>
            </p:cNvPr>
            <p:cNvSpPr>
              <a:spLocks noChangeArrowheads="1"/>
            </p:cNvSpPr>
            <p:nvPr/>
          </p:nvSpPr>
          <p:spPr bwMode="gray">
            <a:xfrm>
              <a:off x="113" y="2750"/>
              <a:ext cx="2863" cy="1313"/>
            </a:xfrm>
            <a:prstGeom prst="chevron">
              <a:avLst>
                <a:gd name="adj" fmla="val 37906"/>
              </a:avLst>
            </a:prstGeom>
            <a:gradFill rotWithShape="1">
              <a:gsLst>
                <a:gs pos="0">
                  <a:srgbClr val="DAE5E1"/>
                </a:gs>
                <a:gs pos="100000">
                  <a:srgbClr val="EDF9F4"/>
                </a:gs>
              </a:gsLst>
              <a:lin ang="5400000" scaled="1"/>
            </a:gradFill>
            <a:ln>
              <a:noFill/>
            </a:ln>
            <a:effectLst>
              <a:prstShdw prst="shdw17" dist="17961" dir="2700000">
                <a:srgbClr val="8E9592"/>
              </a:prstShdw>
            </a:effectLst>
            <a:extLst>
              <a:ext uri="{91240B29-F687-4F45-9708-019B960494DF}">
                <a14:hiddenLine xmlns:a14="http://schemas.microsoft.com/office/drawing/2010/main" w="38100" algn="ctr">
                  <a:solidFill>
                    <a:srgbClr val="FFFFFF"/>
                  </a:solidFill>
                  <a:miter lim="800000"/>
                  <a:headEnd/>
                  <a:tailEnd/>
                </a14:hiddenLine>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sp>
          <p:nvSpPr>
            <p:cNvPr id="10254" name="Rectangle 12">
              <a:extLst>
                <a:ext uri="{FF2B5EF4-FFF2-40B4-BE49-F238E27FC236}">
                  <a16:creationId xmlns:a16="http://schemas.microsoft.com/office/drawing/2014/main" id="{7559EC52-ACF3-B430-C979-6881EBEC5E59}"/>
                </a:ext>
              </a:extLst>
            </p:cNvPr>
            <p:cNvSpPr>
              <a:spLocks noChangeArrowheads="1"/>
            </p:cNvSpPr>
            <p:nvPr/>
          </p:nvSpPr>
          <p:spPr bwMode="gray">
            <a:xfrm>
              <a:off x="98" y="2799"/>
              <a:ext cx="2662" cy="1208"/>
            </a:xfrm>
            <a:prstGeom prst="rect">
              <a:avLst/>
            </a:prstGeom>
            <a:noFill/>
            <a:ln>
              <a:noFill/>
            </a:ln>
            <a:effectLst/>
            <a:extLst>
              <a:ext uri="{909E8E84-426E-40DD-AFC4-6F175D3DCCD1}">
                <a14:hiddenFill xmlns:a14="http://schemas.microsoft.com/office/drawing/2010/main">
                  <a:gradFill rotWithShape="1">
                    <a:gsLst>
                      <a:gs pos="0">
                        <a:srgbClr val="DAE5E1"/>
                      </a:gs>
                      <a:gs pos="100000">
                        <a:srgbClr val="EDF9F4"/>
                      </a:gs>
                    </a:gsLst>
                    <a:lin ang="5400000" scaled="1"/>
                  </a:gradFill>
                </a14:hiddenFill>
              </a:ext>
              <a:ext uri="{91240B29-F687-4F45-9708-019B960494DF}">
                <a14:hiddenLine xmlns:a14="http://schemas.microsoft.com/office/drawing/2010/main" w="38100" algn="ctr">
                  <a:solidFill>
                    <a:srgbClr val="FFFFFF"/>
                  </a:solidFill>
                  <a:miter lim="800000"/>
                  <a:headEnd/>
                  <a:tailEnd/>
                </a14:hiddenLine>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marL="285750" indent="-285750" algn="just" eaLnBrk="1" hangingPunct="1">
                <a:buClrTx/>
                <a:buSzTx/>
                <a:buFont typeface="Wingdings" pitchFamily="2" charset="2"/>
                <a:buChar char="ü"/>
              </a:pPr>
              <a:r>
                <a:rPr kumimoji="0" lang="zh-CN" altLang="en-US" sz="1800" dirty="0">
                  <a:solidFill>
                    <a:schemeClr val="tx1"/>
                  </a:solidFill>
                  <a:ea typeface="幼圆" pitchFamily="49" charset="-122"/>
                </a:rPr>
                <a:t>是指在项目总投资中，由</a:t>
              </a:r>
              <a:r>
                <a:rPr kumimoji="0" lang="zh-CN" altLang="en-US" sz="1800" dirty="0">
                  <a:solidFill>
                    <a:srgbClr val="FF0000"/>
                  </a:solidFill>
                  <a:ea typeface="幼圆" pitchFamily="49" charset="-122"/>
                </a:rPr>
                <a:t>投资者认缴的出资额</a:t>
              </a:r>
              <a:r>
                <a:rPr kumimoji="0" lang="zh-CN" altLang="en-US" sz="1800" dirty="0">
                  <a:solidFill>
                    <a:schemeClr val="tx1"/>
                  </a:solidFill>
                  <a:ea typeface="幼圆" pitchFamily="49" charset="-122"/>
                </a:rPr>
                <a:t>。投资者可以转让其出资，但不能以任何方式抽回。</a:t>
              </a:r>
            </a:p>
            <a:p>
              <a:pPr marL="285750" indent="-285750" algn="just" eaLnBrk="1" hangingPunct="1">
                <a:buClrTx/>
                <a:buSzTx/>
                <a:buFont typeface="Wingdings" pitchFamily="2" charset="2"/>
                <a:buChar char="ü"/>
              </a:pPr>
              <a:r>
                <a:rPr kumimoji="0" lang="zh-CN" altLang="en-US" sz="1800" dirty="0">
                  <a:solidFill>
                    <a:schemeClr val="tx1"/>
                  </a:solidFill>
                  <a:ea typeface="幼圆" pitchFamily="49" charset="-122"/>
                </a:rPr>
                <a:t>项目资本金可以用</a:t>
              </a:r>
              <a:r>
                <a:rPr kumimoji="0" lang="zh-CN" altLang="en-US" sz="1800" u="sng" dirty="0">
                  <a:solidFill>
                    <a:schemeClr val="tx1"/>
                  </a:solidFill>
                  <a:ea typeface="幼圆" pitchFamily="49" charset="-122"/>
                </a:rPr>
                <a:t>货币出资</a:t>
              </a:r>
              <a:r>
                <a:rPr kumimoji="0" lang="zh-CN" altLang="en-US" sz="1800" dirty="0">
                  <a:solidFill>
                    <a:schemeClr val="tx1"/>
                  </a:solidFill>
                  <a:ea typeface="幼圆" pitchFamily="49" charset="-122"/>
                </a:rPr>
                <a:t>，也可以用</a:t>
              </a:r>
              <a:r>
                <a:rPr kumimoji="0" lang="zh-CN" altLang="en-US" sz="1800" u="sng" dirty="0">
                  <a:solidFill>
                    <a:schemeClr val="tx1"/>
                  </a:solidFill>
                  <a:ea typeface="幼圆" pitchFamily="49" charset="-122"/>
                </a:rPr>
                <a:t>实物、工业产权、非专利技术、土地使用权、资源开采权</a:t>
              </a:r>
              <a:r>
                <a:rPr kumimoji="0" lang="zh-CN" altLang="en-US" sz="1800" dirty="0">
                  <a:solidFill>
                    <a:schemeClr val="tx1"/>
                  </a:solidFill>
                  <a:ea typeface="幼圆" pitchFamily="49" charset="-122"/>
                </a:rPr>
                <a:t>等作价出资。</a:t>
              </a:r>
            </a:p>
          </p:txBody>
        </p:sp>
      </p:grpSp>
      <p:grpSp>
        <p:nvGrpSpPr>
          <p:cNvPr id="75789" name="Group 13">
            <a:extLst>
              <a:ext uri="{FF2B5EF4-FFF2-40B4-BE49-F238E27FC236}">
                <a16:creationId xmlns:a16="http://schemas.microsoft.com/office/drawing/2014/main" id="{763A7CA3-C806-B956-2170-DA2540C5B6F3}"/>
              </a:ext>
            </a:extLst>
          </p:cNvPr>
          <p:cNvGrpSpPr>
            <a:grpSpLocks/>
          </p:cNvGrpSpPr>
          <p:nvPr/>
        </p:nvGrpSpPr>
        <p:grpSpPr bwMode="auto">
          <a:xfrm>
            <a:off x="2124075" y="3284215"/>
            <a:ext cx="4824413" cy="504825"/>
            <a:chOff x="1357" y="1873"/>
            <a:chExt cx="3039" cy="318"/>
          </a:xfrm>
        </p:grpSpPr>
        <p:sp>
          <p:nvSpPr>
            <p:cNvPr id="10251" name="Text Box 14">
              <a:extLst>
                <a:ext uri="{FF2B5EF4-FFF2-40B4-BE49-F238E27FC236}">
                  <a16:creationId xmlns:a16="http://schemas.microsoft.com/office/drawing/2014/main" id="{8962246B-F6A0-F2EE-3789-A9750846EAD3}"/>
                </a:ext>
              </a:extLst>
            </p:cNvPr>
            <p:cNvSpPr txBox="1">
              <a:spLocks noChangeArrowheads="1"/>
            </p:cNvSpPr>
            <p:nvPr/>
          </p:nvSpPr>
          <p:spPr bwMode="gray">
            <a:xfrm>
              <a:off x="1767" y="1873"/>
              <a:ext cx="2404" cy="212"/>
            </a:xfrm>
            <a:prstGeom prst="rect">
              <a:avLst/>
            </a:prstGeom>
            <a:noFill/>
            <a:ln>
              <a:noFill/>
            </a:ln>
            <a:effectLst>
              <a:prstShdw prst="shdw17" dist="17961" dir="2700000">
                <a:srgbClr val="8E9592"/>
              </a:prstShdw>
            </a:effectLst>
            <a:extLst>
              <a:ext uri="{909E8E84-426E-40DD-AFC4-6F175D3DCCD1}">
                <a14:hiddenFill xmlns:a14="http://schemas.microsoft.com/office/drawing/2010/main">
                  <a:gradFill rotWithShape="1">
                    <a:gsLst>
                      <a:gs pos="0">
                        <a:srgbClr val="DAE5E1"/>
                      </a:gs>
                      <a:gs pos="100000">
                        <a:srgbClr val="EDF9F4"/>
                      </a:gs>
                    </a:gsLst>
                    <a:lin ang="5400000" scaled="1"/>
                  </a:gradFill>
                </a14:hiddenFill>
              </a:ext>
              <a:ext uri="{91240B29-F687-4F45-9708-019B960494DF}">
                <a14:hiddenLine xmlns:a14="http://schemas.microsoft.com/office/drawing/2010/main" w="38100" algn="ctr">
                  <a:solidFill>
                    <a:srgbClr val="FFFFFF"/>
                  </a:solidFill>
                  <a:miter lim="800000"/>
                  <a:headEnd/>
                  <a:tailEnd/>
                </a14:hiddenLine>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buClrTx/>
                <a:buSzTx/>
                <a:buFontTx/>
                <a:buNone/>
              </a:pPr>
              <a:r>
                <a:rPr lang="zh-CN" altLang="en-US" sz="2400" b="1" dirty="0">
                  <a:solidFill>
                    <a:srgbClr val="458D8B"/>
                  </a:solidFill>
                  <a:latin typeface="楷体_GB2312" pitchFamily="49" charset="-122"/>
                  <a:ea typeface="楷体_GB2312" pitchFamily="49" charset="-122"/>
                </a:rPr>
                <a:t>建设项目所需资金的来源</a:t>
              </a:r>
            </a:p>
          </p:txBody>
        </p:sp>
        <p:sp>
          <p:nvSpPr>
            <p:cNvPr id="10252" name="Rectangle 15">
              <a:extLst>
                <a:ext uri="{FF2B5EF4-FFF2-40B4-BE49-F238E27FC236}">
                  <a16:creationId xmlns:a16="http://schemas.microsoft.com/office/drawing/2014/main" id="{3D6BC900-05D1-A9D6-3B5F-B928B57D09F9}"/>
                </a:ext>
              </a:extLst>
            </p:cNvPr>
            <p:cNvSpPr>
              <a:spLocks noChangeArrowheads="1"/>
            </p:cNvSpPr>
            <p:nvPr/>
          </p:nvSpPr>
          <p:spPr bwMode="gray">
            <a:xfrm>
              <a:off x="1357" y="2100"/>
              <a:ext cx="3039" cy="91"/>
            </a:xfrm>
            <a:prstGeom prst="rect">
              <a:avLst/>
            </a:prstGeom>
            <a:gradFill rotWithShape="1">
              <a:gsLst>
                <a:gs pos="0">
                  <a:srgbClr val="CCFFFF"/>
                </a:gs>
                <a:gs pos="100000">
                  <a:srgbClr val="5E7676"/>
                </a:gs>
              </a:gsLst>
              <a:lin ang="5400000" scaled="1"/>
            </a:gradFill>
            <a:ln>
              <a:noFill/>
            </a:ln>
            <a:effectLst>
              <a:prstShdw prst="shdw17" dist="17961" dir="2700000">
                <a:srgbClr val="7A9999"/>
              </a:prstShdw>
            </a:effectLst>
            <a:extLst>
              <a:ext uri="{91240B29-F687-4F45-9708-019B960494DF}">
                <a14:hiddenLine xmlns:a14="http://schemas.microsoft.com/office/drawing/2010/main" w="38100" algn="ctr">
                  <a:solidFill>
                    <a:srgbClr val="FFFFFF"/>
                  </a:solidFill>
                  <a:miter lim="800000"/>
                  <a:headEnd/>
                  <a:tailEnd/>
                </a14:hiddenLine>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solidFill>
                  <a:schemeClr val="tx1"/>
                </a:solidFill>
                <a:latin typeface="Tahoma" panose="020B0604030504040204" pitchFamily="34" charset="0"/>
                <a:ea typeface="宋体" panose="02010600030101010101" pitchFamily="2" charset="-122"/>
              </a:endParaRPr>
            </a:p>
          </p:txBody>
        </p:sp>
      </p:grpSp>
      <p:sp>
        <p:nvSpPr>
          <p:cNvPr id="75792" name="AutoShape 16">
            <a:extLst>
              <a:ext uri="{FF2B5EF4-FFF2-40B4-BE49-F238E27FC236}">
                <a16:creationId xmlns:a16="http://schemas.microsoft.com/office/drawing/2014/main" id="{8581FD39-5DFC-251C-8B63-5CA72348CB53}"/>
              </a:ext>
            </a:extLst>
          </p:cNvPr>
          <p:cNvSpPr>
            <a:spLocks noChangeArrowheads="1"/>
          </p:cNvSpPr>
          <p:nvPr/>
        </p:nvSpPr>
        <p:spPr bwMode="gray">
          <a:xfrm>
            <a:off x="5092700" y="3860403"/>
            <a:ext cx="2333625" cy="720725"/>
          </a:xfrm>
          <a:prstGeom prst="roundRect">
            <a:avLst>
              <a:gd name="adj" fmla="val 50000"/>
            </a:avLst>
          </a:prstGeom>
          <a:gradFill rotWithShape="1">
            <a:gsLst>
              <a:gs pos="0">
                <a:srgbClr val="D3E6FD"/>
              </a:gs>
              <a:gs pos="100000">
                <a:srgbClr val="E6F1FE"/>
              </a:gs>
            </a:gsLst>
            <a:lin ang="5400000" scaled="1"/>
          </a:gradFill>
          <a:ln>
            <a:noFill/>
          </a:ln>
          <a:effectLst>
            <a:prstShdw prst="shdw17" dist="17961" dir="2700000">
              <a:srgbClr val="7F8A98"/>
            </a:prstShdw>
          </a:effectLst>
          <a:extLst>
            <a:ext uri="{91240B29-F687-4F45-9708-019B960494DF}">
              <a14:hiddenLine xmlns:a14="http://schemas.microsoft.com/office/drawing/2010/main" w="38100" algn="ctr">
                <a:solidFill>
                  <a:srgbClr val="FFFFFF"/>
                </a:solidFill>
                <a:round/>
                <a:headEnd/>
                <a:tailEnd/>
              </a14:hiddenLine>
            </a:ext>
          </a:extLst>
        </p:spPr>
        <p:txBody>
          <a:bodyPr anchor="ct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buClrTx/>
              <a:buSzTx/>
              <a:buFontTx/>
              <a:buNone/>
            </a:pPr>
            <a:r>
              <a:rPr lang="zh-CN" altLang="en-US" sz="2400">
                <a:solidFill>
                  <a:schemeClr val="tx1"/>
                </a:solidFill>
              </a:rPr>
              <a:t>债务资金</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nodeType="clickEffect">
                                  <p:stCondLst>
                                    <p:cond delay="0"/>
                                  </p:stCondLst>
                                  <p:childTnLst>
                                    <p:set>
                                      <p:cBhvr>
                                        <p:cTn id="6" dur="1" fill="hold">
                                          <p:stCondLst>
                                            <p:cond delay="0"/>
                                          </p:stCondLst>
                                        </p:cTn>
                                        <p:tgtEl>
                                          <p:spTgt spid="75780"/>
                                        </p:tgtEl>
                                        <p:attrNameLst>
                                          <p:attrName>style.visibility</p:attrName>
                                        </p:attrNameLst>
                                      </p:cBhvr>
                                      <p:to>
                                        <p:strVal val="visible"/>
                                      </p:to>
                                    </p:set>
                                    <p:anim from="(-#ppt_w/2)" to="(#ppt_x)" calcmode="lin" valueType="num">
                                      <p:cBhvr>
                                        <p:cTn id="7" dur="600" fill="hold">
                                          <p:stCondLst>
                                            <p:cond delay="0"/>
                                          </p:stCondLst>
                                        </p:cTn>
                                        <p:tgtEl>
                                          <p:spTgt spid="75780"/>
                                        </p:tgtEl>
                                        <p:attrNameLst>
                                          <p:attrName>ppt_x</p:attrName>
                                        </p:attrNameLst>
                                      </p:cBhvr>
                                    </p:anim>
                                    <p:anim from="0" to="-1.0" calcmode="lin" valueType="num">
                                      <p:cBhvr>
                                        <p:cTn id="8" dur="200" decel="50000" autoRev="1" fill="hold">
                                          <p:stCondLst>
                                            <p:cond delay="600"/>
                                          </p:stCondLst>
                                        </p:cTn>
                                        <p:tgtEl>
                                          <p:spTgt spid="75780"/>
                                        </p:tgtEl>
                                        <p:attrNameLst>
                                          <p:attrName>xshear</p:attrName>
                                        </p:attrNameLst>
                                      </p:cBhvr>
                                    </p:anim>
                                    <p:animScale>
                                      <p:cBhvr>
                                        <p:cTn id="9" dur="200" decel="100000" autoRev="1" fill="hold">
                                          <p:stCondLst>
                                            <p:cond delay="600"/>
                                          </p:stCondLst>
                                        </p:cTn>
                                        <p:tgtEl>
                                          <p:spTgt spid="75780"/>
                                        </p:tgtEl>
                                      </p:cBhvr>
                                      <p:from x="100000" y="100000"/>
                                      <p:to x="80000" y="100000"/>
                                    </p:animScale>
                                    <p:anim by="(#ppt_h/3+#ppt_w*0.1)" calcmode="lin" valueType="num">
                                      <p:cBhvr additive="sum">
                                        <p:cTn id="10" dur="200" decel="100000" autoRev="1" fill="hold">
                                          <p:stCondLst>
                                            <p:cond delay="600"/>
                                          </p:stCondLst>
                                        </p:cTn>
                                        <p:tgtEl>
                                          <p:spTgt spid="75780"/>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75781"/>
                                        </p:tgtEl>
                                        <p:attrNameLst>
                                          <p:attrName>style.visibility</p:attrName>
                                        </p:attrNameLst>
                                      </p:cBhvr>
                                      <p:to>
                                        <p:strVal val="visible"/>
                                      </p:to>
                                    </p:set>
                                    <p:animEffect transition="in" filter="slide(fromBottom)">
                                      <p:cBhvr>
                                        <p:cTn id="15" dur="500"/>
                                        <p:tgtEl>
                                          <p:spTgt spid="7578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1" fill="hold" nodeType="clickEffect">
                                  <p:stCondLst>
                                    <p:cond delay="0"/>
                                  </p:stCondLst>
                                  <p:childTnLst>
                                    <p:set>
                                      <p:cBhvr>
                                        <p:cTn id="19" dur="1" fill="hold">
                                          <p:stCondLst>
                                            <p:cond delay="0"/>
                                          </p:stCondLst>
                                        </p:cTn>
                                        <p:tgtEl>
                                          <p:spTgt spid="75789"/>
                                        </p:tgtEl>
                                        <p:attrNameLst>
                                          <p:attrName>style.visibility</p:attrName>
                                        </p:attrNameLst>
                                      </p:cBhvr>
                                      <p:to>
                                        <p:strVal val="visible"/>
                                      </p:to>
                                    </p:set>
                                    <p:animEffect transition="in" filter="slide(fromTop)">
                                      <p:cBhvr>
                                        <p:cTn id="20" dur="1000"/>
                                        <p:tgtEl>
                                          <p:spTgt spid="75789"/>
                                        </p:tgtEl>
                                      </p:cBhvr>
                                    </p:animEffect>
                                  </p:childTnLst>
                                </p:cTn>
                              </p:par>
                            </p:childTnLst>
                          </p:cTn>
                        </p:par>
                        <p:par>
                          <p:cTn id="21" fill="hold" nodeType="afterGroup">
                            <p:stCondLst>
                              <p:cond delay="1000"/>
                            </p:stCondLst>
                            <p:childTnLst>
                              <p:par>
                                <p:cTn id="22" presetID="12" presetClass="entr" presetSubtype="1" fill="hold" nodeType="afterEffect">
                                  <p:stCondLst>
                                    <p:cond delay="0"/>
                                  </p:stCondLst>
                                  <p:childTnLst>
                                    <p:set>
                                      <p:cBhvr>
                                        <p:cTn id="23" dur="1" fill="hold">
                                          <p:stCondLst>
                                            <p:cond delay="0"/>
                                          </p:stCondLst>
                                        </p:cTn>
                                        <p:tgtEl>
                                          <p:spTgt spid="75785"/>
                                        </p:tgtEl>
                                        <p:attrNameLst>
                                          <p:attrName>style.visibility</p:attrName>
                                        </p:attrNameLst>
                                      </p:cBhvr>
                                      <p:to>
                                        <p:strVal val="visible"/>
                                      </p:to>
                                    </p:set>
                                    <p:animEffect transition="in" filter="slide(fromTop)">
                                      <p:cBhvr>
                                        <p:cTn id="24" dur="1000"/>
                                        <p:tgtEl>
                                          <p:spTgt spid="75785"/>
                                        </p:tgtEl>
                                      </p:cBhvr>
                                    </p:animEffect>
                                  </p:childTnLst>
                                </p:cTn>
                              </p:par>
                              <p:par>
                                <p:cTn id="25" presetID="12" presetClass="entr" presetSubtype="1" fill="hold" nodeType="withEffect">
                                  <p:stCondLst>
                                    <p:cond delay="0"/>
                                  </p:stCondLst>
                                  <p:childTnLst>
                                    <p:set>
                                      <p:cBhvr>
                                        <p:cTn id="26" dur="1" fill="hold">
                                          <p:stCondLst>
                                            <p:cond delay="0"/>
                                          </p:stCondLst>
                                        </p:cTn>
                                        <p:tgtEl>
                                          <p:spTgt spid="75792"/>
                                        </p:tgtEl>
                                        <p:attrNameLst>
                                          <p:attrName>style.visibility</p:attrName>
                                        </p:attrNameLst>
                                      </p:cBhvr>
                                      <p:to>
                                        <p:strVal val="visible"/>
                                      </p:to>
                                    </p:set>
                                    <p:animEffect transition="in" filter="slide(fromTop)">
                                      <p:cBhvr>
                                        <p:cTn id="27" dur="1000"/>
                                        <p:tgtEl>
                                          <p:spTgt spid="75792"/>
                                        </p:tgtEl>
                                      </p:cBhvr>
                                    </p:animEffect>
                                  </p:childTnLst>
                                </p:cTn>
                              </p:par>
                            </p:childTnLst>
                          </p:cTn>
                        </p:par>
                        <p:par>
                          <p:cTn id="28" fill="hold" nodeType="afterGroup">
                            <p:stCondLst>
                              <p:cond delay="2000"/>
                            </p:stCondLst>
                            <p:childTnLst>
                              <p:par>
                                <p:cTn id="29" presetID="12" presetClass="entr" presetSubtype="2" fill="hold" nodeType="afterEffect">
                                  <p:stCondLst>
                                    <p:cond delay="0"/>
                                  </p:stCondLst>
                                  <p:childTnLst>
                                    <p:set>
                                      <p:cBhvr>
                                        <p:cTn id="30" dur="1" fill="hold">
                                          <p:stCondLst>
                                            <p:cond delay="0"/>
                                          </p:stCondLst>
                                        </p:cTn>
                                        <p:tgtEl>
                                          <p:spTgt spid="75786"/>
                                        </p:tgtEl>
                                        <p:attrNameLst>
                                          <p:attrName>style.visibility</p:attrName>
                                        </p:attrNameLst>
                                      </p:cBhvr>
                                      <p:to>
                                        <p:strVal val="visible"/>
                                      </p:to>
                                    </p:set>
                                    <p:animEffect transition="in" filter="slide(fromRight)">
                                      <p:cBhvr>
                                        <p:cTn id="31" dur="1000"/>
                                        <p:tgtEl>
                                          <p:spTgt spid="75786"/>
                                        </p:tgtEl>
                                      </p:cBhvr>
                                    </p:animEffect>
                                  </p:childTnLst>
                                </p:cTn>
                              </p:par>
                            </p:childTnLst>
                          </p:cTn>
                        </p:par>
                        <p:par>
                          <p:cTn id="32" fill="hold" nodeType="afterGroup">
                            <p:stCondLst>
                              <p:cond delay="3000"/>
                            </p:stCondLst>
                            <p:childTnLst>
                              <p:par>
                                <p:cTn id="33" presetID="12" presetClass="entr" presetSubtype="2" fill="hold" nodeType="afterEffect">
                                  <p:stCondLst>
                                    <p:cond delay="0"/>
                                  </p:stCondLst>
                                  <p:childTnLst>
                                    <p:set>
                                      <p:cBhvr>
                                        <p:cTn id="34" dur="1" fill="hold">
                                          <p:stCondLst>
                                            <p:cond delay="0"/>
                                          </p:stCondLst>
                                        </p:cTn>
                                        <p:tgtEl>
                                          <p:spTgt spid="75782"/>
                                        </p:tgtEl>
                                        <p:attrNameLst>
                                          <p:attrName>style.visibility</p:attrName>
                                        </p:attrNameLst>
                                      </p:cBhvr>
                                      <p:to>
                                        <p:strVal val="visible"/>
                                      </p:to>
                                    </p:set>
                                    <p:animEffect transition="in" filter="slide(fromRight)">
                                      <p:cBhvr>
                                        <p:cTn id="35" dur="1000"/>
                                        <p:tgtEl>
                                          <p:spTgt spid="75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p:bldP spid="75781" grpId="0"/>
      <p:bldP spid="75785" grpId="0" animBg="1"/>
      <p:bldP spid="7579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68BE8BAA-0F77-32C9-D1AA-43A326927B49}"/>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7ADF044-79FD-CC4E-8A22-1040EA48029E}" type="slidenum">
              <a:rPr kumimoji="0" lang="en-US" altLang="zh-CN" sz="1000" smtClean="0">
                <a:solidFill>
                  <a:schemeClr val="bg2"/>
                </a:solidFill>
                <a:ea typeface="华文行楷" panose="02010800040101010101" pitchFamily="2" charset="-122"/>
              </a:rPr>
              <a:pPr>
                <a:spcBef>
                  <a:spcPct val="0"/>
                </a:spcBef>
                <a:buClrTx/>
                <a:buSzTx/>
                <a:buFontTx/>
                <a:buNone/>
              </a:pPr>
              <a:t>7</a:t>
            </a:fld>
            <a:endParaRPr kumimoji="0" lang="en-US" altLang="zh-CN" sz="1000">
              <a:solidFill>
                <a:schemeClr val="bg2"/>
              </a:solidFill>
              <a:ea typeface="华文行楷" panose="02010800040101010101" pitchFamily="2" charset="-122"/>
            </a:endParaRPr>
          </a:p>
        </p:txBody>
      </p:sp>
      <p:sp>
        <p:nvSpPr>
          <p:cNvPr id="76876" name="Rectangle 76">
            <a:extLst>
              <a:ext uri="{FF2B5EF4-FFF2-40B4-BE49-F238E27FC236}">
                <a16:creationId xmlns:a16="http://schemas.microsoft.com/office/drawing/2014/main" id="{5F148915-985C-8182-3CC0-88967265A719}"/>
              </a:ext>
            </a:extLst>
          </p:cNvPr>
          <p:cNvSpPr>
            <a:spLocks noChangeArrowheads="1"/>
          </p:cNvSpPr>
          <p:nvPr/>
        </p:nvSpPr>
        <p:spPr bwMode="auto">
          <a:xfrm>
            <a:off x="575370" y="2632358"/>
            <a:ext cx="7777162" cy="45339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spAutoFit/>
          </a:bodyPr>
          <a:lstStyle>
            <a:lvl1pPr marL="179388" indent="-179388">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marL="0" indent="0" eaLnBrk="1" hangingPunct="1">
              <a:lnSpc>
                <a:spcPct val="130000"/>
              </a:lnSpc>
              <a:buClrTx/>
              <a:buSzPct val="70000"/>
            </a:pPr>
            <a:r>
              <a:rPr lang="zh-CN" altLang="en-US" sz="2000" b="1" dirty="0">
                <a:solidFill>
                  <a:srgbClr val="FF0000"/>
                </a:solidFill>
                <a:latin typeface="楷体_GB2312" pitchFamily="49" charset="-122"/>
                <a:ea typeface="楷体_GB2312" pitchFamily="49" charset="-122"/>
              </a:rPr>
              <a:t>分析：分厂无法人地位，属于</a:t>
            </a:r>
            <a:r>
              <a:rPr lang="zh-CN" altLang="en-US" sz="2000" b="1" dirty="0">
                <a:solidFill>
                  <a:srgbClr val="0070C0"/>
                </a:solidFill>
                <a:latin typeface="楷体_GB2312" pitchFamily="49" charset="-122"/>
                <a:ea typeface="楷体_GB2312" pitchFamily="49" charset="-122"/>
              </a:rPr>
              <a:t>既有法人为融资主体</a:t>
            </a:r>
            <a:r>
              <a:rPr lang="zh-CN" altLang="en-US" sz="2000" b="1" dirty="0">
                <a:solidFill>
                  <a:srgbClr val="FF0000"/>
                </a:solidFill>
                <a:latin typeface="楷体_GB2312" pitchFamily="49" charset="-122"/>
                <a:ea typeface="楷体_GB2312" pitchFamily="49" charset="-122"/>
              </a:rPr>
              <a:t>兴建的扩建项目。</a:t>
            </a:r>
          </a:p>
        </p:txBody>
      </p:sp>
      <p:sp>
        <p:nvSpPr>
          <p:cNvPr id="76877" name="Rectangle 77">
            <a:extLst>
              <a:ext uri="{FF2B5EF4-FFF2-40B4-BE49-F238E27FC236}">
                <a16:creationId xmlns:a16="http://schemas.microsoft.com/office/drawing/2014/main" id="{82EB7838-71BF-9AC5-25C0-9F7CDEC5C53F}"/>
              </a:ext>
            </a:extLst>
          </p:cNvPr>
          <p:cNvSpPr>
            <a:spLocks noChangeArrowheads="1"/>
          </p:cNvSpPr>
          <p:nvPr/>
        </p:nvSpPr>
        <p:spPr bwMode="auto">
          <a:xfrm>
            <a:off x="575370" y="1206552"/>
            <a:ext cx="79932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Tx/>
            </a:pPr>
            <a:r>
              <a:rPr kumimoji="0" lang="zh-CN" altLang="en-US" sz="2400" b="1" dirty="0">
                <a:solidFill>
                  <a:schemeClr val="tx1"/>
                </a:solidFill>
                <a:latin typeface="幼圆" pitchFamily="49" charset="-122"/>
                <a:ea typeface="幼圆" pitchFamily="49" charset="-122"/>
              </a:rPr>
              <a:t>例</a:t>
            </a:r>
            <a:r>
              <a:rPr kumimoji="0" lang="en-US" altLang="zh-CN" sz="2400" b="1" dirty="0">
                <a:solidFill>
                  <a:schemeClr val="tx1"/>
                </a:solidFill>
                <a:latin typeface="幼圆" pitchFamily="49" charset="-122"/>
                <a:ea typeface="幼圆" pitchFamily="49" charset="-122"/>
              </a:rPr>
              <a:t>1:</a:t>
            </a:r>
            <a:r>
              <a:rPr kumimoji="0" lang="zh-CN" altLang="en-US" sz="2400" b="1" dirty="0">
                <a:solidFill>
                  <a:schemeClr val="tx1"/>
                </a:solidFill>
                <a:latin typeface="幼圆" pitchFamily="49" charset="-122"/>
                <a:ea typeface="幼圆" pitchFamily="49" charset="-122"/>
              </a:rPr>
              <a:t> 深圳缔高电气公司投资</a:t>
            </a:r>
            <a:r>
              <a:rPr kumimoji="0" lang="en-US" altLang="zh-CN" sz="2400" b="1" dirty="0">
                <a:solidFill>
                  <a:schemeClr val="tx1"/>
                </a:solidFill>
                <a:latin typeface="幼圆" pitchFamily="49" charset="-122"/>
                <a:ea typeface="幼圆" pitchFamily="49" charset="-122"/>
              </a:rPr>
              <a:t>5000</a:t>
            </a:r>
            <a:r>
              <a:rPr kumimoji="0" lang="zh-CN" altLang="en-US" sz="2400" b="1" dirty="0">
                <a:solidFill>
                  <a:schemeClr val="tx1"/>
                </a:solidFill>
                <a:latin typeface="幼圆" pitchFamily="49" charset="-122"/>
                <a:ea typeface="幼圆" pitchFamily="49" charset="-122"/>
              </a:rPr>
              <a:t>万元，在西安建立一家电气分厂，其中</a:t>
            </a:r>
            <a:r>
              <a:rPr kumimoji="0" lang="en-US" altLang="zh-CN" sz="2400" b="1" dirty="0">
                <a:solidFill>
                  <a:schemeClr val="tx1"/>
                </a:solidFill>
                <a:latin typeface="幼圆" pitchFamily="49" charset="-122"/>
                <a:ea typeface="幼圆" pitchFamily="49" charset="-122"/>
              </a:rPr>
              <a:t>3000</a:t>
            </a:r>
            <a:r>
              <a:rPr kumimoji="0" lang="zh-CN" altLang="en-US" sz="2400" b="1" dirty="0">
                <a:solidFill>
                  <a:schemeClr val="tx1"/>
                </a:solidFill>
                <a:latin typeface="幼圆" pitchFamily="49" charset="-122"/>
                <a:ea typeface="幼圆" pitchFamily="49" charset="-122"/>
              </a:rPr>
              <a:t>万元为自有资金，</a:t>
            </a:r>
            <a:r>
              <a:rPr kumimoji="0" lang="en-US" altLang="zh-CN" sz="2400" b="1" dirty="0">
                <a:solidFill>
                  <a:schemeClr val="tx1"/>
                </a:solidFill>
                <a:latin typeface="幼圆" pitchFamily="49" charset="-122"/>
                <a:ea typeface="幼圆" pitchFamily="49" charset="-122"/>
              </a:rPr>
              <a:t>2000</a:t>
            </a:r>
            <a:r>
              <a:rPr kumimoji="0" lang="zh-CN" altLang="en-US" sz="2400" b="1" dirty="0">
                <a:solidFill>
                  <a:schemeClr val="tx1"/>
                </a:solidFill>
                <a:latin typeface="幼圆" pitchFamily="49" charset="-122"/>
                <a:ea typeface="幼圆" pitchFamily="49" charset="-122"/>
              </a:rPr>
              <a:t>万元为贷款。试分析这一新项目的融资主体。</a:t>
            </a:r>
          </a:p>
        </p:txBody>
      </p:sp>
      <p:sp>
        <p:nvSpPr>
          <p:cNvPr id="4" name="Rectangle 2">
            <a:extLst>
              <a:ext uri="{FF2B5EF4-FFF2-40B4-BE49-F238E27FC236}">
                <a16:creationId xmlns:a16="http://schemas.microsoft.com/office/drawing/2014/main" id="{10A730D0-CBDB-0052-3C6A-EB8F0A816277}"/>
              </a:ext>
            </a:extLst>
          </p:cNvPr>
          <p:cNvSpPr>
            <a:spLocks noGrp="1" noChangeArrowheads="1"/>
          </p:cNvSpPr>
          <p:nvPr>
            <p:ph type="title"/>
          </p:nvPr>
        </p:nvSpPr>
        <p:spPr>
          <a:xfrm>
            <a:off x="1150938" y="142875"/>
            <a:ext cx="7793037" cy="838200"/>
          </a:xfrm>
        </p:spPr>
        <p:txBody>
          <a:bodyPr/>
          <a:lstStyle/>
          <a:p>
            <a:pPr eaLnBrk="1" hangingPunct="1"/>
            <a:r>
              <a:rPr lang="zh-CN" altLang="en-US" dirty="0"/>
              <a:t>项目融资主体及融资方式</a:t>
            </a:r>
          </a:p>
        </p:txBody>
      </p:sp>
    </p:spTree>
    <p:extLst>
      <p:ext uri="{BB962C8B-B14F-4D97-AF65-F5344CB8AC3E}">
        <p14:creationId xmlns:p14="http://schemas.microsoft.com/office/powerpoint/2010/main" val="1576622437"/>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76877"/>
                                        </p:tgtEl>
                                        <p:attrNameLst>
                                          <p:attrName>style.visibility</p:attrName>
                                        </p:attrNameLst>
                                      </p:cBhvr>
                                      <p:to>
                                        <p:strVal val="visible"/>
                                      </p:to>
                                    </p:set>
                                    <p:animEffect transition="in" filter="slide(fromLeft)">
                                      <p:cBhvr>
                                        <p:cTn id="7" dur="1000"/>
                                        <p:tgtEl>
                                          <p:spTgt spid="76877"/>
                                        </p:tgtEl>
                                      </p:cBhvr>
                                    </p:animEffect>
                                  </p:childTnLst>
                                </p:cTn>
                              </p:par>
                              <p:par>
                                <p:cTn id="8" presetID="12" presetClass="entr" presetSubtype="4" fill="hold" nodeType="withEffect">
                                  <p:stCondLst>
                                    <p:cond delay="0"/>
                                  </p:stCondLst>
                                  <p:childTnLst>
                                    <p:set>
                                      <p:cBhvr>
                                        <p:cTn id="9" dur="1" fill="hold">
                                          <p:stCondLst>
                                            <p:cond delay="0"/>
                                          </p:stCondLst>
                                        </p:cTn>
                                        <p:tgtEl>
                                          <p:spTgt spid="76876"/>
                                        </p:tgtEl>
                                        <p:attrNameLst>
                                          <p:attrName>style.visibility</p:attrName>
                                        </p:attrNameLst>
                                      </p:cBhvr>
                                      <p:to>
                                        <p:strVal val="visible"/>
                                      </p:to>
                                    </p:set>
                                    <p:animEffect transition="in" filter="slide(fromBottom)">
                                      <p:cBhvr>
                                        <p:cTn id="10" dur="500"/>
                                        <p:tgtEl>
                                          <p:spTgt spid="76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76" grpId="0"/>
      <p:bldP spid="768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68BE8BAA-0F77-32C9-D1AA-43A326927B49}"/>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7ADF044-79FD-CC4E-8A22-1040EA48029E}" type="slidenum">
              <a:rPr kumimoji="0" lang="en-US" altLang="zh-CN" sz="1000" smtClean="0">
                <a:solidFill>
                  <a:schemeClr val="bg2"/>
                </a:solidFill>
                <a:ea typeface="华文行楷" panose="02010800040101010101" pitchFamily="2" charset="-122"/>
              </a:rPr>
              <a:pPr>
                <a:spcBef>
                  <a:spcPct val="0"/>
                </a:spcBef>
                <a:buClrTx/>
                <a:buSzTx/>
                <a:buFontTx/>
                <a:buNone/>
              </a:pPr>
              <a:t>8</a:t>
            </a:fld>
            <a:endParaRPr kumimoji="0" lang="en-US" altLang="zh-CN" sz="1000">
              <a:solidFill>
                <a:schemeClr val="bg2"/>
              </a:solidFill>
              <a:ea typeface="华文行楷" panose="02010800040101010101" pitchFamily="2" charset="-122"/>
            </a:endParaRPr>
          </a:p>
        </p:txBody>
      </p:sp>
      <p:sp>
        <p:nvSpPr>
          <p:cNvPr id="76876" name="Rectangle 76">
            <a:extLst>
              <a:ext uri="{FF2B5EF4-FFF2-40B4-BE49-F238E27FC236}">
                <a16:creationId xmlns:a16="http://schemas.microsoft.com/office/drawing/2014/main" id="{5F148915-985C-8182-3CC0-88967265A719}"/>
              </a:ext>
            </a:extLst>
          </p:cNvPr>
          <p:cNvSpPr>
            <a:spLocks noChangeArrowheads="1"/>
          </p:cNvSpPr>
          <p:nvPr/>
        </p:nvSpPr>
        <p:spPr bwMode="auto">
          <a:xfrm>
            <a:off x="575370" y="3002248"/>
            <a:ext cx="7777162" cy="85350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spAutoFit/>
          </a:bodyPr>
          <a:lstStyle>
            <a:lvl1pPr marL="179388" indent="-179388">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marL="0" indent="0" eaLnBrk="1" hangingPunct="1">
              <a:lnSpc>
                <a:spcPct val="130000"/>
              </a:lnSpc>
              <a:buClrTx/>
              <a:buSzPct val="70000"/>
            </a:pPr>
            <a:r>
              <a:rPr lang="zh-CN" altLang="en-US" sz="2000" b="1" dirty="0">
                <a:solidFill>
                  <a:srgbClr val="FF0000"/>
                </a:solidFill>
                <a:latin typeface="楷体_GB2312" pitchFamily="49" charset="-122"/>
                <a:ea typeface="楷体_GB2312" pitchFamily="49" charset="-122"/>
              </a:rPr>
              <a:t>分析：子公司有法人地位，属于</a:t>
            </a:r>
            <a:r>
              <a:rPr lang="zh-CN" altLang="en-US" sz="2000" b="1" dirty="0">
                <a:solidFill>
                  <a:srgbClr val="0070C0"/>
                </a:solidFill>
                <a:latin typeface="楷体_GB2312" pitchFamily="49" charset="-122"/>
                <a:ea typeface="楷体_GB2312" pitchFamily="49" charset="-122"/>
              </a:rPr>
              <a:t>新设法人为融资主体</a:t>
            </a:r>
            <a:r>
              <a:rPr lang="zh-CN" altLang="en-US" sz="2000" b="1" dirty="0">
                <a:solidFill>
                  <a:srgbClr val="FF0000"/>
                </a:solidFill>
                <a:latin typeface="楷体_GB2312" pitchFamily="49" charset="-122"/>
                <a:ea typeface="楷体_GB2312" pitchFamily="49" charset="-122"/>
              </a:rPr>
              <a:t>的相对独立的项目。</a:t>
            </a:r>
          </a:p>
        </p:txBody>
      </p:sp>
      <p:sp>
        <p:nvSpPr>
          <p:cNvPr id="76877" name="Rectangle 77">
            <a:extLst>
              <a:ext uri="{FF2B5EF4-FFF2-40B4-BE49-F238E27FC236}">
                <a16:creationId xmlns:a16="http://schemas.microsoft.com/office/drawing/2014/main" id="{82EB7838-71BF-9AC5-25C0-9F7CDEC5C53F}"/>
              </a:ext>
            </a:extLst>
          </p:cNvPr>
          <p:cNvSpPr>
            <a:spLocks noChangeArrowheads="1"/>
          </p:cNvSpPr>
          <p:nvPr/>
        </p:nvSpPr>
        <p:spPr bwMode="auto">
          <a:xfrm>
            <a:off x="575370" y="1206831"/>
            <a:ext cx="799326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SzTx/>
            </a:pPr>
            <a:r>
              <a:rPr kumimoji="0" lang="zh-CN" altLang="en-US" sz="2400" b="1" dirty="0">
                <a:solidFill>
                  <a:schemeClr val="tx1"/>
                </a:solidFill>
                <a:latin typeface="幼圆" pitchFamily="49" charset="-122"/>
                <a:ea typeface="幼圆" pitchFamily="49" charset="-122"/>
              </a:rPr>
              <a:t>例</a:t>
            </a:r>
            <a:r>
              <a:rPr kumimoji="0" lang="en-US" altLang="zh-CN" sz="2400" b="1" dirty="0">
                <a:solidFill>
                  <a:schemeClr val="tx1"/>
                </a:solidFill>
                <a:latin typeface="幼圆" pitchFamily="49" charset="-122"/>
                <a:ea typeface="幼圆" pitchFamily="49" charset="-122"/>
              </a:rPr>
              <a:t>2:</a:t>
            </a:r>
            <a:r>
              <a:rPr kumimoji="0" lang="zh-CN" altLang="en-US" sz="2400" b="1" dirty="0">
                <a:solidFill>
                  <a:schemeClr val="tx1"/>
                </a:solidFill>
                <a:latin typeface="幼圆" pitchFamily="49" charset="-122"/>
                <a:ea typeface="幼圆" pitchFamily="49" charset="-122"/>
              </a:rPr>
              <a:t> 深圳缔高电气公司借款</a:t>
            </a:r>
            <a:r>
              <a:rPr kumimoji="0" lang="en-US" altLang="zh-CN" sz="2400" b="1" dirty="0">
                <a:solidFill>
                  <a:schemeClr val="tx1"/>
                </a:solidFill>
                <a:latin typeface="幼圆" pitchFamily="49" charset="-122"/>
                <a:ea typeface="幼圆" pitchFamily="49" charset="-122"/>
              </a:rPr>
              <a:t>2500</a:t>
            </a:r>
            <a:r>
              <a:rPr kumimoji="0" lang="zh-CN" altLang="en-US" sz="2400" b="1" dirty="0">
                <a:solidFill>
                  <a:schemeClr val="tx1"/>
                </a:solidFill>
                <a:latin typeface="幼圆" pitchFamily="49" charset="-122"/>
                <a:ea typeface="幼圆" pitchFamily="49" charset="-122"/>
              </a:rPr>
              <a:t>万元，动用企业内部资金</a:t>
            </a:r>
            <a:r>
              <a:rPr kumimoji="0" lang="en-US" altLang="zh-CN" sz="2400" b="1" dirty="0">
                <a:solidFill>
                  <a:schemeClr val="tx1"/>
                </a:solidFill>
                <a:latin typeface="幼圆" pitchFamily="49" charset="-122"/>
                <a:ea typeface="幼圆" pitchFamily="49" charset="-122"/>
              </a:rPr>
              <a:t>500</a:t>
            </a:r>
            <a:r>
              <a:rPr kumimoji="0" lang="zh-CN" altLang="en-US" sz="2400" b="1" dirty="0">
                <a:solidFill>
                  <a:schemeClr val="tx1"/>
                </a:solidFill>
                <a:latin typeface="幼圆" pitchFamily="49" charset="-122"/>
                <a:ea typeface="幼圆" pitchFamily="49" charset="-122"/>
              </a:rPr>
              <a:t>万元，总计投资并注册</a:t>
            </a:r>
            <a:r>
              <a:rPr kumimoji="0" lang="en-US" altLang="zh-CN" sz="2400" b="1" dirty="0">
                <a:solidFill>
                  <a:schemeClr val="tx1"/>
                </a:solidFill>
                <a:latin typeface="幼圆" pitchFamily="49" charset="-122"/>
                <a:ea typeface="幼圆" pitchFamily="49" charset="-122"/>
              </a:rPr>
              <a:t>3000</a:t>
            </a:r>
            <a:r>
              <a:rPr kumimoji="0" lang="zh-CN" altLang="en-US" sz="2400" b="1" dirty="0">
                <a:solidFill>
                  <a:schemeClr val="tx1"/>
                </a:solidFill>
                <a:latin typeface="幼圆" pitchFamily="49" charset="-122"/>
                <a:ea typeface="幼圆" pitchFamily="49" charset="-122"/>
              </a:rPr>
              <a:t>万元，在西安建立一家子公司。注册后，子公司贷款</a:t>
            </a:r>
            <a:r>
              <a:rPr kumimoji="0" lang="en-US" altLang="zh-CN" sz="2400" b="1" dirty="0">
                <a:solidFill>
                  <a:schemeClr val="tx1"/>
                </a:solidFill>
                <a:latin typeface="幼圆" pitchFamily="49" charset="-122"/>
                <a:ea typeface="幼圆" pitchFamily="49" charset="-122"/>
              </a:rPr>
              <a:t>2000</a:t>
            </a:r>
            <a:r>
              <a:rPr kumimoji="0" lang="zh-CN" altLang="en-US" sz="2400" b="1" dirty="0">
                <a:solidFill>
                  <a:schemeClr val="tx1"/>
                </a:solidFill>
                <a:latin typeface="幼圆" pitchFamily="49" charset="-122"/>
                <a:ea typeface="幼圆" pitchFamily="49" charset="-122"/>
              </a:rPr>
              <a:t>万元，完成总计</a:t>
            </a:r>
            <a:r>
              <a:rPr kumimoji="0" lang="en-US" altLang="zh-CN" sz="2400" b="1" dirty="0">
                <a:solidFill>
                  <a:schemeClr val="tx1"/>
                </a:solidFill>
                <a:latin typeface="幼圆" pitchFamily="49" charset="-122"/>
                <a:ea typeface="幼圆" pitchFamily="49" charset="-122"/>
              </a:rPr>
              <a:t>5000</a:t>
            </a:r>
            <a:r>
              <a:rPr kumimoji="0" lang="zh-CN" altLang="en-US" sz="2400" b="1" dirty="0">
                <a:solidFill>
                  <a:schemeClr val="tx1"/>
                </a:solidFill>
                <a:latin typeface="幼圆" pitchFamily="49" charset="-122"/>
                <a:ea typeface="幼圆" pitchFamily="49" charset="-122"/>
              </a:rPr>
              <a:t>万元的投资项目。试分析这一新项目的融资主体。</a:t>
            </a:r>
          </a:p>
        </p:txBody>
      </p:sp>
      <p:sp>
        <p:nvSpPr>
          <p:cNvPr id="4" name="Rectangle 2">
            <a:extLst>
              <a:ext uri="{FF2B5EF4-FFF2-40B4-BE49-F238E27FC236}">
                <a16:creationId xmlns:a16="http://schemas.microsoft.com/office/drawing/2014/main" id="{10A730D0-CBDB-0052-3C6A-EB8F0A816277}"/>
              </a:ext>
            </a:extLst>
          </p:cNvPr>
          <p:cNvSpPr>
            <a:spLocks noGrp="1" noChangeArrowheads="1"/>
          </p:cNvSpPr>
          <p:nvPr>
            <p:ph type="title"/>
          </p:nvPr>
        </p:nvSpPr>
        <p:spPr>
          <a:xfrm>
            <a:off x="1150938" y="142875"/>
            <a:ext cx="7793037" cy="838200"/>
          </a:xfrm>
        </p:spPr>
        <p:txBody>
          <a:bodyPr/>
          <a:lstStyle/>
          <a:p>
            <a:pPr eaLnBrk="1" hangingPunct="1"/>
            <a:r>
              <a:rPr lang="zh-CN" altLang="en-US" dirty="0"/>
              <a:t>项目融资主体及融资方式</a:t>
            </a:r>
          </a:p>
        </p:txBody>
      </p:sp>
    </p:spTree>
    <p:extLst>
      <p:ext uri="{BB962C8B-B14F-4D97-AF65-F5344CB8AC3E}">
        <p14:creationId xmlns:p14="http://schemas.microsoft.com/office/powerpoint/2010/main" val="2228220560"/>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76877"/>
                                        </p:tgtEl>
                                        <p:attrNameLst>
                                          <p:attrName>style.visibility</p:attrName>
                                        </p:attrNameLst>
                                      </p:cBhvr>
                                      <p:to>
                                        <p:strVal val="visible"/>
                                      </p:to>
                                    </p:set>
                                    <p:animEffect transition="in" filter="slide(fromLeft)">
                                      <p:cBhvr>
                                        <p:cTn id="7" dur="1000"/>
                                        <p:tgtEl>
                                          <p:spTgt spid="76877"/>
                                        </p:tgtEl>
                                      </p:cBhvr>
                                    </p:animEffect>
                                  </p:childTnLst>
                                </p:cTn>
                              </p:par>
                              <p:par>
                                <p:cTn id="8" presetID="12" presetClass="entr" presetSubtype="4" fill="hold" nodeType="withEffect">
                                  <p:stCondLst>
                                    <p:cond delay="0"/>
                                  </p:stCondLst>
                                  <p:childTnLst>
                                    <p:set>
                                      <p:cBhvr>
                                        <p:cTn id="9" dur="1" fill="hold">
                                          <p:stCondLst>
                                            <p:cond delay="0"/>
                                          </p:stCondLst>
                                        </p:cTn>
                                        <p:tgtEl>
                                          <p:spTgt spid="76876"/>
                                        </p:tgtEl>
                                        <p:attrNameLst>
                                          <p:attrName>style.visibility</p:attrName>
                                        </p:attrNameLst>
                                      </p:cBhvr>
                                      <p:to>
                                        <p:strVal val="visible"/>
                                      </p:to>
                                    </p:set>
                                    <p:animEffect transition="in" filter="slide(fromBottom)">
                                      <p:cBhvr>
                                        <p:cTn id="10" dur="500"/>
                                        <p:tgtEl>
                                          <p:spTgt spid="76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76" grpId="0"/>
      <p:bldP spid="768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68BE8BAA-0F77-32C9-D1AA-43A326927B49}"/>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F7ADF044-79FD-CC4E-8A22-1040EA48029E}" type="slidenum">
              <a:rPr kumimoji="0" lang="en-US" altLang="zh-CN" sz="1000" b="1" i="0" u="none" strike="noStrike" kern="1200" cap="none" spc="0" normalizeH="0" baseline="0" noProof="0" smtClean="0">
                <a:ln>
                  <a:noFill/>
                </a:ln>
                <a:solidFill>
                  <a:srgbClr val="808080"/>
                </a:solidFill>
                <a:effectLst/>
                <a:uLnTx/>
                <a:uFillTx/>
                <a:latin typeface="Times New Roman" panose="02020603050405020304" pitchFamily="18" charset="0"/>
                <a:ea typeface="华文行楷" panose="0201080004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9</a:t>
            </a:fld>
            <a:endParaRPr kumimoji="0" lang="en-US" altLang="zh-CN" sz="1000" b="1" i="0" u="none" strike="noStrike" kern="1200" cap="none" spc="0" normalizeH="0" baseline="0" noProof="0">
              <a:ln>
                <a:noFill/>
              </a:ln>
              <a:solidFill>
                <a:srgbClr val="808080"/>
              </a:solidFill>
              <a:effectLst/>
              <a:uLnTx/>
              <a:uFillTx/>
              <a:latin typeface="Times New Roman" panose="02020603050405020304" pitchFamily="18" charset="0"/>
              <a:ea typeface="华文行楷" panose="02010800040101010101" pitchFamily="2" charset="-122"/>
              <a:cs typeface="+mn-cs"/>
            </a:endParaRPr>
          </a:p>
        </p:txBody>
      </p:sp>
      <p:sp>
        <p:nvSpPr>
          <p:cNvPr id="76876" name="Rectangle 76">
            <a:extLst>
              <a:ext uri="{FF2B5EF4-FFF2-40B4-BE49-F238E27FC236}">
                <a16:creationId xmlns:a16="http://schemas.microsoft.com/office/drawing/2014/main" id="{5F148915-985C-8182-3CC0-88967265A719}"/>
              </a:ext>
            </a:extLst>
          </p:cNvPr>
          <p:cNvSpPr>
            <a:spLocks noChangeArrowheads="1"/>
          </p:cNvSpPr>
          <p:nvPr/>
        </p:nvSpPr>
        <p:spPr bwMode="auto">
          <a:xfrm>
            <a:off x="575370" y="3404790"/>
            <a:ext cx="7777162" cy="85350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spAutoFit/>
          </a:bodyPr>
          <a:lstStyle>
            <a:lvl1pPr marL="179388" indent="-179388">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marL="0" lvl="0" indent="0" eaLnBrk="1" hangingPunct="1">
              <a:lnSpc>
                <a:spcPct val="130000"/>
              </a:lnSpc>
              <a:buClrTx/>
              <a:buSzPct val="70000"/>
            </a:pPr>
            <a:r>
              <a:rPr kumimoji="1" lang="zh-CN" altLang="en-US" sz="20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rPr>
              <a:t>分析：合资公司有法人地位，</a:t>
            </a:r>
            <a:r>
              <a:rPr lang="zh-CN" altLang="en-US" sz="2000" b="1" dirty="0">
                <a:solidFill>
                  <a:srgbClr val="FF0000"/>
                </a:solidFill>
                <a:latin typeface="楷体_GB2312" pitchFamily="49" charset="-122"/>
                <a:ea typeface="楷体_GB2312" pitchFamily="49" charset="-122"/>
              </a:rPr>
              <a:t>属于</a:t>
            </a:r>
            <a:r>
              <a:rPr lang="zh-CN" altLang="en-US" sz="2000" b="1" dirty="0">
                <a:solidFill>
                  <a:srgbClr val="0070C0"/>
                </a:solidFill>
                <a:latin typeface="楷体_GB2312" pitchFamily="49" charset="-122"/>
                <a:ea typeface="楷体_GB2312" pitchFamily="49" charset="-122"/>
              </a:rPr>
              <a:t>新设法人为融资主体</a:t>
            </a:r>
            <a:r>
              <a:rPr lang="zh-CN" altLang="en-US" sz="2000" b="1" dirty="0">
                <a:solidFill>
                  <a:srgbClr val="FF0000"/>
                </a:solidFill>
                <a:latin typeface="楷体_GB2312" pitchFamily="49" charset="-122"/>
                <a:ea typeface="楷体_GB2312" pitchFamily="49" charset="-122"/>
              </a:rPr>
              <a:t>的相对独立的项目。</a:t>
            </a:r>
            <a:endParaRPr kumimoji="1" lang="zh-CN" altLang="en-US" sz="20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endParaRPr>
          </a:p>
        </p:txBody>
      </p:sp>
      <p:sp>
        <p:nvSpPr>
          <p:cNvPr id="76877" name="Rectangle 77">
            <a:extLst>
              <a:ext uri="{FF2B5EF4-FFF2-40B4-BE49-F238E27FC236}">
                <a16:creationId xmlns:a16="http://schemas.microsoft.com/office/drawing/2014/main" id="{82EB7838-71BF-9AC5-25C0-9F7CDEC5C53F}"/>
              </a:ext>
            </a:extLst>
          </p:cNvPr>
          <p:cNvSpPr>
            <a:spLocks noChangeArrowheads="1"/>
          </p:cNvSpPr>
          <p:nvPr/>
        </p:nvSpPr>
        <p:spPr bwMode="auto">
          <a:xfrm>
            <a:off x="575370" y="1273984"/>
            <a:ext cx="799326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folHlink"/>
              </a:buClr>
              <a:buSzPct val="60000"/>
              <a:buFont typeface="Wingdings" pitchFamily="2" charset="2"/>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defRPr/>
            </a:pPr>
            <a:r>
              <a:rPr kumimoji="0" lang="zh-CN" altLang="en-US"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例</a:t>
            </a:r>
            <a:r>
              <a:rPr kumimoji="0" lang="en-US" altLang="zh-CN" sz="2400" b="1" dirty="0">
                <a:solidFill>
                  <a:srgbClr val="000000"/>
                </a:solidFill>
                <a:latin typeface="幼圆" pitchFamily="49" charset="-122"/>
                <a:ea typeface="幼圆" pitchFamily="49" charset="-122"/>
              </a:rPr>
              <a:t>3</a:t>
            </a:r>
            <a:r>
              <a:rPr kumimoji="0" lang="en-US" altLang="zh-CN"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a:t>
            </a:r>
            <a:r>
              <a:rPr kumimoji="0" lang="zh-CN" altLang="en-US"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 深圳缔高电气公司和南京秦淮公司商定，按四六开比例共投资</a:t>
            </a:r>
            <a:r>
              <a:rPr kumimoji="0" lang="en-US" altLang="zh-CN"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5000</a:t>
            </a:r>
            <a:r>
              <a:rPr kumimoji="0" lang="zh-CN" altLang="en-US"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万元，在西安建立一家合资公司；注册后，合资公司借款</a:t>
            </a:r>
            <a:r>
              <a:rPr kumimoji="0" lang="en-US" altLang="zh-CN"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2000</a:t>
            </a:r>
            <a:r>
              <a:rPr kumimoji="0" lang="zh-CN" altLang="en-US"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万元，完成总计</a:t>
            </a:r>
            <a:r>
              <a:rPr kumimoji="0" lang="en-US" altLang="zh-CN"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5000</a:t>
            </a:r>
            <a:r>
              <a:rPr kumimoji="0" lang="zh-CN" altLang="en-US"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万元的投资项目。合资的两家企业所投资金中，各含</a:t>
            </a:r>
            <a:r>
              <a:rPr kumimoji="0" lang="en-US" altLang="zh-CN"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50%</a:t>
            </a:r>
            <a:r>
              <a:rPr kumimoji="0" lang="zh-CN" altLang="en-US" sz="2400" b="1" i="0" u="none" strike="noStrike" kern="1200" cap="none" spc="0" normalizeH="0" baseline="0" noProof="0" dirty="0">
                <a:ln>
                  <a:noFill/>
                </a:ln>
                <a:solidFill>
                  <a:srgbClr val="000000"/>
                </a:solidFill>
                <a:effectLst/>
                <a:uLnTx/>
                <a:uFillTx/>
                <a:latin typeface="幼圆" pitchFamily="49" charset="-122"/>
                <a:ea typeface="幼圆" pitchFamily="49" charset="-122"/>
                <a:cs typeface="+mn-cs"/>
              </a:rPr>
              <a:t>的借款。试分析这一新项目的融资主体。</a:t>
            </a:r>
          </a:p>
        </p:txBody>
      </p:sp>
      <p:sp>
        <p:nvSpPr>
          <p:cNvPr id="4" name="Rectangle 2">
            <a:extLst>
              <a:ext uri="{FF2B5EF4-FFF2-40B4-BE49-F238E27FC236}">
                <a16:creationId xmlns:a16="http://schemas.microsoft.com/office/drawing/2014/main" id="{10A730D0-CBDB-0052-3C6A-EB8F0A816277}"/>
              </a:ext>
            </a:extLst>
          </p:cNvPr>
          <p:cNvSpPr>
            <a:spLocks noGrp="1" noChangeArrowheads="1"/>
          </p:cNvSpPr>
          <p:nvPr>
            <p:ph type="title"/>
          </p:nvPr>
        </p:nvSpPr>
        <p:spPr>
          <a:xfrm>
            <a:off x="1150938" y="142875"/>
            <a:ext cx="7793037" cy="838200"/>
          </a:xfrm>
        </p:spPr>
        <p:txBody>
          <a:bodyPr/>
          <a:lstStyle/>
          <a:p>
            <a:pPr eaLnBrk="1" hangingPunct="1"/>
            <a:r>
              <a:rPr lang="zh-CN" altLang="en-US" dirty="0"/>
              <a:t>项目融资主体及融资方式</a:t>
            </a:r>
          </a:p>
        </p:txBody>
      </p:sp>
    </p:spTree>
    <p:extLst>
      <p:ext uri="{BB962C8B-B14F-4D97-AF65-F5344CB8AC3E}">
        <p14:creationId xmlns:p14="http://schemas.microsoft.com/office/powerpoint/2010/main" val="2659150897"/>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76877"/>
                                        </p:tgtEl>
                                        <p:attrNameLst>
                                          <p:attrName>style.visibility</p:attrName>
                                        </p:attrNameLst>
                                      </p:cBhvr>
                                      <p:to>
                                        <p:strVal val="visible"/>
                                      </p:to>
                                    </p:set>
                                    <p:animEffect transition="in" filter="slide(fromLeft)">
                                      <p:cBhvr>
                                        <p:cTn id="7" dur="1000"/>
                                        <p:tgtEl>
                                          <p:spTgt spid="76877"/>
                                        </p:tgtEl>
                                      </p:cBhvr>
                                    </p:animEffect>
                                  </p:childTnLst>
                                </p:cTn>
                              </p:par>
                              <p:par>
                                <p:cTn id="8" presetID="12" presetClass="entr" presetSubtype="4" fill="hold" nodeType="withEffect">
                                  <p:stCondLst>
                                    <p:cond delay="0"/>
                                  </p:stCondLst>
                                  <p:childTnLst>
                                    <p:set>
                                      <p:cBhvr>
                                        <p:cTn id="9" dur="1" fill="hold">
                                          <p:stCondLst>
                                            <p:cond delay="0"/>
                                          </p:stCondLst>
                                        </p:cTn>
                                        <p:tgtEl>
                                          <p:spTgt spid="76876"/>
                                        </p:tgtEl>
                                        <p:attrNameLst>
                                          <p:attrName>style.visibility</p:attrName>
                                        </p:attrNameLst>
                                      </p:cBhvr>
                                      <p:to>
                                        <p:strVal val="visible"/>
                                      </p:to>
                                    </p:set>
                                    <p:animEffect transition="in" filter="slide(fromBottom)">
                                      <p:cBhvr>
                                        <p:cTn id="10" dur="500"/>
                                        <p:tgtEl>
                                          <p:spTgt spid="76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76" grpId="0"/>
      <p:bldP spid="76877" grpId="0"/>
    </p:bldLst>
  </p:timing>
</p:sld>
</file>

<file path=ppt/theme/theme1.xml><?xml version="1.0" encoding="utf-8"?>
<a:theme xmlns:a="http://schemas.openxmlformats.org/drawingml/2006/main" name="Blends">
  <a:themeElements>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Blends">
      <a:majorFont>
        <a:latin typeface="Times New Roman"/>
        <a:ea typeface="华文行楷"/>
        <a:cs typeface=""/>
      </a:majorFont>
      <a:minorFont>
        <a:latin typeface="Times New Roman"/>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12281</TotalTime>
  <Words>2899</Words>
  <Application>Microsoft Macintosh PowerPoint</Application>
  <PresentationFormat>全屏显示(4:3)</PresentationFormat>
  <Paragraphs>326</Paragraphs>
  <Slides>32</Slides>
  <Notes>0</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幻灯片标题</vt:lpstr>
      </vt:variant>
      <vt:variant>
        <vt:i4>32</vt:i4>
      </vt:variant>
      <vt:variant>
        <vt:lpstr>自定义放映</vt:lpstr>
      </vt:variant>
      <vt:variant>
        <vt:i4>6</vt:i4>
      </vt:variant>
    </vt:vector>
  </HeadingPairs>
  <TitlesOfParts>
    <vt:vector size="48" baseType="lpstr">
      <vt:lpstr>华文行楷</vt:lpstr>
      <vt:lpstr>楷体_GB2312</vt:lpstr>
      <vt:lpstr>隶书</vt:lpstr>
      <vt:lpstr>宋体</vt:lpstr>
      <vt:lpstr>幼圆</vt:lpstr>
      <vt:lpstr>Arial</vt:lpstr>
      <vt:lpstr>Tahoma</vt:lpstr>
      <vt:lpstr>Times New Roman</vt:lpstr>
      <vt:lpstr>Wingdings</vt:lpstr>
      <vt:lpstr>Blends</vt:lpstr>
      <vt:lpstr>项目资金来源与融资方案</vt:lpstr>
      <vt:lpstr>项目融资主体及融资方式</vt:lpstr>
      <vt:lpstr>项目融资主体及融资方式</vt:lpstr>
      <vt:lpstr>项目融资主体及融资方式</vt:lpstr>
      <vt:lpstr>项目融资主体及融资方式</vt:lpstr>
      <vt:lpstr>项目融资主体及融资方式</vt:lpstr>
      <vt:lpstr>项目融资主体及融资方式</vt:lpstr>
      <vt:lpstr>项目融资主体及融资方式</vt:lpstr>
      <vt:lpstr>项目融资主体及融资方式</vt:lpstr>
      <vt:lpstr>项目资本金融通</vt:lpstr>
      <vt:lpstr>项目资本金融通</vt:lpstr>
      <vt:lpstr>项目资本金融通</vt:lpstr>
      <vt:lpstr>债务资金的融通</vt:lpstr>
      <vt:lpstr>PowerPoint 演示文稿</vt:lpstr>
      <vt:lpstr>债务资金的融通</vt:lpstr>
      <vt:lpstr>PowerPoint 演示文稿</vt:lpstr>
      <vt:lpstr>债务资金的融通</vt:lpstr>
      <vt:lpstr>债务资金的融通</vt:lpstr>
      <vt:lpstr>债务资金的融通</vt:lpstr>
      <vt:lpstr>债务资金的融通</vt:lpstr>
      <vt:lpstr>债务资金的融通</vt:lpstr>
      <vt:lpstr>债务资金的融通</vt:lpstr>
      <vt:lpstr>债务资金的融通</vt:lpstr>
      <vt:lpstr>债务资金的融通</vt:lpstr>
      <vt:lpstr>债务资金的融通</vt:lpstr>
      <vt:lpstr>债务资金的融通</vt:lpstr>
      <vt:lpstr>基础设施建设PPP模式</vt:lpstr>
      <vt:lpstr>基础设施建设PPP模式</vt:lpstr>
      <vt:lpstr>项目融资</vt:lpstr>
      <vt:lpstr>项目融资</vt:lpstr>
      <vt:lpstr>PPP模式</vt:lpstr>
      <vt:lpstr>要求、重点与难点</vt:lpstr>
      <vt:lpstr>例题9-1</vt:lpstr>
      <vt:lpstr>例题9-2</vt:lpstr>
      <vt:lpstr>例题9-3</vt:lpstr>
      <vt:lpstr>例题9-4</vt:lpstr>
      <vt:lpstr>例题9-5</vt:lpstr>
      <vt:lpstr>例题9-6</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Leopold Becher</cp:lastModifiedBy>
  <cp:revision>104</cp:revision>
  <dcterms:created xsi:type="dcterms:W3CDTF">2012-06-03T15:13:08Z</dcterms:created>
  <dcterms:modified xsi:type="dcterms:W3CDTF">2024-10-18T12:29:16Z</dcterms:modified>
</cp:coreProperties>
</file>